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3" r:id="rId19"/>
    <p:sldId id="274" r:id="rId20"/>
    <p:sldId id="275" r:id="rId21"/>
    <p:sldId id="272" r:id="rId22"/>
  </p:sldIdLst>
  <p:sldSz cx="12192000" cy="6858000"/>
  <p:notesSz cx="12192000" cy="6858000"/>
  <p:custDataLst>
    <p:tags r:id="rId24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2B"/>
    <a:srgbClr val="008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94660"/>
  </p:normalViewPr>
  <p:slideViewPr>
    <p:cSldViewPr showGuides="1">
      <p:cViewPr varScale="1">
        <p:scale>
          <a:sx n="59" d="100"/>
          <a:sy n="59" d="100"/>
        </p:scale>
        <p:origin x="932" y="52"/>
      </p:cViewPr>
      <p:guideLst>
        <p:guide orient="horz" pos="288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08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75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46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1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40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64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9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05C2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Translated by Ardiyani Rahmi Widodo, Department of Chinese Language and Literature, NUML.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1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5C2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Translated by Ardiyani Rahmi Widodo, Department of Chinese Language and Literature, NUML.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1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800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3999"/>
                </a:moveTo>
                <a:lnTo>
                  <a:pt x="9144000" y="5333999"/>
                </a:lnTo>
                <a:lnTo>
                  <a:pt x="9144000" y="0"/>
                </a:lnTo>
                <a:lnTo>
                  <a:pt x="0" y="0"/>
                </a:lnTo>
                <a:lnTo>
                  <a:pt x="0" y="5333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857999"/>
            <a:ext cx="3048000" cy="1905"/>
          </a:xfrm>
          <a:custGeom>
            <a:avLst/>
            <a:gdLst/>
            <a:ahLst/>
            <a:cxnLst/>
            <a:rect l="l" t="t" r="r" b="b"/>
            <a:pathLst>
              <a:path w="3048000" h="1904">
                <a:moveTo>
                  <a:pt x="0" y="1587"/>
                </a:moveTo>
                <a:lnTo>
                  <a:pt x="3048000" y="1587"/>
                </a:lnTo>
                <a:lnTo>
                  <a:pt x="3048000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5C2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Translated by Ardiyani Rahmi Widodo, Department of Chinese Language and Literature, NUML.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1">
              <a:rPr lang="en-US"/>
              <a:t>8/6/2025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5C2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Translated by Ardiyani Rahmi Widodo, Department of Chinese Language and Literature, NUML.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1">
              <a:rPr lang="en-US"/>
              <a:t>8/6/2025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8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"/>
            <a:ext cx="3048000" cy="6859905"/>
          </a:xfrm>
          <a:custGeom>
            <a:avLst/>
            <a:gdLst/>
            <a:ahLst/>
            <a:cxnLst/>
            <a:rect l="l" t="t" r="r" b="b"/>
            <a:pathLst>
              <a:path w="3048000" h="6859905">
                <a:moveTo>
                  <a:pt x="3048000" y="0"/>
                </a:moveTo>
                <a:lnTo>
                  <a:pt x="0" y="0"/>
                </a:lnTo>
                <a:lnTo>
                  <a:pt x="0" y="6859524"/>
                </a:lnTo>
                <a:lnTo>
                  <a:pt x="3048000" y="6859524"/>
                </a:lnTo>
                <a:lnTo>
                  <a:pt x="304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Translated by Ardiyani Rahmi Widodo, Department of Chinese Language and Literature, NUML.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1">
              <a:rPr lang="en-US"/>
              <a:t>8/6/2025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329895"/>
            <a:ext cx="1116266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05C2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8137" y="2040877"/>
            <a:ext cx="11449050" cy="429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Translated by Ardiyani Rahmi Widodo, Department of Chinese Language and Literature, NUML.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1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jpe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14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2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10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slide" Target="slide19.xml"/><Relationship Id="rId10" Type="http://schemas.openxmlformats.org/officeDocument/2006/relationships/image" Target="../media/image150.jpeg"/><Relationship Id="rId4" Type="http://schemas.openxmlformats.org/officeDocument/2006/relationships/image" Target="../media/image114.png"/><Relationship Id="rId9" Type="http://schemas.openxmlformats.org/officeDocument/2006/relationships/image" Target="../media/image149.png"/><Relationship Id="rId14" Type="http://schemas.openxmlformats.org/officeDocument/2006/relationships/image" Target="../media/image1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14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46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70.png"/><Relationship Id="rId3" Type="http://schemas.openxmlformats.org/officeDocument/2006/relationships/slide" Target="slide15.xml"/><Relationship Id="rId7" Type="http://schemas.openxmlformats.org/officeDocument/2006/relationships/image" Target="../media/image160.png"/><Relationship Id="rId12" Type="http://schemas.openxmlformats.org/officeDocument/2006/relationships/image" Target="../media/image16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8.png"/><Relationship Id="rId5" Type="http://schemas.openxmlformats.org/officeDocument/2006/relationships/image" Target="../media/image156.png"/><Relationship Id="rId10" Type="http://schemas.openxmlformats.org/officeDocument/2006/relationships/image" Target="../media/image167.png"/><Relationship Id="rId4" Type="http://schemas.openxmlformats.org/officeDocument/2006/relationships/image" Target="../media/image146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png"/><Relationship Id="rId20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g"/><Relationship Id="rId3" Type="http://schemas.openxmlformats.org/officeDocument/2006/relationships/image" Target="../media/image2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28.jp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jpg"/><Relationship Id="rId18" Type="http://schemas.openxmlformats.org/officeDocument/2006/relationships/image" Target="../media/image88.jp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6.pn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jpg"/><Relationship Id="rId5" Type="http://schemas.openxmlformats.org/officeDocument/2006/relationships/image" Target="../media/image75.png"/><Relationship Id="rId15" Type="http://schemas.openxmlformats.org/officeDocument/2006/relationships/image" Target="../media/image85.jpg"/><Relationship Id="rId10" Type="http://schemas.openxmlformats.org/officeDocument/2006/relationships/image" Target="../media/image80.png"/><Relationship Id="rId19" Type="http://schemas.openxmlformats.org/officeDocument/2006/relationships/image" Target="../media/image89.jp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04495"/>
            <a:ext cx="11162665" cy="605790"/>
          </a:xfrm>
          <a:prstGeom prst="rect">
            <a:avLst/>
          </a:prstGeom>
        </p:spPr>
        <p:txBody>
          <a:bodyPr vert="horz" wrap="square" lIns="0" tIns="74295" rIns="0" bIns="0" rtlCol="0">
            <a:no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zh-CN" altLang="en-US" sz="40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信息与通讯技术</a:t>
            </a:r>
            <a:r>
              <a:rPr lang="en-US" altLang="zh-CN" sz="40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(ICT)</a:t>
            </a:r>
            <a:r>
              <a:rPr lang="zh-CN" altLang="en-US" sz="40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br>
              <a:rPr lang="zh-CN" altLang="en-US" sz="40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金融科技与软件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68300" y="2602229"/>
            <a:ext cx="180403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行业推介</a:t>
            </a: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lang="en-US" altLang="en-US" sz="2000" dirty="0">
                <a:latin typeface="Arial" panose="020B0604020202020204"/>
                <a:cs typeface="Arial" panose="020B0604020202020204"/>
              </a:rPr>
              <a:t>2025</a:t>
            </a:r>
            <a:r>
              <a:rPr lang="zh-CN" altLang="en-US" sz="2000" dirty="0"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年</a:t>
            </a:r>
            <a:r>
              <a:rPr lang="en-US" altLang="zh-CN" sz="2000" dirty="0"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7</a:t>
            </a:r>
            <a:r>
              <a:rPr lang="zh-CN" altLang="en-US" sz="2000" dirty="0"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月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8486" y="-2"/>
            <a:ext cx="6263513" cy="6857999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0" y="6248400"/>
            <a:ext cx="5836285" cy="323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Image 2" descr="Special Investment Facilitation Council (SIFC) - Embassy of Pakistan Amman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-287" t="362" b="-630"/>
          <a:stretch>
            <a:fillRect/>
          </a:stretch>
        </p:blipFill>
        <p:spPr>
          <a:xfrm>
            <a:off x="381000" y="4724400"/>
            <a:ext cx="747395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0"/>
            <a:ext cx="12192000" cy="5335905"/>
            <a:chOff x="0" y="1524000"/>
            <a:chExt cx="12192000" cy="5335905"/>
          </a:xfrm>
        </p:grpSpPr>
        <p:sp>
          <p:nvSpPr>
            <p:cNvPr id="3" name="object 3"/>
            <p:cNvSpPr/>
            <p:nvPr/>
          </p:nvSpPr>
          <p:spPr>
            <a:xfrm>
              <a:off x="3048000" y="1524000"/>
              <a:ext cx="9144000" cy="5334000"/>
            </a:xfrm>
            <a:custGeom>
              <a:avLst/>
              <a:gdLst/>
              <a:ahLst/>
              <a:cxnLst/>
              <a:rect l="l" t="t" r="r" b="b"/>
              <a:pathLst>
                <a:path w="9144000" h="5334000">
                  <a:moveTo>
                    <a:pt x="0" y="5333999"/>
                  </a:moveTo>
                  <a:lnTo>
                    <a:pt x="9144000" y="5333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33399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857999"/>
              <a:ext cx="3048000" cy="1905"/>
            </a:xfrm>
            <a:custGeom>
              <a:avLst/>
              <a:gdLst/>
              <a:ahLst/>
              <a:cxnLst/>
              <a:rect l="l" t="t" r="r" b="b"/>
              <a:pathLst>
                <a:path w="3048000" h="1904">
                  <a:moveTo>
                    <a:pt x="0" y="1587"/>
                  </a:moveTo>
                  <a:lnTo>
                    <a:pt x="3048000" y="1587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551" y="6360356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9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1491" y="95220"/>
            <a:ext cx="376887" cy="57168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74677"/>
            <a:ext cx="12192000" cy="6783323"/>
            <a:chOff x="0" y="-1523"/>
            <a:chExt cx="12192000" cy="6783323"/>
          </a:xfrm>
        </p:grpSpPr>
        <p:sp>
          <p:nvSpPr>
            <p:cNvPr id="8" name="object 8"/>
            <p:cNvSpPr/>
            <p:nvPr/>
          </p:nvSpPr>
          <p:spPr>
            <a:xfrm>
              <a:off x="0" y="1523999"/>
              <a:ext cx="3180080" cy="5257801"/>
            </a:xfrm>
            <a:custGeom>
              <a:avLst/>
              <a:gdLst/>
              <a:ahLst/>
              <a:cxnLst/>
              <a:rect l="l" t="t" r="r" b="b"/>
              <a:pathLst>
                <a:path w="3180080" h="5334000">
                  <a:moveTo>
                    <a:pt x="3179699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3179699" y="5334000"/>
                  </a:lnTo>
                  <a:lnTo>
                    <a:pt x="31796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-1523"/>
              <a:ext cx="12192000" cy="1525905"/>
            </a:xfrm>
            <a:custGeom>
              <a:avLst/>
              <a:gdLst/>
              <a:ahLst/>
              <a:cxnLst/>
              <a:rect l="l" t="t" r="r" b="b"/>
              <a:pathLst>
                <a:path w="12192000" h="1525905">
                  <a:moveTo>
                    <a:pt x="12192000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2192000" y="1525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851" y="633567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9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9412" y="69342"/>
            <a:ext cx="11812905" cy="6057900"/>
            <a:chOff x="379412" y="69342"/>
            <a:chExt cx="11812905" cy="60579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7921" y="69342"/>
              <a:ext cx="624027" cy="6234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2094395"/>
              <a:ext cx="11339957" cy="40311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1000" y="2094395"/>
              <a:ext cx="11340465" cy="4031615"/>
            </a:xfrm>
            <a:custGeom>
              <a:avLst/>
              <a:gdLst/>
              <a:ahLst/>
              <a:cxnLst/>
              <a:rect l="l" t="t" r="r" b="b"/>
              <a:pathLst>
                <a:path w="11340465" h="4031615">
                  <a:moveTo>
                    <a:pt x="0" y="4031107"/>
                  </a:moveTo>
                  <a:lnTo>
                    <a:pt x="11339957" y="4031107"/>
                  </a:lnTo>
                  <a:lnTo>
                    <a:pt x="11339957" y="0"/>
                  </a:lnTo>
                  <a:lnTo>
                    <a:pt x="0" y="0"/>
                  </a:lnTo>
                  <a:lnTo>
                    <a:pt x="0" y="4031107"/>
                  </a:lnTo>
                  <a:close/>
                </a:path>
              </a:pathLst>
            </a:custGeom>
            <a:ln w="317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5519" y="1624964"/>
              <a:ext cx="1005840" cy="983615"/>
            </a:xfrm>
            <a:custGeom>
              <a:avLst/>
              <a:gdLst/>
              <a:ahLst/>
              <a:cxnLst/>
              <a:rect l="l" t="t" r="r" b="b"/>
              <a:pathLst>
                <a:path w="1005839" h="983614">
                  <a:moveTo>
                    <a:pt x="947038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924687"/>
                  </a:lnTo>
                  <a:lnTo>
                    <a:pt x="4615" y="947590"/>
                  </a:lnTo>
                  <a:lnTo>
                    <a:pt x="17208" y="966279"/>
                  </a:lnTo>
                  <a:lnTo>
                    <a:pt x="35897" y="978872"/>
                  </a:lnTo>
                  <a:lnTo>
                    <a:pt x="58800" y="983488"/>
                  </a:lnTo>
                  <a:lnTo>
                    <a:pt x="947038" y="983488"/>
                  </a:lnTo>
                  <a:lnTo>
                    <a:pt x="969942" y="978872"/>
                  </a:lnTo>
                  <a:lnTo>
                    <a:pt x="988631" y="966279"/>
                  </a:lnTo>
                  <a:lnTo>
                    <a:pt x="1001224" y="947590"/>
                  </a:lnTo>
                  <a:lnTo>
                    <a:pt x="1005839" y="924687"/>
                  </a:lnTo>
                  <a:lnTo>
                    <a:pt x="1005839" y="58800"/>
                  </a:lnTo>
                  <a:lnTo>
                    <a:pt x="1001224" y="35897"/>
                  </a:lnTo>
                  <a:lnTo>
                    <a:pt x="988631" y="17208"/>
                  </a:lnTo>
                  <a:lnTo>
                    <a:pt x="969942" y="4615"/>
                  </a:lnTo>
                  <a:lnTo>
                    <a:pt x="947038" y="0"/>
                  </a:lnTo>
                  <a:close/>
                </a:path>
              </a:pathLst>
            </a:custGeom>
            <a:solidFill>
              <a:srgbClr val="F1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2767" y="1710309"/>
              <a:ext cx="831850" cy="812800"/>
            </a:xfrm>
            <a:custGeom>
              <a:avLst/>
              <a:gdLst/>
              <a:ahLst/>
              <a:cxnLst/>
              <a:rect l="l" t="t" r="r" b="b"/>
              <a:pathLst>
                <a:path w="831850" h="812800">
                  <a:moveTo>
                    <a:pt x="782701" y="0"/>
                  </a:moveTo>
                  <a:lnTo>
                    <a:pt x="48640" y="0"/>
                  </a:lnTo>
                  <a:lnTo>
                    <a:pt x="29735" y="3811"/>
                  </a:lnTo>
                  <a:lnTo>
                    <a:pt x="14271" y="14208"/>
                  </a:lnTo>
                  <a:lnTo>
                    <a:pt x="3831" y="29628"/>
                  </a:lnTo>
                  <a:lnTo>
                    <a:pt x="0" y="48513"/>
                  </a:lnTo>
                  <a:lnTo>
                    <a:pt x="0" y="764286"/>
                  </a:lnTo>
                  <a:lnTo>
                    <a:pt x="3831" y="783171"/>
                  </a:lnTo>
                  <a:lnTo>
                    <a:pt x="14271" y="798591"/>
                  </a:lnTo>
                  <a:lnTo>
                    <a:pt x="29735" y="808988"/>
                  </a:lnTo>
                  <a:lnTo>
                    <a:pt x="48640" y="812800"/>
                  </a:lnTo>
                  <a:lnTo>
                    <a:pt x="782701" y="812800"/>
                  </a:lnTo>
                  <a:lnTo>
                    <a:pt x="801659" y="808988"/>
                  </a:lnTo>
                  <a:lnTo>
                    <a:pt x="817118" y="798591"/>
                  </a:lnTo>
                  <a:lnTo>
                    <a:pt x="827528" y="783171"/>
                  </a:lnTo>
                  <a:lnTo>
                    <a:pt x="831342" y="764286"/>
                  </a:lnTo>
                  <a:lnTo>
                    <a:pt x="831342" y="48513"/>
                  </a:lnTo>
                  <a:lnTo>
                    <a:pt x="827528" y="29628"/>
                  </a:lnTo>
                  <a:lnTo>
                    <a:pt x="817118" y="14208"/>
                  </a:lnTo>
                  <a:lnTo>
                    <a:pt x="801659" y="3811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4581" y="1893391"/>
              <a:ext cx="503555" cy="439420"/>
            </a:xfrm>
            <a:custGeom>
              <a:avLst/>
              <a:gdLst/>
              <a:ahLst/>
              <a:cxnLst/>
              <a:rect l="l" t="t" r="r" b="b"/>
              <a:pathLst>
                <a:path w="503555" h="439419">
                  <a:moveTo>
                    <a:pt x="502996" y="117513"/>
                  </a:moveTo>
                  <a:lnTo>
                    <a:pt x="480834" y="95338"/>
                  </a:lnTo>
                  <a:lnTo>
                    <a:pt x="480834" y="140106"/>
                  </a:lnTo>
                  <a:lnTo>
                    <a:pt x="433679" y="187185"/>
                  </a:lnTo>
                  <a:lnTo>
                    <a:pt x="423938" y="206629"/>
                  </a:lnTo>
                  <a:lnTo>
                    <a:pt x="423938" y="272059"/>
                  </a:lnTo>
                  <a:lnTo>
                    <a:pt x="421640" y="284467"/>
                  </a:lnTo>
                  <a:lnTo>
                    <a:pt x="414502" y="295440"/>
                  </a:lnTo>
                  <a:lnTo>
                    <a:pt x="414032" y="295910"/>
                  </a:lnTo>
                  <a:lnTo>
                    <a:pt x="326161" y="209778"/>
                  </a:lnTo>
                  <a:lnTo>
                    <a:pt x="303682" y="232206"/>
                  </a:lnTo>
                  <a:lnTo>
                    <a:pt x="397052" y="325564"/>
                  </a:lnTo>
                  <a:lnTo>
                    <a:pt x="400646" y="331114"/>
                  </a:lnTo>
                  <a:lnTo>
                    <a:pt x="401789" y="337388"/>
                  </a:lnTo>
                  <a:lnTo>
                    <a:pt x="400494" y="343636"/>
                  </a:lnTo>
                  <a:lnTo>
                    <a:pt x="396862" y="348945"/>
                  </a:lnTo>
                  <a:lnTo>
                    <a:pt x="396773" y="349084"/>
                  </a:lnTo>
                  <a:lnTo>
                    <a:pt x="393725" y="352044"/>
                  </a:lnTo>
                  <a:lnTo>
                    <a:pt x="389636" y="353745"/>
                  </a:lnTo>
                  <a:lnTo>
                    <a:pt x="381025" y="353745"/>
                  </a:lnTo>
                  <a:lnTo>
                    <a:pt x="376897" y="352044"/>
                  </a:lnTo>
                  <a:lnTo>
                    <a:pt x="373634" y="348945"/>
                  </a:lnTo>
                  <a:lnTo>
                    <a:pt x="280263" y="255587"/>
                  </a:lnTo>
                  <a:lnTo>
                    <a:pt x="256222" y="278650"/>
                  </a:lnTo>
                  <a:lnTo>
                    <a:pt x="338112" y="360870"/>
                  </a:lnTo>
                  <a:lnTo>
                    <a:pt x="341718" y="366344"/>
                  </a:lnTo>
                  <a:lnTo>
                    <a:pt x="342912" y="372567"/>
                  </a:lnTo>
                  <a:lnTo>
                    <a:pt x="341718" y="378777"/>
                  </a:lnTo>
                  <a:lnTo>
                    <a:pt x="338213" y="384098"/>
                  </a:lnTo>
                  <a:lnTo>
                    <a:pt x="338112" y="384251"/>
                  </a:lnTo>
                  <a:lnTo>
                    <a:pt x="334860" y="387350"/>
                  </a:lnTo>
                  <a:lnTo>
                    <a:pt x="330619" y="389089"/>
                  </a:lnTo>
                  <a:lnTo>
                    <a:pt x="321945" y="389089"/>
                  </a:lnTo>
                  <a:lnTo>
                    <a:pt x="317766" y="387350"/>
                  </a:lnTo>
                  <a:lnTo>
                    <a:pt x="232956" y="302501"/>
                  </a:lnTo>
                  <a:lnTo>
                    <a:pt x="209537" y="325882"/>
                  </a:lnTo>
                  <a:lnTo>
                    <a:pt x="279641" y="395859"/>
                  </a:lnTo>
                  <a:lnTo>
                    <a:pt x="275399" y="400100"/>
                  </a:lnTo>
                  <a:lnTo>
                    <a:pt x="266407" y="405980"/>
                  </a:lnTo>
                  <a:lnTo>
                    <a:pt x="256222" y="407936"/>
                  </a:lnTo>
                  <a:lnTo>
                    <a:pt x="246024" y="405980"/>
                  </a:lnTo>
                  <a:lnTo>
                    <a:pt x="237045" y="400100"/>
                  </a:lnTo>
                  <a:lnTo>
                    <a:pt x="186105" y="349262"/>
                  </a:lnTo>
                  <a:lnTo>
                    <a:pt x="178092" y="341096"/>
                  </a:lnTo>
                  <a:lnTo>
                    <a:pt x="69316" y="231902"/>
                  </a:lnTo>
                  <a:lnTo>
                    <a:pt x="69316" y="184988"/>
                  </a:lnTo>
                  <a:lnTo>
                    <a:pt x="22161" y="137909"/>
                  </a:lnTo>
                  <a:lnTo>
                    <a:pt x="138798" y="22593"/>
                  </a:lnTo>
                  <a:lnTo>
                    <a:pt x="185953" y="69659"/>
                  </a:lnTo>
                  <a:lnTo>
                    <a:pt x="213144" y="69659"/>
                  </a:lnTo>
                  <a:lnTo>
                    <a:pt x="211886" y="70916"/>
                  </a:lnTo>
                  <a:lnTo>
                    <a:pt x="141465" y="142151"/>
                  </a:lnTo>
                  <a:lnTo>
                    <a:pt x="141465" y="188277"/>
                  </a:lnTo>
                  <a:lnTo>
                    <a:pt x="162433" y="202780"/>
                  </a:lnTo>
                  <a:lnTo>
                    <a:pt x="186436" y="208927"/>
                  </a:lnTo>
                  <a:lnTo>
                    <a:pt x="211086" y="206565"/>
                  </a:lnTo>
                  <a:lnTo>
                    <a:pt x="234048" y="195503"/>
                  </a:lnTo>
                  <a:lnTo>
                    <a:pt x="260019" y="176834"/>
                  </a:lnTo>
                  <a:lnTo>
                    <a:pt x="281216" y="161607"/>
                  </a:lnTo>
                  <a:lnTo>
                    <a:pt x="321843" y="158343"/>
                  </a:lnTo>
                  <a:lnTo>
                    <a:pt x="341566" y="178079"/>
                  </a:lnTo>
                  <a:lnTo>
                    <a:pt x="414032" y="248843"/>
                  </a:lnTo>
                  <a:lnTo>
                    <a:pt x="421398" y="259664"/>
                  </a:lnTo>
                  <a:lnTo>
                    <a:pt x="423938" y="272059"/>
                  </a:lnTo>
                  <a:lnTo>
                    <a:pt x="423938" y="206629"/>
                  </a:lnTo>
                  <a:lnTo>
                    <a:pt x="421411" y="211670"/>
                  </a:lnTo>
                  <a:lnTo>
                    <a:pt x="372059" y="163487"/>
                  </a:lnTo>
                  <a:lnTo>
                    <a:pt x="364210" y="155651"/>
                  </a:lnTo>
                  <a:lnTo>
                    <a:pt x="332765" y="125209"/>
                  </a:lnTo>
                  <a:lnTo>
                    <a:pt x="331470" y="125590"/>
                  </a:lnTo>
                  <a:lnTo>
                    <a:pt x="269735" y="129286"/>
                  </a:lnTo>
                  <a:lnTo>
                    <a:pt x="208013" y="174193"/>
                  </a:lnTo>
                  <a:lnTo>
                    <a:pt x="199923" y="176834"/>
                  </a:lnTo>
                  <a:lnTo>
                    <a:pt x="191744" y="176834"/>
                  </a:lnTo>
                  <a:lnTo>
                    <a:pt x="183946" y="176047"/>
                  </a:lnTo>
                  <a:lnTo>
                    <a:pt x="176644" y="173824"/>
                  </a:lnTo>
                  <a:lnTo>
                    <a:pt x="169913" y="170230"/>
                  </a:lnTo>
                  <a:lnTo>
                    <a:pt x="163944" y="165366"/>
                  </a:lnTo>
                  <a:lnTo>
                    <a:pt x="243954" y="85979"/>
                  </a:lnTo>
                  <a:lnTo>
                    <a:pt x="268478" y="70294"/>
                  </a:lnTo>
                  <a:lnTo>
                    <a:pt x="316420" y="70294"/>
                  </a:lnTo>
                  <a:lnTo>
                    <a:pt x="363575" y="23215"/>
                  </a:lnTo>
                  <a:lnTo>
                    <a:pt x="480834" y="140106"/>
                  </a:lnTo>
                  <a:lnTo>
                    <a:pt x="480834" y="95338"/>
                  </a:lnTo>
                  <a:lnTo>
                    <a:pt x="408787" y="23215"/>
                  </a:lnTo>
                  <a:lnTo>
                    <a:pt x="385584" y="0"/>
                  </a:lnTo>
                  <a:lnTo>
                    <a:pt x="339839" y="0"/>
                  </a:lnTo>
                  <a:lnTo>
                    <a:pt x="302742" y="37503"/>
                  </a:lnTo>
                  <a:lnTo>
                    <a:pt x="267220" y="37807"/>
                  </a:lnTo>
                  <a:lnTo>
                    <a:pt x="249936" y="43141"/>
                  </a:lnTo>
                  <a:lnTo>
                    <a:pt x="248107" y="44323"/>
                  </a:lnTo>
                  <a:lnTo>
                    <a:pt x="232321" y="37655"/>
                  </a:lnTo>
                  <a:lnTo>
                    <a:pt x="198843" y="37655"/>
                  </a:lnTo>
                  <a:lnTo>
                    <a:pt x="183883" y="22593"/>
                  </a:lnTo>
                  <a:lnTo>
                    <a:pt x="161429" y="0"/>
                  </a:lnTo>
                  <a:lnTo>
                    <a:pt x="116319" y="0"/>
                  </a:lnTo>
                  <a:lnTo>
                    <a:pt x="0" y="115785"/>
                  </a:lnTo>
                  <a:lnTo>
                    <a:pt x="0" y="160985"/>
                  </a:lnTo>
                  <a:lnTo>
                    <a:pt x="36626" y="197535"/>
                  </a:lnTo>
                  <a:lnTo>
                    <a:pt x="36626" y="232206"/>
                  </a:lnTo>
                  <a:lnTo>
                    <a:pt x="47155" y="254495"/>
                  </a:lnTo>
                  <a:lnTo>
                    <a:pt x="155930" y="363067"/>
                  </a:lnTo>
                  <a:lnTo>
                    <a:pt x="163944" y="371233"/>
                  </a:lnTo>
                  <a:lnTo>
                    <a:pt x="213106" y="420141"/>
                  </a:lnTo>
                  <a:lnTo>
                    <a:pt x="215188" y="422173"/>
                  </a:lnTo>
                  <a:lnTo>
                    <a:pt x="234594" y="435063"/>
                  </a:lnTo>
                  <a:lnTo>
                    <a:pt x="234797" y="435063"/>
                  </a:lnTo>
                  <a:lnTo>
                    <a:pt x="256692" y="439343"/>
                  </a:lnTo>
                  <a:lnTo>
                    <a:pt x="278879" y="435063"/>
                  </a:lnTo>
                  <a:lnTo>
                    <a:pt x="298399" y="422173"/>
                  </a:lnTo>
                  <a:lnTo>
                    <a:pt x="302742" y="417830"/>
                  </a:lnTo>
                  <a:lnTo>
                    <a:pt x="302742" y="414058"/>
                  </a:lnTo>
                  <a:lnTo>
                    <a:pt x="320979" y="420141"/>
                  </a:lnTo>
                  <a:lnTo>
                    <a:pt x="339496" y="418820"/>
                  </a:lnTo>
                  <a:lnTo>
                    <a:pt x="349224" y="414058"/>
                  </a:lnTo>
                  <a:lnTo>
                    <a:pt x="356158" y="410667"/>
                  </a:lnTo>
                  <a:lnTo>
                    <a:pt x="358559" y="407936"/>
                  </a:lnTo>
                  <a:lnTo>
                    <a:pt x="368846" y="396252"/>
                  </a:lnTo>
                  <a:lnTo>
                    <a:pt x="371043" y="392442"/>
                  </a:lnTo>
                  <a:lnTo>
                    <a:pt x="372402" y="389089"/>
                  </a:lnTo>
                  <a:lnTo>
                    <a:pt x="372706" y="388353"/>
                  </a:lnTo>
                  <a:lnTo>
                    <a:pt x="373468" y="385356"/>
                  </a:lnTo>
                  <a:lnTo>
                    <a:pt x="373583" y="384911"/>
                  </a:lnTo>
                  <a:lnTo>
                    <a:pt x="373710" y="384429"/>
                  </a:lnTo>
                  <a:lnTo>
                    <a:pt x="373799" y="384098"/>
                  </a:lnTo>
                  <a:lnTo>
                    <a:pt x="377571" y="384911"/>
                  </a:lnTo>
                  <a:lnTo>
                    <a:pt x="381622" y="385356"/>
                  </a:lnTo>
                  <a:lnTo>
                    <a:pt x="385267" y="385356"/>
                  </a:lnTo>
                  <a:lnTo>
                    <a:pt x="394766" y="384429"/>
                  </a:lnTo>
                  <a:lnTo>
                    <a:pt x="428117" y="359625"/>
                  </a:lnTo>
                  <a:lnTo>
                    <a:pt x="430212" y="353745"/>
                  </a:lnTo>
                  <a:lnTo>
                    <a:pt x="432866" y="346303"/>
                  </a:lnTo>
                  <a:lnTo>
                    <a:pt x="433565" y="332193"/>
                  </a:lnTo>
                  <a:lnTo>
                    <a:pt x="430060" y="318198"/>
                  </a:lnTo>
                  <a:lnTo>
                    <a:pt x="436511" y="318198"/>
                  </a:lnTo>
                  <a:lnTo>
                    <a:pt x="444728" y="308279"/>
                  </a:lnTo>
                  <a:lnTo>
                    <a:pt x="450786" y="297065"/>
                  </a:lnTo>
                  <a:lnTo>
                    <a:pt x="451142" y="295910"/>
                  </a:lnTo>
                  <a:lnTo>
                    <a:pt x="454545" y="284873"/>
                  </a:lnTo>
                  <a:lnTo>
                    <a:pt x="445401" y="237553"/>
                  </a:lnTo>
                  <a:lnTo>
                    <a:pt x="460565" y="206006"/>
                  </a:lnTo>
                  <a:lnTo>
                    <a:pt x="502996" y="163182"/>
                  </a:lnTo>
                  <a:lnTo>
                    <a:pt x="502996" y="1175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90440" y="1624964"/>
              <a:ext cx="1005840" cy="983615"/>
            </a:xfrm>
            <a:custGeom>
              <a:avLst/>
              <a:gdLst/>
              <a:ahLst/>
              <a:cxnLst/>
              <a:rect l="l" t="t" r="r" b="b"/>
              <a:pathLst>
                <a:path w="1005839" h="983614">
                  <a:moveTo>
                    <a:pt x="947038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924687"/>
                  </a:lnTo>
                  <a:lnTo>
                    <a:pt x="4615" y="947590"/>
                  </a:lnTo>
                  <a:lnTo>
                    <a:pt x="17208" y="966279"/>
                  </a:lnTo>
                  <a:lnTo>
                    <a:pt x="35897" y="978872"/>
                  </a:lnTo>
                  <a:lnTo>
                    <a:pt x="58800" y="983488"/>
                  </a:lnTo>
                  <a:lnTo>
                    <a:pt x="947038" y="983488"/>
                  </a:lnTo>
                  <a:lnTo>
                    <a:pt x="969942" y="978872"/>
                  </a:lnTo>
                  <a:lnTo>
                    <a:pt x="988631" y="966279"/>
                  </a:lnTo>
                  <a:lnTo>
                    <a:pt x="1001224" y="947590"/>
                  </a:lnTo>
                  <a:lnTo>
                    <a:pt x="1005839" y="924687"/>
                  </a:lnTo>
                  <a:lnTo>
                    <a:pt x="1005839" y="58800"/>
                  </a:lnTo>
                  <a:lnTo>
                    <a:pt x="1001224" y="35897"/>
                  </a:lnTo>
                  <a:lnTo>
                    <a:pt x="988631" y="17208"/>
                  </a:lnTo>
                  <a:lnTo>
                    <a:pt x="969942" y="4615"/>
                  </a:lnTo>
                  <a:lnTo>
                    <a:pt x="947038" y="0"/>
                  </a:lnTo>
                  <a:close/>
                </a:path>
              </a:pathLst>
            </a:custGeom>
            <a:solidFill>
              <a:srgbClr val="F1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7690" y="1710309"/>
              <a:ext cx="831850" cy="812800"/>
            </a:xfrm>
            <a:custGeom>
              <a:avLst/>
              <a:gdLst/>
              <a:ahLst/>
              <a:cxnLst/>
              <a:rect l="l" t="t" r="r" b="b"/>
              <a:pathLst>
                <a:path w="831850" h="812800">
                  <a:moveTo>
                    <a:pt x="782701" y="0"/>
                  </a:moveTo>
                  <a:lnTo>
                    <a:pt x="48640" y="0"/>
                  </a:lnTo>
                  <a:lnTo>
                    <a:pt x="29735" y="3811"/>
                  </a:lnTo>
                  <a:lnTo>
                    <a:pt x="14271" y="14208"/>
                  </a:lnTo>
                  <a:lnTo>
                    <a:pt x="3831" y="29628"/>
                  </a:lnTo>
                  <a:lnTo>
                    <a:pt x="0" y="48513"/>
                  </a:lnTo>
                  <a:lnTo>
                    <a:pt x="0" y="764286"/>
                  </a:lnTo>
                  <a:lnTo>
                    <a:pt x="3831" y="783171"/>
                  </a:lnTo>
                  <a:lnTo>
                    <a:pt x="14271" y="798591"/>
                  </a:lnTo>
                  <a:lnTo>
                    <a:pt x="29735" y="808988"/>
                  </a:lnTo>
                  <a:lnTo>
                    <a:pt x="48640" y="812800"/>
                  </a:lnTo>
                  <a:lnTo>
                    <a:pt x="782701" y="812800"/>
                  </a:lnTo>
                  <a:lnTo>
                    <a:pt x="801659" y="808988"/>
                  </a:lnTo>
                  <a:lnTo>
                    <a:pt x="817118" y="798591"/>
                  </a:lnTo>
                  <a:lnTo>
                    <a:pt x="827528" y="783171"/>
                  </a:lnTo>
                  <a:lnTo>
                    <a:pt x="831342" y="764286"/>
                  </a:lnTo>
                  <a:lnTo>
                    <a:pt x="831342" y="48513"/>
                  </a:lnTo>
                  <a:lnTo>
                    <a:pt x="827528" y="29628"/>
                  </a:lnTo>
                  <a:lnTo>
                    <a:pt x="817118" y="14208"/>
                  </a:lnTo>
                  <a:lnTo>
                    <a:pt x="801659" y="3811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8180" y="1624964"/>
              <a:ext cx="1005840" cy="983615"/>
            </a:xfrm>
            <a:custGeom>
              <a:avLst/>
              <a:gdLst/>
              <a:ahLst/>
              <a:cxnLst/>
              <a:rect l="l" t="t" r="r" b="b"/>
              <a:pathLst>
                <a:path w="1005840" h="983614">
                  <a:moveTo>
                    <a:pt x="947039" y="0"/>
                  </a:moveTo>
                  <a:lnTo>
                    <a:pt x="58674" y="0"/>
                  </a:lnTo>
                  <a:lnTo>
                    <a:pt x="35843" y="4615"/>
                  </a:lnTo>
                  <a:lnTo>
                    <a:pt x="17192" y="17208"/>
                  </a:lnTo>
                  <a:lnTo>
                    <a:pt x="4613" y="35897"/>
                  </a:lnTo>
                  <a:lnTo>
                    <a:pt x="0" y="58800"/>
                  </a:lnTo>
                  <a:lnTo>
                    <a:pt x="0" y="924687"/>
                  </a:lnTo>
                  <a:lnTo>
                    <a:pt x="4613" y="947590"/>
                  </a:lnTo>
                  <a:lnTo>
                    <a:pt x="17192" y="966279"/>
                  </a:lnTo>
                  <a:lnTo>
                    <a:pt x="35843" y="978872"/>
                  </a:lnTo>
                  <a:lnTo>
                    <a:pt x="58674" y="983488"/>
                  </a:lnTo>
                  <a:lnTo>
                    <a:pt x="947039" y="983488"/>
                  </a:lnTo>
                  <a:lnTo>
                    <a:pt x="969889" y="978872"/>
                  </a:lnTo>
                  <a:lnTo>
                    <a:pt x="988583" y="966279"/>
                  </a:lnTo>
                  <a:lnTo>
                    <a:pt x="1001206" y="947590"/>
                  </a:lnTo>
                  <a:lnTo>
                    <a:pt x="1005840" y="924687"/>
                  </a:lnTo>
                  <a:lnTo>
                    <a:pt x="1005840" y="58800"/>
                  </a:lnTo>
                  <a:lnTo>
                    <a:pt x="1001206" y="35897"/>
                  </a:lnTo>
                  <a:lnTo>
                    <a:pt x="988583" y="17208"/>
                  </a:lnTo>
                  <a:lnTo>
                    <a:pt x="969889" y="4615"/>
                  </a:lnTo>
                  <a:lnTo>
                    <a:pt x="947039" y="0"/>
                  </a:lnTo>
                  <a:close/>
                </a:path>
              </a:pathLst>
            </a:custGeom>
            <a:solidFill>
              <a:srgbClr val="F1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5429" y="1710309"/>
              <a:ext cx="831215" cy="812800"/>
            </a:xfrm>
            <a:custGeom>
              <a:avLst/>
              <a:gdLst/>
              <a:ahLst/>
              <a:cxnLst/>
              <a:rect l="l" t="t" r="r" b="b"/>
              <a:pathLst>
                <a:path w="831215" h="812800">
                  <a:moveTo>
                    <a:pt x="782701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764286"/>
                  </a:lnTo>
                  <a:lnTo>
                    <a:pt x="3811" y="783171"/>
                  </a:lnTo>
                  <a:lnTo>
                    <a:pt x="14208" y="798591"/>
                  </a:lnTo>
                  <a:lnTo>
                    <a:pt x="29628" y="808988"/>
                  </a:lnTo>
                  <a:lnTo>
                    <a:pt x="48514" y="812800"/>
                  </a:lnTo>
                  <a:lnTo>
                    <a:pt x="782701" y="812800"/>
                  </a:lnTo>
                  <a:lnTo>
                    <a:pt x="801586" y="808988"/>
                  </a:lnTo>
                  <a:lnTo>
                    <a:pt x="817006" y="798591"/>
                  </a:lnTo>
                  <a:lnTo>
                    <a:pt x="827403" y="783171"/>
                  </a:lnTo>
                  <a:lnTo>
                    <a:pt x="831215" y="764286"/>
                  </a:lnTo>
                  <a:lnTo>
                    <a:pt x="831215" y="48513"/>
                  </a:lnTo>
                  <a:lnTo>
                    <a:pt x="827403" y="29628"/>
                  </a:lnTo>
                  <a:lnTo>
                    <a:pt x="817006" y="14208"/>
                  </a:lnTo>
                  <a:lnTo>
                    <a:pt x="801586" y="3811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74352" y="1624964"/>
              <a:ext cx="1005840" cy="983615"/>
            </a:xfrm>
            <a:custGeom>
              <a:avLst/>
              <a:gdLst/>
              <a:ahLst/>
              <a:cxnLst/>
              <a:rect l="l" t="t" r="r" b="b"/>
              <a:pathLst>
                <a:path w="1005840" h="983614">
                  <a:moveTo>
                    <a:pt x="947039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924687"/>
                  </a:lnTo>
                  <a:lnTo>
                    <a:pt x="4615" y="947590"/>
                  </a:lnTo>
                  <a:lnTo>
                    <a:pt x="17208" y="966279"/>
                  </a:lnTo>
                  <a:lnTo>
                    <a:pt x="35897" y="978872"/>
                  </a:lnTo>
                  <a:lnTo>
                    <a:pt x="58800" y="983488"/>
                  </a:lnTo>
                  <a:lnTo>
                    <a:pt x="947039" y="983488"/>
                  </a:lnTo>
                  <a:lnTo>
                    <a:pt x="969942" y="978872"/>
                  </a:lnTo>
                  <a:lnTo>
                    <a:pt x="988631" y="966279"/>
                  </a:lnTo>
                  <a:lnTo>
                    <a:pt x="1001224" y="947590"/>
                  </a:lnTo>
                  <a:lnTo>
                    <a:pt x="1005840" y="924687"/>
                  </a:lnTo>
                  <a:lnTo>
                    <a:pt x="1005840" y="58800"/>
                  </a:lnTo>
                  <a:lnTo>
                    <a:pt x="1001224" y="35897"/>
                  </a:lnTo>
                  <a:lnTo>
                    <a:pt x="988631" y="17208"/>
                  </a:lnTo>
                  <a:lnTo>
                    <a:pt x="969942" y="4615"/>
                  </a:lnTo>
                  <a:lnTo>
                    <a:pt x="947039" y="0"/>
                  </a:lnTo>
                  <a:close/>
                </a:path>
              </a:pathLst>
            </a:custGeom>
            <a:solidFill>
              <a:srgbClr val="F1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61728" y="1710309"/>
              <a:ext cx="831215" cy="812800"/>
            </a:xfrm>
            <a:custGeom>
              <a:avLst/>
              <a:gdLst/>
              <a:ahLst/>
              <a:cxnLst/>
              <a:rect l="l" t="t" r="r" b="b"/>
              <a:pathLst>
                <a:path w="831215" h="812800">
                  <a:moveTo>
                    <a:pt x="782701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764286"/>
                  </a:lnTo>
                  <a:lnTo>
                    <a:pt x="3811" y="783171"/>
                  </a:lnTo>
                  <a:lnTo>
                    <a:pt x="14208" y="798591"/>
                  </a:lnTo>
                  <a:lnTo>
                    <a:pt x="29628" y="808988"/>
                  </a:lnTo>
                  <a:lnTo>
                    <a:pt x="48514" y="812800"/>
                  </a:lnTo>
                  <a:lnTo>
                    <a:pt x="782701" y="812800"/>
                  </a:lnTo>
                  <a:lnTo>
                    <a:pt x="801586" y="808988"/>
                  </a:lnTo>
                  <a:lnTo>
                    <a:pt x="817006" y="798591"/>
                  </a:lnTo>
                  <a:lnTo>
                    <a:pt x="827403" y="783171"/>
                  </a:lnTo>
                  <a:lnTo>
                    <a:pt x="831215" y="764286"/>
                  </a:lnTo>
                  <a:lnTo>
                    <a:pt x="831215" y="48513"/>
                  </a:lnTo>
                  <a:lnTo>
                    <a:pt x="827403" y="29628"/>
                  </a:lnTo>
                  <a:lnTo>
                    <a:pt x="817006" y="14208"/>
                  </a:lnTo>
                  <a:lnTo>
                    <a:pt x="801586" y="3811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68300" y="144650"/>
            <a:ext cx="11162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该行业凭借人口结构、健全法规、人才优势和战略性地理位置，具备独特优势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16300" y="6261100"/>
            <a:ext cx="5326126" cy="28993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来源：信息技术与电信部、特设投资促进委员会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7996" y="3429127"/>
            <a:ext cx="2407285" cy="274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104140" indent="-178435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‒"/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人口结构与市场需求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65%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2.2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亿人口年龄在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30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岁以下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——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构成年轻且不断增长的消费者群体与人才储备</a:t>
            </a:r>
          </a:p>
          <a:p>
            <a:pPr marL="190500" marR="104140" indent="-178435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‒"/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90500" marR="104140" indent="-178435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‒"/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中产阶级规模不断扩大，推动对数字连接的强劲需求</a:t>
            </a:r>
          </a:p>
          <a:p>
            <a:pPr marL="190500" marR="104140" indent="-178435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‒"/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90500" marR="104140" indent="-178435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‒"/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企业数字化转型潜力巨大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——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当前仅有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15%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的企业使用先进的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ICT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（信息与通信技术）解决方案</a:t>
            </a:r>
          </a:p>
          <a:p>
            <a:pPr marL="190500" marR="104140" indent="-178435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‒"/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90500" marR="104140" indent="-178435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‒"/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巴基斯坦有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7,700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万无银行账户人口，为金融科技（</a:t>
            </a:r>
            <a:r>
              <a:rPr lang="en-US" altLang="en-US" sz="1200" dirty="0" err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FinTech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）服务带来重大机遇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777316" y="1845319"/>
            <a:ext cx="10611485" cy="4010660"/>
            <a:chOff x="777316" y="1845319"/>
            <a:chExt cx="10611485" cy="4010660"/>
          </a:xfrm>
        </p:grpSpPr>
        <p:sp>
          <p:nvSpPr>
            <p:cNvPr id="28" name="object 28"/>
            <p:cNvSpPr/>
            <p:nvPr/>
          </p:nvSpPr>
          <p:spPr>
            <a:xfrm>
              <a:off x="3394075" y="3506724"/>
              <a:ext cx="0" cy="2349500"/>
            </a:xfrm>
            <a:custGeom>
              <a:avLst/>
              <a:gdLst/>
              <a:ahLst/>
              <a:cxnLst/>
              <a:rect l="l" t="t" r="r" b="b"/>
              <a:pathLst>
                <a:path h="2349500">
                  <a:moveTo>
                    <a:pt x="0" y="0"/>
                  </a:moveTo>
                  <a:lnTo>
                    <a:pt x="0" y="2349258"/>
                  </a:lnTo>
                </a:path>
              </a:pathLst>
            </a:custGeom>
            <a:ln w="635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7316" y="3276600"/>
              <a:ext cx="5227320" cy="0"/>
            </a:xfrm>
            <a:custGeom>
              <a:avLst/>
              <a:gdLst/>
              <a:ahLst/>
              <a:cxnLst/>
              <a:rect l="l" t="t" r="r" b="b"/>
              <a:pathLst>
                <a:path w="5227320">
                  <a:moveTo>
                    <a:pt x="2422194" y="0"/>
                  </a:moveTo>
                  <a:lnTo>
                    <a:pt x="0" y="0"/>
                  </a:lnTo>
                </a:path>
                <a:path w="5227320">
                  <a:moveTo>
                    <a:pt x="5227243" y="0"/>
                  </a:moveTo>
                  <a:lnTo>
                    <a:pt x="2804972" y="0"/>
                  </a:lnTo>
                </a:path>
              </a:pathLst>
            </a:custGeom>
            <a:ln w="1905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31814" y="3506724"/>
              <a:ext cx="0" cy="2349500"/>
            </a:xfrm>
            <a:custGeom>
              <a:avLst/>
              <a:gdLst/>
              <a:ahLst/>
              <a:cxnLst/>
              <a:rect l="l" t="t" r="r" b="b"/>
              <a:pathLst>
                <a:path h="2349500">
                  <a:moveTo>
                    <a:pt x="0" y="0"/>
                  </a:moveTo>
                  <a:lnTo>
                    <a:pt x="0" y="2349258"/>
                  </a:lnTo>
                </a:path>
              </a:pathLst>
            </a:custGeom>
            <a:ln w="635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19901" y="3276600"/>
              <a:ext cx="2422525" cy="0"/>
            </a:xfrm>
            <a:custGeom>
              <a:avLst/>
              <a:gdLst/>
              <a:ahLst/>
              <a:cxnLst/>
              <a:rect l="l" t="t" r="r" b="b"/>
              <a:pathLst>
                <a:path w="2422525">
                  <a:moveTo>
                    <a:pt x="242227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77986" y="3506724"/>
              <a:ext cx="0" cy="2349500"/>
            </a:xfrm>
            <a:custGeom>
              <a:avLst/>
              <a:gdLst/>
              <a:ahLst/>
              <a:cxnLst/>
              <a:rect l="l" t="t" r="r" b="b"/>
              <a:pathLst>
                <a:path h="2349500">
                  <a:moveTo>
                    <a:pt x="0" y="0"/>
                  </a:moveTo>
                  <a:lnTo>
                    <a:pt x="0" y="2349258"/>
                  </a:lnTo>
                </a:path>
              </a:pathLst>
            </a:custGeom>
            <a:ln w="635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66200" y="3276600"/>
              <a:ext cx="2422525" cy="0"/>
            </a:xfrm>
            <a:custGeom>
              <a:avLst/>
              <a:gdLst/>
              <a:ahLst/>
              <a:cxnLst/>
              <a:rect l="l" t="t" r="r" b="b"/>
              <a:pathLst>
                <a:path w="2422525">
                  <a:moveTo>
                    <a:pt x="242227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44263" y="1845322"/>
              <a:ext cx="3241040" cy="524510"/>
            </a:xfrm>
            <a:custGeom>
              <a:avLst/>
              <a:gdLst/>
              <a:ahLst/>
              <a:cxnLst/>
              <a:rect l="l" t="t" r="r" b="b"/>
              <a:pathLst>
                <a:path w="3241040" h="524510">
                  <a:moveTo>
                    <a:pt x="502996" y="235356"/>
                  </a:moveTo>
                  <a:lnTo>
                    <a:pt x="471563" y="235356"/>
                  </a:lnTo>
                  <a:lnTo>
                    <a:pt x="471563" y="251040"/>
                  </a:lnTo>
                  <a:lnTo>
                    <a:pt x="467080" y="295211"/>
                  </a:lnTo>
                  <a:lnTo>
                    <a:pt x="454240" y="336372"/>
                  </a:lnTo>
                  <a:lnTo>
                    <a:pt x="433933" y="373659"/>
                  </a:lnTo>
                  <a:lnTo>
                    <a:pt x="407035" y="406158"/>
                  </a:lnTo>
                  <a:lnTo>
                    <a:pt x="374459" y="432993"/>
                  </a:lnTo>
                  <a:lnTo>
                    <a:pt x="337083" y="453263"/>
                  </a:lnTo>
                  <a:lnTo>
                    <a:pt x="295795" y="466077"/>
                  </a:lnTo>
                  <a:lnTo>
                    <a:pt x="251498" y="470547"/>
                  </a:lnTo>
                  <a:lnTo>
                    <a:pt x="207200" y="466090"/>
                  </a:lnTo>
                  <a:lnTo>
                    <a:pt x="165925" y="453288"/>
                  </a:lnTo>
                  <a:lnTo>
                    <a:pt x="128549" y="433031"/>
                  </a:lnTo>
                  <a:lnTo>
                    <a:pt x="95961" y="406222"/>
                  </a:lnTo>
                  <a:lnTo>
                    <a:pt x="69075" y="373722"/>
                  </a:lnTo>
                  <a:lnTo>
                    <a:pt x="48755" y="336448"/>
                  </a:lnTo>
                  <a:lnTo>
                    <a:pt x="35915" y="295249"/>
                  </a:lnTo>
                  <a:lnTo>
                    <a:pt x="31445" y="251040"/>
                  </a:lnTo>
                  <a:lnTo>
                    <a:pt x="35915" y="206832"/>
                  </a:lnTo>
                  <a:lnTo>
                    <a:pt x="48755" y="165620"/>
                  </a:lnTo>
                  <a:lnTo>
                    <a:pt x="69075" y="128308"/>
                  </a:lnTo>
                  <a:lnTo>
                    <a:pt x="95961" y="95796"/>
                  </a:lnTo>
                  <a:lnTo>
                    <a:pt x="128549" y="68948"/>
                  </a:lnTo>
                  <a:lnTo>
                    <a:pt x="165925" y="48666"/>
                  </a:lnTo>
                  <a:lnTo>
                    <a:pt x="207200" y="35852"/>
                  </a:lnTo>
                  <a:lnTo>
                    <a:pt x="251498" y="31381"/>
                  </a:lnTo>
                  <a:lnTo>
                    <a:pt x="291693" y="35039"/>
                  </a:lnTo>
                  <a:lnTo>
                    <a:pt x="329971" y="45758"/>
                  </a:lnTo>
                  <a:lnTo>
                    <a:pt x="365607" y="63220"/>
                  </a:lnTo>
                  <a:lnTo>
                    <a:pt x="397840" y="87083"/>
                  </a:lnTo>
                  <a:lnTo>
                    <a:pt x="251498" y="312394"/>
                  </a:lnTo>
                  <a:lnTo>
                    <a:pt x="176834" y="197700"/>
                  </a:lnTo>
                  <a:lnTo>
                    <a:pt x="139268" y="197700"/>
                  </a:lnTo>
                  <a:lnTo>
                    <a:pt x="251498" y="369976"/>
                  </a:lnTo>
                  <a:lnTo>
                    <a:pt x="438238" y="82537"/>
                  </a:lnTo>
                  <a:lnTo>
                    <a:pt x="390918" y="42100"/>
                  </a:lnTo>
                  <a:lnTo>
                    <a:pt x="347764" y="19024"/>
                  </a:lnTo>
                  <a:lnTo>
                    <a:pt x="300913" y="4838"/>
                  </a:lnTo>
                  <a:lnTo>
                    <a:pt x="251498" y="0"/>
                  </a:lnTo>
                  <a:lnTo>
                    <a:pt x="206324" y="4051"/>
                  </a:lnTo>
                  <a:lnTo>
                    <a:pt x="163791" y="15735"/>
                  </a:lnTo>
                  <a:lnTo>
                    <a:pt x="124612" y="34340"/>
                  </a:lnTo>
                  <a:lnTo>
                    <a:pt x="89509" y="59131"/>
                  </a:lnTo>
                  <a:lnTo>
                    <a:pt x="59182" y="89408"/>
                  </a:lnTo>
                  <a:lnTo>
                    <a:pt x="34366" y="124460"/>
                  </a:lnTo>
                  <a:lnTo>
                    <a:pt x="15748" y="163550"/>
                  </a:lnTo>
                  <a:lnTo>
                    <a:pt x="4064" y="205981"/>
                  </a:lnTo>
                  <a:lnTo>
                    <a:pt x="0" y="251040"/>
                  </a:lnTo>
                  <a:lnTo>
                    <a:pt x="4064" y="296100"/>
                  </a:lnTo>
                  <a:lnTo>
                    <a:pt x="15760" y="338518"/>
                  </a:lnTo>
                  <a:lnTo>
                    <a:pt x="34391" y="377596"/>
                  </a:lnTo>
                  <a:lnTo>
                    <a:pt x="59232" y="412610"/>
                  </a:lnTo>
                  <a:lnTo>
                    <a:pt x="89573" y="442874"/>
                  </a:lnTo>
                  <a:lnTo>
                    <a:pt x="124675" y="467639"/>
                  </a:lnTo>
                  <a:lnTo>
                    <a:pt x="163855" y="486219"/>
                  </a:lnTo>
                  <a:lnTo>
                    <a:pt x="206362" y="497878"/>
                  </a:lnTo>
                  <a:lnTo>
                    <a:pt x="251498" y="501929"/>
                  </a:lnTo>
                  <a:lnTo>
                    <a:pt x="296646" y="497878"/>
                  </a:lnTo>
                  <a:lnTo>
                    <a:pt x="339153" y="486219"/>
                  </a:lnTo>
                  <a:lnTo>
                    <a:pt x="378320" y="467639"/>
                  </a:lnTo>
                  <a:lnTo>
                    <a:pt x="413435" y="442874"/>
                  </a:lnTo>
                  <a:lnTo>
                    <a:pt x="443763" y="412623"/>
                  </a:lnTo>
                  <a:lnTo>
                    <a:pt x="468604" y="377596"/>
                  </a:lnTo>
                  <a:lnTo>
                    <a:pt x="487235" y="338518"/>
                  </a:lnTo>
                  <a:lnTo>
                    <a:pt x="498944" y="296100"/>
                  </a:lnTo>
                  <a:lnTo>
                    <a:pt x="502996" y="251040"/>
                  </a:lnTo>
                  <a:lnTo>
                    <a:pt x="502996" y="235356"/>
                  </a:lnTo>
                  <a:close/>
                </a:path>
                <a:path w="3241040" h="524510">
                  <a:moveTo>
                    <a:pt x="3240900" y="290918"/>
                  </a:moveTo>
                  <a:lnTo>
                    <a:pt x="3209569" y="275932"/>
                  </a:lnTo>
                  <a:lnTo>
                    <a:pt x="3209569" y="310730"/>
                  </a:lnTo>
                  <a:lnTo>
                    <a:pt x="3209569" y="428421"/>
                  </a:lnTo>
                  <a:lnTo>
                    <a:pt x="3209404" y="428421"/>
                  </a:lnTo>
                  <a:lnTo>
                    <a:pt x="3182023" y="444296"/>
                  </a:lnTo>
                  <a:lnTo>
                    <a:pt x="3171990" y="420560"/>
                  </a:lnTo>
                  <a:lnTo>
                    <a:pt x="3158718" y="389140"/>
                  </a:lnTo>
                  <a:lnTo>
                    <a:pt x="3154629" y="389140"/>
                  </a:lnTo>
                  <a:lnTo>
                    <a:pt x="3154629" y="460171"/>
                  </a:lnTo>
                  <a:lnTo>
                    <a:pt x="3107398" y="487514"/>
                  </a:lnTo>
                  <a:lnTo>
                    <a:pt x="3061385" y="460794"/>
                  </a:lnTo>
                  <a:lnTo>
                    <a:pt x="3061119" y="460641"/>
                  </a:lnTo>
                  <a:lnTo>
                    <a:pt x="3060954" y="460794"/>
                  </a:lnTo>
                  <a:lnTo>
                    <a:pt x="3063113" y="455612"/>
                  </a:lnTo>
                  <a:lnTo>
                    <a:pt x="3067545" y="444919"/>
                  </a:lnTo>
                  <a:lnTo>
                    <a:pt x="3077641" y="420560"/>
                  </a:lnTo>
                  <a:lnTo>
                    <a:pt x="3137941" y="420560"/>
                  </a:lnTo>
                  <a:lnTo>
                    <a:pt x="3154629" y="460171"/>
                  </a:lnTo>
                  <a:lnTo>
                    <a:pt x="3154629" y="389140"/>
                  </a:lnTo>
                  <a:lnTo>
                    <a:pt x="3056547" y="389140"/>
                  </a:lnTo>
                  <a:lnTo>
                    <a:pt x="3033560" y="444919"/>
                  </a:lnTo>
                  <a:lnTo>
                    <a:pt x="3032480" y="444296"/>
                  </a:lnTo>
                  <a:lnTo>
                    <a:pt x="3005226" y="428421"/>
                  </a:lnTo>
                  <a:lnTo>
                    <a:pt x="3005226" y="321411"/>
                  </a:lnTo>
                  <a:lnTo>
                    <a:pt x="3052559" y="294132"/>
                  </a:lnTo>
                  <a:lnTo>
                    <a:pt x="3108020" y="262166"/>
                  </a:lnTo>
                  <a:lnTo>
                    <a:pt x="3209569" y="310730"/>
                  </a:lnTo>
                  <a:lnTo>
                    <a:pt x="3209569" y="275932"/>
                  </a:lnTo>
                  <a:lnTo>
                    <a:pt x="3180791" y="262166"/>
                  </a:lnTo>
                  <a:lnTo>
                    <a:pt x="3159772" y="252107"/>
                  </a:lnTo>
                  <a:lnTo>
                    <a:pt x="3122980" y="234505"/>
                  </a:lnTo>
                  <a:lnTo>
                    <a:pt x="3122980" y="99517"/>
                  </a:lnTo>
                  <a:lnTo>
                    <a:pt x="3091484" y="81368"/>
                  </a:lnTo>
                  <a:lnTo>
                    <a:pt x="3091484" y="117589"/>
                  </a:lnTo>
                  <a:lnTo>
                    <a:pt x="3091484" y="235292"/>
                  </a:lnTo>
                  <a:lnTo>
                    <a:pt x="3062211" y="252107"/>
                  </a:lnTo>
                  <a:lnTo>
                    <a:pt x="3052330" y="223189"/>
                  </a:lnTo>
                  <a:lnTo>
                    <a:pt x="3041586" y="191757"/>
                  </a:lnTo>
                  <a:lnTo>
                    <a:pt x="3034334" y="191757"/>
                  </a:lnTo>
                  <a:lnTo>
                    <a:pt x="3034334" y="268135"/>
                  </a:lnTo>
                  <a:lnTo>
                    <a:pt x="2989249" y="294119"/>
                  </a:lnTo>
                  <a:lnTo>
                    <a:pt x="2973730" y="285178"/>
                  </a:lnTo>
                  <a:lnTo>
                    <a:pt x="2973730" y="321411"/>
                  </a:lnTo>
                  <a:lnTo>
                    <a:pt x="2973730" y="428421"/>
                  </a:lnTo>
                  <a:lnTo>
                    <a:pt x="2946336" y="444296"/>
                  </a:lnTo>
                  <a:lnTo>
                    <a:pt x="2946184" y="444296"/>
                  </a:lnTo>
                  <a:lnTo>
                    <a:pt x="2936163" y="420560"/>
                  </a:lnTo>
                  <a:lnTo>
                    <a:pt x="2922879" y="389140"/>
                  </a:lnTo>
                  <a:lnTo>
                    <a:pt x="2918790" y="389140"/>
                  </a:lnTo>
                  <a:lnTo>
                    <a:pt x="2918790" y="460171"/>
                  </a:lnTo>
                  <a:lnTo>
                    <a:pt x="2871406" y="487667"/>
                  </a:lnTo>
                  <a:lnTo>
                    <a:pt x="2825115" y="460794"/>
                  </a:lnTo>
                  <a:lnTo>
                    <a:pt x="2831706" y="444919"/>
                  </a:lnTo>
                  <a:lnTo>
                    <a:pt x="2841802" y="420560"/>
                  </a:lnTo>
                  <a:lnTo>
                    <a:pt x="2902102" y="420560"/>
                  </a:lnTo>
                  <a:lnTo>
                    <a:pt x="2918790" y="460171"/>
                  </a:lnTo>
                  <a:lnTo>
                    <a:pt x="2918790" y="389140"/>
                  </a:lnTo>
                  <a:lnTo>
                    <a:pt x="2820708" y="389140"/>
                  </a:lnTo>
                  <a:lnTo>
                    <a:pt x="2797721" y="444919"/>
                  </a:lnTo>
                  <a:lnTo>
                    <a:pt x="2769387" y="428421"/>
                  </a:lnTo>
                  <a:lnTo>
                    <a:pt x="2769387" y="310730"/>
                  </a:lnTo>
                  <a:lnTo>
                    <a:pt x="2870936" y="262166"/>
                  </a:lnTo>
                  <a:lnTo>
                    <a:pt x="2973730" y="321411"/>
                  </a:lnTo>
                  <a:lnTo>
                    <a:pt x="2973730" y="285178"/>
                  </a:lnTo>
                  <a:lnTo>
                    <a:pt x="2944457" y="268300"/>
                  </a:lnTo>
                  <a:lnTo>
                    <a:pt x="2946616" y="262166"/>
                  </a:lnTo>
                  <a:lnTo>
                    <a:pt x="2950108" y="252272"/>
                  </a:lnTo>
                  <a:lnTo>
                    <a:pt x="2960357" y="223189"/>
                  </a:lnTo>
                  <a:lnTo>
                    <a:pt x="3019082" y="223189"/>
                  </a:lnTo>
                  <a:lnTo>
                    <a:pt x="3034334" y="268135"/>
                  </a:lnTo>
                  <a:lnTo>
                    <a:pt x="3034334" y="191757"/>
                  </a:lnTo>
                  <a:lnTo>
                    <a:pt x="2937992" y="191757"/>
                  </a:lnTo>
                  <a:lnTo>
                    <a:pt x="2916796" y="252107"/>
                  </a:lnTo>
                  <a:lnTo>
                    <a:pt x="2916732" y="252272"/>
                  </a:lnTo>
                  <a:lnTo>
                    <a:pt x="2887141" y="235292"/>
                  </a:lnTo>
                  <a:lnTo>
                    <a:pt x="2887141" y="117589"/>
                  </a:lnTo>
                  <a:lnTo>
                    <a:pt x="2989313" y="58661"/>
                  </a:lnTo>
                  <a:lnTo>
                    <a:pt x="3091484" y="117589"/>
                  </a:lnTo>
                  <a:lnTo>
                    <a:pt x="3091484" y="81368"/>
                  </a:lnTo>
                  <a:lnTo>
                    <a:pt x="3052076" y="58661"/>
                  </a:lnTo>
                  <a:lnTo>
                    <a:pt x="2989313" y="22517"/>
                  </a:lnTo>
                  <a:lnTo>
                    <a:pt x="2855658" y="99517"/>
                  </a:lnTo>
                  <a:lnTo>
                    <a:pt x="2855658" y="234505"/>
                  </a:lnTo>
                  <a:lnTo>
                    <a:pt x="2737739" y="290918"/>
                  </a:lnTo>
                  <a:lnTo>
                    <a:pt x="2737739" y="446493"/>
                  </a:lnTo>
                  <a:lnTo>
                    <a:pt x="2871406" y="523963"/>
                  </a:lnTo>
                  <a:lnTo>
                    <a:pt x="2934017" y="487667"/>
                  </a:lnTo>
                  <a:lnTo>
                    <a:pt x="2989313" y="455612"/>
                  </a:lnTo>
                  <a:lnTo>
                    <a:pt x="3107232" y="523963"/>
                  </a:lnTo>
                  <a:lnTo>
                    <a:pt x="3170136" y="487514"/>
                  </a:lnTo>
                  <a:lnTo>
                    <a:pt x="3240900" y="446493"/>
                  </a:lnTo>
                  <a:lnTo>
                    <a:pt x="3240900" y="444296"/>
                  </a:lnTo>
                  <a:lnTo>
                    <a:pt x="3240900" y="290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1553" y="1938080"/>
              <a:ext cx="84068" cy="839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9470" y="2140325"/>
              <a:ext cx="84068" cy="839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3636" y="2140325"/>
              <a:ext cx="84070" cy="8391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51834" y="1890280"/>
              <a:ext cx="455930" cy="456565"/>
            </a:xfrm>
            <a:custGeom>
              <a:avLst/>
              <a:gdLst/>
              <a:ahLst/>
              <a:cxnLst/>
              <a:rect l="l" t="t" r="r" b="b"/>
              <a:pathLst>
                <a:path w="455929" h="456564">
                  <a:moveTo>
                    <a:pt x="445604" y="64363"/>
                  </a:moveTo>
                  <a:lnTo>
                    <a:pt x="398919" y="64363"/>
                  </a:lnTo>
                  <a:lnTo>
                    <a:pt x="370598" y="92633"/>
                  </a:lnTo>
                  <a:lnTo>
                    <a:pt x="400342" y="92633"/>
                  </a:lnTo>
                  <a:lnTo>
                    <a:pt x="326186" y="162521"/>
                  </a:lnTo>
                  <a:lnTo>
                    <a:pt x="301713" y="145059"/>
                  </a:lnTo>
                  <a:lnTo>
                    <a:pt x="300494" y="138798"/>
                  </a:lnTo>
                  <a:lnTo>
                    <a:pt x="300431" y="138518"/>
                  </a:lnTo>
                  <a:lnTo>
                    <a:pt x="297281" y="122453"/>
                  </a:lnTo>
                  <a:lnTo>
                    <a:pt x="292696" y="99085"/>
                  </a:lnTo>
                  <a:lnTo>
                    <a:pt x="275450" y="67767"/>
                  </a:lnTo>
                  <a:lnTo>
                    <a:pt x="271462" y="60515"/>
                  </a:lnTo>
                  <a:lnTo>
                    <a:pt x="270764" y="59258"/>
                  </a:lnTo>
                  <a:lnTo>
                    <a:pt x="270129" y="58648"/>
                  </a:lnTo>
                  <a:lnTo>
                    <a:pt x="270129" y="122453"/>
                  </a:lnTo>
                  <a:lnTo>
                    <a:pt x="239814" y="100876"/>
                  </a:lnTo>
                  <a:lnTo>
                    <a:pt x="206070" y="138518"/>
                  </a:lnTo>
                  <a:lnTo>
                    <a:pt x="205613" y="127228"/>
                  </a:lnTo>
                  <a:lnTo>
                    <a:pt x="205587" y="126669"/>
                  </a:lnTo>
                  <a:lnTo>
                    <a:pt x="204863" y="115938"/>
                  </a:lnTo>
                  <a:lnTo>
                    <a:pt x="204749" y="114300"/>
                  </a:lnTo>
                  <a:lnTo>
                    <a:pt x="203504" y="101600"/>
                  </a:lnTo>
                  <a:lnTo>
                    <a:pt x="202742" y="95897"/>
                  </a:lnTo>
                  <a:lnTo>
                    <a:pt x="202730" y="95745"/>
                  </a:lnTo>
                  <a:lnTo>
                    <a:pt x="201815" y="88798"/>
                  </a:lnTo>
                  <a:lnTo>
                    <a:pt x="212102" y="84594"/>
                  </a:lnTo>
                  <a:lnTo>
                    <a:pt x="222059" y="79667"/>
                  </a:lnTo>
                  <a:lnTo>
                    <a:pt x="231635" y="74053"/>
                  </a:lnTo>
                  <a:lnTo>
                    <a:pt x="238798" y="69151"/>
                  </a:lnTo>
                  <a:lnTo>
                    <a:pt x="240804" y="67767"/>
                  </a:lnTo>
                  <a:lnTo>
                    <a:pt x="250520" y="79667"/>
                  </a:lnTo>
                  <a:lnTo>
                    <a:pt x="250634" y="79806"/>
                  </a:lnTo>
                  <a:lnTo>
                    <a:pt x="258876" y="93040"/>
                  </a:lnTo>
                  <a:lnTo>
                    <a:pt x="265417" y="107302"/>
                  </a:lnTo>
                  <a:lnTo>
                    <a:pt x="270129" y="122453"/>
                  </a:lnTo>
                  <a:lnTo>
                    <a:pt x="270129" y="58648"/>
                  </a:lnTo>
                  <a:lnTo>
                    <a:pt x="244830" y="34239"/>
                  </a:lnTo>
                  <a:lnTo>
                    <a:pt x="238798" y="28409"/>
                  </a:lnTo>
                  <a:lnTo>
                    <a:pt x="238264" y="27901"/>
                  </a:lnTo>
                  <a:lnTo>
                    <a:pt x="218605" y="17995"/>
                  </a:lnTo>
                  <a:lnTo>
                    <a:pt x="218605" y="48742"/>
                  </a:lnTo>
                  <a:lnTo>
                    <a:pt x="211480" y="53505"/>
                  </a:lnTo>
                  <a:lnTo>
                    <a:pt x="204228" y="57404"/>
                  </a:lnTo>
                  <a:lnTo>
                    <a:pt x="196405" y="60515"/>
                  </a:lnTo>
                  <a:lnTo>
                    <a:pt x="194614" y="53505"/>
                  </a:lnTo>
                  <a:lnTo>
                    <a:pt x="192646" y="46748"/>
                  </a:lnTo>
                  <a:lnTo>
                    <a:pt x="190550" y="40487"/>
                  </a:lnTo>
                  <a:lnTo>
                    <a:pt x="188137" y="34239"/>
                  </a:lnTo>
                  <a:lnTo>
                    <a:pt x="196215" y="37084"/>
                  </a:lnTo>
                  <a:lnTo>
                    <a:pt x="203987" y="40487"/>
                  </a:lnTo>
                  <a:lnTo>
                    <a:pt x="211505" y="44437"/>
                  </a:lnTo>
                  <a:lnTo>
                    <a:pt x="218605" y="48742"/>
                  </a:lnTo>
                  <a:lnTo>
                    <a:pt x="218605" y="17995"/>
                  </a:lnTo>
                  <a:lnTo>
                    <a:pt x="197523" y="7366"/>
                  </a:lnTo>
                  <a:lnTo>
                    <a:pt x="177761" y="4254"/>
                  </a:lnTo>
                  <a:lnTo>
                    <a:pt x="177761" y="164223"/>
                  </a:lnTo>
                  <a:lnTo>
                    <a:pt x="177203" y="170434"/>
                  </a:lnTo>
                  <a:lnTo>
                    <a:pt x="177190" y="170624"/>
                  </a:lnTo>
                  <a:lnTo>
                    <a:pt x="146456" y="204851"/>
                  </a:lnTo>
                  <a:lnTo>
                    <a:pt x="130225" y="221056"/>
                  </a:lnTo>
                  <a:lnTo>
                    <a:pt x="129794" y="219202"/>
                  </a:lnTo>
                  <a:lnTo>
                    <a:pt x="124523" y="170624"/>
                  </a:lnTo>
                  <a:lnTo>
                    <a:pt x="124333" y="135407"/>
                  </a:lnTo>
                  <a:lnTo>
                    <a:pt x="124955" y="122453"/>
                  </a:lnTo>
                  <a:lnTo>
                    <a:pt x="125031" y="120954"/>
                  </a:lnTo>
                  <a:lnTo>
                    <a:pt x="126085" y="108038"/>
                  </a:lnTo>
                  <a:lnTo>
                    <a:pt x="127304" y="97751"/>
                  </a:lnTo>
                  <a:lnTo>
                    <a:pt x="127393" y="96888"/>
                  </a:lnTo>
                  <a:lnTo>
                    <a:pt x="127520" y="95897"/>
                  </a:lnTo>
                  <a:lnTo>
                    <a:pt x="135204" y="96888"/>
                  </a:lnTo>
                  <a:lnTo>
                    <a:pt x="142887" y="97751"/>
                  </a:lnTo>
                  <a:lnTo>
                    <a:pt x="158826" y="97751"/>
                  </a:lnTo>
                  <a:lnTo>
                    <a:pt x="166662" y="96888"/>
                  </a:lnTo>
                  <a:lnTo>
                    <a:pt x="173380" y="95897"/>
                  </a:lnTo>
                  <a:lnTo>
                    <a:pt x="174345" y="95745"/>
                  </a:lnTo>
                  <a:lnTo>
                    <a:pt x="175691" y="107302"/>
                  </a:lnTo>
                  <a:lnTo>
                    <a:pt x="177761" y="164223"/>
                  </a:lnTo>
                  <a:lnTo>
                    <a:pt x="177761" y="4254"/>
                  </a:lnTo>
                  <a:lnTo>
                    <a:pt x="169075" y="2882"/>
                  </a:lnTo>
                  <a:lnTo>
                    <a:pt x="169075" y="67767"/>
                  </a:lnTo>
                  <a:lnTo>
                    <a:pt x="160045" y="68808"/>
                  </a:lnTo>
                  <a:lnTo>
                    <a:pt x="150926" y="69151"/>
                  </a:lnTo>
                  <a:lnTo>
                    <a:pt x="141820" y="68808"/>
                  </a:lnTo>
                  <a:lnTo>
                    <a:pt x="132778" y="67767"/>
                  </a:lnTo>
                  <a:lnTo>
                    <a:pt x="134912" y="60515"/>
                  </a:lnTo>
                  <a:lnTo>
                    <a:pt x="137604" y="51333"/>
                  </a:lnTo>
                  <a:lnTo>
                    <a:pt x="142532" y="39306"/>
                  </a:lnTo>
                  <a:lnTo>
                    <a:pt x="145516" y="34239"/>
                  </a:lnTo>
                  <a:lnTo>
                    <a:pt x="147040" y="31673"/>
                  </a:lnTo>
                  <a:lnTo>
                    <a:pt x="150571" y="28409"/>
                  </a:lnTo>
                  <a:lnTo>
                    <a:pt x="154381" y="31673"/>
                  </a:lnTo>
                  <a:lnTo>
                    <a:pt x="159080" y="39306"/>
                  </a:lnTo>
                  <a:lnTo>
                    <a:pt x="164147" y="51333"/>
                  </a:lnTo>
                  <a:lnTo>
                    <a:pt x="169075" y="67767"/>
                  </a:lnTo>
                  <a:lnTo>
                    <a:pt x="169075" y="2882"/>
                  </a:lnTo>
                  <a:lnTo>
                    <a:pt x="150863" y="0"/>
                  </a:lnTo>
                  <a:lnTo>
                    <a:pt x="113715" y="6096"/>
                  </a:lnTo>
                  <a:lnTo>
                    <a:pt x="113715" y="34239"/>
                  </a:lnTo>
                  <a:lnTo>
                    <a:pt x="111340" y="40309"/>
                  </a:lnTo>
                  <a:lnTo>
                    <a:pt x="109156" y="46748"/>
                  </a:lnTo>
                  <a:lnTo>
                    <a:pt x="107188" y="53505"/>
                  </a:lnTo>
                  <a:lnTo>
                    <a:pt x="106451" y="56502"/>
                  </a:lnTo>
                  <a:lnTo>
                    <a:pt x="106451" y="244779"/>
                  </a:lnTo>
                  <a:lnTo>
                    <a:pt x="92938" y="258267"/>
                  </a:lnTo>
                  <a:lnTo>
                    <a:pt x="52298" y="223024"/>
                  </a:lnTo>
                  <a:lnTo>
                    <a:pt x="31330" y="176885"/>
                  </a:lnTo>
                  <a:lnTo>
                    <a:pt x="28473" y="150596"/>
                  </a:lnTo>
                  <a:lnTo>
                    <a:pt x="30695" y="127228"/>
                  </a:lnTo>
                  <a:lnTo>
                    <a:pt x="37109" y="105346"/>
                  </a:lnTo>
                  <a:lnTo>
                    <a:pt x="47320" y="85382"/>
                  </a:lnTo>
                  <a:lnTo>
                    <a:pt x="60909" y="67767"/>
                  </a:lnTo>
                  <a:lnTo>
                    <a:pt x="70091" y="74053"/>
                  </a:lnTo>
                  <a:lnTo>
                    <a:pt x="79705" y="79667"/>
                  </a:lnTo>
                  <a:lnTo>
                    <a:pt x="89763" y="84594"/>
                  </a:lnTo>
                  <a:lnTo>
                    <a:pt x="99910" y="88658"/>
                  </a:lnTo>
                  <a:lnTo>
                    <a:pt x="97917" y="104940"/>
                  </a:lnTo>
                  <a:lnTo>
                    <a:pt x="96596" y="120954"/>
                  </a:lnTo>
                  <a:lnTo>
                    <a:pt x="95910" y="135407"/>
                  </a:lnTo>
                  <a:lnTo>
                    <a:pt x="95834" y="138518"/>
                  </a:lnTo>
                  <a:lnTo>
                    <a:pt x="95732" y="145059"/>
                  </a:lnTo>
                  <a:lnTo>
                    <a:pt x="95643" y="150596"/>
                  </a:lnTo>
                  <a:lnTo>
                    <a:pt x="95821" y="159537"/>
                  </a:lnTo>
                  <a:lnTo>
                    <a:pt x="95872" y="162521"/>
                  </a:lnTo>
                  <a:lnTo>
                    <a:pt x="95986" y="167881"/>
                  </a:lnTo>
                  <a:lnTo>
                    <a:pt x="99123" y="206209"/>
                  </a:lnTo>
                  <a:lnTo>
                    <a:pt x="106451" y="244779"/>
                  </a:lnTo>
                  <a:lnTo>
                    <a:pt x="106451" y="56502"/>
                  </a:lnTo>
                  <a:lnTo>
                    <a:pt x="105460" y="60515"/>
                  </a:lnTo>
                  <a:lnTo>
                    <a:pt x="97777" y="57404"/>
                  </a:lnTo>
                  <a:lnTo>
                    <a:pt x="90525" y="53505"/>
                  </a:lnTo>
                  <a:lnTo>
                    <a:pt x="83400" y="48869"/>
                  </a:lnTo>
                  <a:lnTo>
                    <a:pt x="90563" y="44437"/>
                  </a:lnTo>
                  <a:lnTo>
                    <a:pt x="97967" y="40487"/>
                  </a:lnTo>
                  <a:lnTo>
                    <a:pt x="105676" y="37084"/>
                  </a:lnTo>
                  <a:lnTo>
                    <a:pt x="113715" y="34239"/>
                  </a:lnTo>
                  <a:lnTo>
                    <a:pt x="113715" y="6096"/>
                  </a:lnTo>
                  <a:lnTo>
                    <a:pt x="62585" y="29121"/>
                  </a:lnTo>
                  <a:lnTo>
                    <a:pt x="29654" y="61747"/>
                  </a:lnTo>
                  <a:lnTo>
                    <a:pt x="7874" y="103073"/>
                  </a:lnTo>
                  <a:lnTo>
                    <a:pt x="0" y="150596"/>
                  </a:lnTo>
                  <a:lnTo>
                    <a:pt x="5194" y="189839"/>
                  </a:lnTo>
                  <a:lnTo>
                    <a:pt x="19862" y="225247"/>
                  </a:lnTo>
                  <a:lnTo>
                    <a:pt x="42633" y="255435"/>
                  </a:lnTo>
                  <a:lnTo>
                    <a:pt x="72161" y="279006"/>
                  </a:lnTo>
                  <a:lnTo>
                    <a:pt x="0" y="351028"/>
                  </a:lnTo>
                  <a:lnTo>
                    <a:pt x="0" y="391375"/>
                  </a:lnTo>
                  <a:lnTo>
                    <a:pt x="133350" y="258267"/>
                  </a:lnTo>
                  <a:lnTo>
                    <a:pt x="167233" y="224459"/>
                  </a:lnTo>
                  <a:lnTo>
                    <a:pt x="170281" y="221056"/>
                  </a:lnTo>
                  <a:lnTo>
                    <a:pt x="244068" y="138798"/>
                  </a:lnTo>
                  <a:lnTo>
                    <a:pt x="328625" y="199174"/>
                  </a:lnTo>
                  <a:lnTo>
                    <a:pt x="367588" y="162521"/>
                  </a:lnTo>
                  <a:lnTo>
                    <a:pt x="417131" y="115938"/>
                  </a:lnTo>
                  <a:lnTo>
                    <a:pt x="417131" y="141643"/>
                  </a:lnTo>
                  <a:lnTo>
                    <a:pt x="417703" y="141643"/>
                  </a:lnTo>
                  <a:lnTo>
                    <a:pt x="443598" y="115938"/>
                  </a:lnTo>
                  <a:lnTo>
                    <a:pt x="445604" y="113931"/>
                  </a:lnTo>
                  <a:lnTo>
                    <a:pt x="445604" y="64363"/>
                  </a:lnTo>
                  <a:close/>
                </a:path>
                <a:path w="455929" h="456564">
                  <a:moveTo>
                    <a:pt x="455422" y="428028"/>
                  </a:moveTo>
                  <a:lnTo>
                    <a:pt x="426961" y="428028"/>
                  </a:lnTo>
                  <a:lnTo>
                    <a:pt x="426961" y="217639"/>
                  </a:lnTo>
                  <a:lnTo>
                    <a:pt x="426961" y="151168"/>
                  </a:lnTo>
                  <a:lnTo>
                    <a:pt x="421551" y="156273"/>
                  </a:lnTo>
                  <a:lnTo>
                    <a:pt x="398500" y="178333"/>
                  </a:lnTo>
                  <a:lnTo>
                    <a:pt x="398500" y="217639"/>
                  </a:lnTo>
                  <a:lnTo>
                    <a:pt x="398500" y="428028"/>
                  </a:lnTo>
                  <a:lnTo>
                    <a:pt x="341566" y="428028"/>
                  </a:lnTo>
                  <a:lnTo>
                    <a:pt x="341566" y="272186"/>
                  </a:lnTo>
                  <a:lnTo>
                    <a:pt x="367207" y="247624"/>
                  </a:lnTo>
                  <a:lnTo>
                    <a:pt x="398500" y="217639"/>
                  </a:lnTo>
                  <a:lnTo>
                    <a:pt x="398500" y="178333"/>
                  </a:lnTo>
                  <a:lnTo>
                    <a:pt x="326047" y="247624"/>
                  </a:lnTo>
                  <a:lnTo>
                    <a:pt x="313105" y="238417"/>
                  </a:lnTo>
                  <a:lnTo>
                    <a:pt x="313105" y="273469"/>
                  </a:lnTo>
                  <a:lnTo>
                    <a:pt x="313105" y="428028"/>
                  </a:lnTo>
                  <a:lnTo>
                    <a:pt x="256171" y="428028"/>
                  </a:lnTo>
                  <a:lnTo>
                    <a:pt x="256171" y="242214"/>
                  </a:lnTo>
                  <a:lnTo>
                    <a:pt x="256171" y="232702"/>
                  </a:lnTo>
                  <a:lnTo>
                    <a:pt x="313105" y="273469"/>
                  </a:lnTo>
                  <a:lnTo>
                    <a:pt x="313105" y="238417"/>
                  </a:lnTo>
                  <a:lnTo>
                    <a:pt x="305079" y="232702"/>
                  </a:lnTo>
                  <a:lnTo>
                    <a:pt x="239814" y="186105"/>
                  </a:lnTo>
                  <a:lnTo>
                    <a:pt x="227711" y="199618"/>
                  </a:lnTo>
                  <a:lnTo>
                    <a:pt x="227711" y="242214"/>
                  </a:lnTo>
                  <a:lnTo>
                    <a:pt x="227711" y="428028"/>
                  </a:lnTo>
                  <a:lnTo>
                    <a:pt x="170776" y="428028"/>
                  </a:lnTo>
                  <a:lnTo>
                    <a:pt x="170776" y="334556"/>
                  </a:lnTo>
                  <a:lnTo>
                    <a:pt x="170776" y="305727"/>
                  </a:lnTo>
                  <a:lnTo>
                    <a:pt x="227711" y="242214"/>
                  </a:lnTo>
                  <a:lnTo>
                    <a:pt x="227711" y="199618"/>
                  </a:lnTo>
                  <a:lnTo>
                    <a:pt x="162382" y="272478"/>
                  </a:lnTo>
                  <a:lnTo>
                    <a:pt x="146456" y="290093"/>
                  </a:lnTo>
                  <a:lnTo>
                    <a:pt x="142316" y="294233"/>
                  </a:lnTo>
                  <a:lnTo>
                    <a:pt x="142316" y="334556"/>
                  </a:lnTo>
                  <a:lnTo>
                    <a:pt x="142316" y="428028"/>
                  </a:lnTo>
                  <a:lnTo>
                    <a:pt x="85394" y="428028"/>
                  </a:lnTo>
                  <a:lnTo>
                    <a:pt x="85394" y="391375"/>
                  </a:lnTo>
                  <a:lnTo>
                    <a:pt x="142316" y="334556"/>
                  </a:lnTo>
                  <a:lnTo>
                    <a:pt x="142316" y="294233"/>
                  </a:lnTo>
                  <a:lnTo>
                    <a:pt x="56934" y="379590"/>
                  </a:lnTo>
                  <a:lnTo>
                    <a:pt x="56934" y="428028"/>
                  </a:lnTo>
                  <a:lnTo>
                    <a:pt x="0" y="428028"/>
                  </a:lnTo>
                  <a:lnTo>
                    <a:pt x="0" y="456438"/>
                  </a:lnTo>
                  <a:lnTo>
                    <a:pt x="455422" y="456438"/>
                  </a:lnTo>
                  <a:lnTo>
                    <a:pt x="455422" y="428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33780" y="2757536"/>
            <a:ext cx="271399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0">
              <a:spcBef>
                <a:spcPts val="105"/>
              </a:spcBef>
            </a:pPr>
            <a:r>
              <a:rPr lang="zh-CN" altLang="en-US" sz="2000" b="1" kern="1200" dirty="0">
                <a:solidFill>
                  <a:srgbClr val="005C2F"/>
                </a:solidFill>
                <a:latin typeface="SimSun"/>
                <a:ea typeface="+mn-ea"/>
                <a:cs typeface="SimSun"/>
              </a:rPr>
              <a:t>人</a:t>
            </a:r>
            <a:r>
              <a:rPr lang="zh-CN" altLang="en-US" sz="2000" b="1" kern="12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口结构与市场需求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643121" y="3429127"/>
            <a:ext cx="2231390" cy="205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243205" indent="-178435">
              <a:lnSpc>
                <a:spcPct val="9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0500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在拉合尔、卡拉奇和伊斯兰堡等主要科技中心，提供价格合理的高速互联网连接</a:t>
            </a:r>
          </a:p>
          <a:p>
            <a:pPr marL="190500" marR="243205" indent="-178435">
              <a:lnSpc>
                <a:spcPct val="9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0500" algn="l"/>
              </a:tabLst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90500" marR="243205" indent="-178435">
              <a:lnSpc>
                <a:spcPct val="9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0500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为研发、出口和技术转让提供具有竞争力的激励政策</a:t>
            </a:r>
          </a:p>
          <a:p>
            <a:pPr marL="190500" marR="243205" indent="-178435">
              <a:lnSpc>
                <a:spcPct val="9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0500" algn="l"/>
              </a:tabLst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90500" marR="243205" indent="-178435">
              <a:lnSpc>
                <a:spcPct val="9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0500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专设经济特区（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SEZs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）和科技特区（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STZs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），提供税收优惠和基础设施支持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033773" y="2697607"/>
            <a:ext cx="16135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1460" algn="ctr" rtl="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kern="12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优化营商环境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027921" y="3427603"/>
            <a:ext cx="2225675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marR="55245" indent="-178435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78435" algn="l"/>
              </a:tabLst>
            </a:pP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36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亿美元年度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出口额</a:t>
            </a:r>
          </a:p>
          <a:p>
            <a:pPr marL="0" marR="55245" indent="0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None/>
              <a:tabLst>
                <a:tab pos="178435" algn="l"/>
              </a:tabLst>
            </a:pP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2020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至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2024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年间实现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20%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	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年均增长率（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CAGR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  <a:p>
            <a:pPr marL="178435" marR="55245" indent="-178435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78435" algn="l"/>
              </a:tabLst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78435" marR="55245" indent="-178435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78435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根据当前预测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巴基斯坦有望在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2030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年实现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150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亿美元的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ICT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出口</a:t>
            </a:r>
          </a:p>
          <a:p>
            <a:pPr marL="178435" marR="55245" indent="-178435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78435" algn="l"/>
              </a:tabLst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78435" marR="55245" indent="-178435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78435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战略地理优势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靠近海湾国家（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GCC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）、中国和非洲，助力巴基斯坦成为区域枢纽</a:t>
            </a:r>
          </a:p>
          <a:p>
            <a:pPr marL="178435" marR="55245" indent="-178435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78435" algn="l"/>
              </a:tabLst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78435" marR="55245" indent="-178435" algn="l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78435" algn="l"/>
              </a:tabLst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77987" y="2590800"/>
            <a:ext cx="294297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1460" algn="ctr" rtl="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kern="12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战略地理位置与出口</a:t>
            </a:r>
            <a:endParaRPr lang="en-US" altLang="zh-CN" sz="2000" b="1" kern="1200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 marR="5080" indent="-251460" algn="ctr" rtl="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kern="12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潜力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385940" y="3427603"/>
            <a:ext cx="2205990" cy="156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1135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具有竞争力的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IT&amp;T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薪资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——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显著低于区域基准水平</a:t>
            </a:r>
          </a:p>
          <a:p>
            <a:pPr marL="191135" indent="-1784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1135" algn="l"/>
              </a:tabLst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91135" indent="-1784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191135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每年约有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75,000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名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IT&amp;T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毕业生</a:t>
            </a:r>
          </a:p>
          <a:p>
            <a:pPr marL="12700" indent="0">
              <a:lnSpc>
                <a:spcPct val="100000"/>
              </a:lnSpc>
              <a:spcBef>
                <a:spcPts val="100"/>
              </a:spcBef>
              <a:buFont typeface="Arial" panose="020B0604020202020204"/>
              <a:buNone/>
              <a:tabLst>
                <a:tab pos="191135" algn="l"/>
              </a:tabLst>
            </a:pP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由巴基斯坦顶尖大学培养</a:t>
            </a:r>
          </a:p>
          <a:p>
            <a:pPr marL="12700" indent="0">
              <a:lnSpc>
                <a:spcPct val="100000"/>
              </a:lnSpc>
              <a:spcBef>
                <a:spcPts val="100"/>
              </a:spcBef>
              <a:buFont typeface="Arial" panose="020B0604020202020204"/>
              <a:buNone/>
              <a:tabLst>
                <a:tab pos="191135" algn="l"/>
              </a:tabLst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Font typeface="Arial" panose="020B0604020202020204"/>
              <a:buNone/>
              <a:tabLst>
                <a:tab pos="191135" algn="l"/>
              </a:tabLst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Font typeface="Arial" panose="020B0604020202020204"/>
              <a:buNone/>
              <a:tabLst>
                <a:tab pos="191135" algn="l"/>
              </a:tabLst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48856" y="4492741"/>
            <a:ext cx="2310130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30480" indent="-1784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215900" algn="l"/>
              </a:tabLst>
            </a:pPr>
            <a:endParaRPr lang="zh-CN" altLang="en-US" sz="1200" dirty="0">
              <a:latin typeface="Arial" panose="020B0604020202020204"/>
              <a:cs typeface="Arial" panose="020B0604020202020204"/>
            </a:endParaRPr>
          </a:p>
          <a:p>
            <a:pPr marL="215900" marR="30480" indent="-1784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215900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全国范围的职业培训计划</a:t>
            </a:r>
            <a:endParaRPr lang="en-US" altLang="zh-CN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15900" marR="30480" indent="-1784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–"/>
              <a:tabLst>
                <a:tab pos="215900" algn="l"/>
              </a:tabLst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08915" marR="304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‒"/>
              <a:tabLst>
                <a:tab pos="215900" algn="l"/>
              </a:tabLs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为民众提供更多教育机会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240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万自由职业者（全球排名第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4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  <a:p>
            <a:pPr marL="37465" marR="30480" indent="0">
              <a:lnSpc>
                <a:spcPct val="100000"/>
              </a:lnSpc>
              <a:spcBef>
                <a:spcPts val="100"/>
              </a:spcBef>
              <a:buFont typeface="Arial" panose="020B0604020202020204"/>
              <a:buNone/>
              <a:tabLst>
                <a:tab pos="215900" algn="l"/>
              </a:tabLst>
            </a:pP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在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2024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年创收超过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亿美元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096127" y="2590800"/>
            <a:ext cx="2599181" cy="531496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marR="5080" indent="-251460" algn="ctr" rtl="0">
              <a:spcBef>
                <a:spcPts val="105"/>
              </a:spcBef>
            </a:pPr>
            <a:r>
              <a:rPr lang="zh-CN" altLang="en-US" sz="2000" b="1" kern="12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成本效益与技能型</a:t>
            </a:r>
            <a:endParaRPr lang="en-US" altLang="zh-CN" sz="2000" b="1" kern="1200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 marR="5080" indent="-251460" algn="ctr" rtl="0">
              <a:spcBef>
                <a:spcPts val="105"/>
              </a:spcBef>
            </a:pPr>
            <a:r>
              <a:rPr lang="zh-CN" altLang="en-US" sz="2000" b="1" kern="12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劳动力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0"/>
            <a:ext cx="12192000" cy="5335905"/>
            <a:chOff x="0" y="1524000"/>
            <a:chExt cx="12192000" cy="5335905"/>
          </a:xfrm>
        </p:grpSpPr>
        <p:sp>
          <p:nvSpPr>
            <p:cNvPr id="3" name="object 3"/>
            <p:cNvSpPr/>
            <p:nvPr/>
          </p:nvSpPr>
          <p:spPr>
            <a:xfrm>
              <a:off x="3048000" y="1524000"/>
              <a:ext cx="9144000" cy="5334000"/>
            </a:xfrm>
            <a:custGeom>
              <a:avLst/>
              <a:gdLst/>
              <a:ahLst/>
              <a:cxnLst/>
              <a:rect l="l" t="t" r="r" b="b"/>
              <a:pathLst>
                <a:path w="9144000" h="5334000">
                  <a:moveTo>
                    <a:pt x="0" y="5333999"/>
                  </a:moveTo>
                  <a:lnTo>
                    <a:pt x="9144000" y="5333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33399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857999"/>
              <a:ext cx="3048000" cy="1905"/>
            </a:xfrm>
            <a:custGeom>
              <a:avLst/>
              <a:gdLst/>
              <a:ahLst/>
              <a:cxnLst/>
              <a:rect l="l" t="t" r="r" b="b"/>
              <a:pathLst>
                <a:path w="3048000" h="1904">
                  <a:moveTo>
                    <a:pt x="0" y="1587"/>
                  </a:moveTo>
                  <a:lnTo>
                    <a:pt x="3048000" y="1587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551" y="6360356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10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1491" y="95220"/>
            <a:ext cx="376887" cy="57168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-1523"/>
            <a:ext cx="12192000" cy="6859905"/>
            <a:chOff x="0" y="-1523"/>
            <a:chExt cx="12192000" cy="6859905"/>
          </a:xfrm>
        </p:grpSpPr>
        <p:sp>
          <p:nvSpPr>
            <p:cNvPr id="8" name="object 8"/>
            <p:cNvSpPr/>
            <p:nvPr/>
          </p:nvSpPr>
          <p:spPr>
            <a:xfrm>
              <a:off x="0" y="1523999"/>
              <a:ext cx="3180080" cy="5334000"/>
            </a:xfrm>
            <a:custGeom>
              <a:avLst/>
              <a:gdLst/>
              <a:ahLst/>
              <a:cxnLst/>
              <a:rect l="l" t="t" r="r" b="b"/>
              <a:pathLst>
                <a:path w="3180080" h="5334000">
                  <a:moveTo>
                    <a:pt x="3179699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3179699" y="5334000"/>
                  </a:lnTo>
                  <a:lnTo>
                    <a:pt x="31796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-1523"/>
              <a:ext cx="12192000" cy="1525905"/>
            </a:xfrm>
            <a:custGeom>
              <a:avLst/>
              <a:gdLst/>
              <a:ahLst/>
              <a:cxnLst/>
              <a:rect l="l" t="t" r="r" b="b"/>
              <a:pathLst>
                <a:path w="12192000" h="1525905">
                  <a:moveTo>
                    <a:pt x="12192000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2192000" y="1525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10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6900" y="2045639"/>
            <a:ext cx="9877425" cy="4291965"/>
          </a:xfrm>
          <a:custGeom>
            <a:avLst/>
            <a:gdLst/>
            <a:ahLst/>
            <a:cxnLst/>
            <a:rect l="l" t="t" r="r" b="b"/>
            <a:pathLst>
              <a:path w="9877425" h="4291965">
                <a:moveTo>
                  <a:pt x="9877425" y="3608705"/>
                </a:moveTo>
                <a:lnTo>
                  <a:pt x="0" y="3608705"/>
                </a:lnTo>
                <a:lnTo>
                  <a:pt x="0" y="4291660"/>
                </a:lnTo>
                <a:lnTo>
                  <a:pt x="9877425" y="4291660"/>
                </a:lnTo>
                <a:lnTo>
                  <a:pt x="9877425" y="3608705"/>
                </a:lnTo>
                <a:close/>
              </a:path>
              <a:path w="9877425" h="4291965">
                <a:moveTo>
                  <a:pt x="9877425" y="2894660"/>
                </a:moveTo>
                <a:lnTo>
                  <a:pt x="0" y="2894660"/>
                </a:lnTo>
                <a:lnTo>
                  <a:pt x="0" y="3577615"/>
                </a:lnTo>
                <a:lnTo>
                  <a:pt x="9877425" y="3577615"/>
                </a:lnTo>
                <a:lnTo>
                  <a:pt x="9877425" y="2894660"/>
                </a:lnTo>
                <a:close/>
              </a:path>
              <a:path w="9877425" h="4291965">
                <a:moveTo>
                  <a:pt x="9877425" y="2170811"/>
                </a:moveTo>
                <a:lnTo>
                  <a:pt x="0" y="2170811"/>
                </a:lnTo>
                <a:lnTo>
                  <a:pt x="0" y="2853766"/>
                </a:lnTo>
                <a:lnTo>
                  <a:pt x="9877425" y="2853766"/>
                </a:lnTo>
                <a:lnTo>
                  <a:pt x="9877425" y="2170811"/>
                </a:lnTo>
                <a:close/>
              </a:path>
              <a:path w="9877425" h="4291965">
                <a:moveTo>
                  <a:pt x="9877425" y="1446911"/>
                </a:moveTo>
                <a:lnTo>
                  <a:pt x="0" y="1446911"/>
                </a:lnTo>
                <a:lnTo>
                  <a:pt x="0" y="2129866"/>
                </a:lnTo>
                <a:lnTo>
                  <a:pt x="9877425" y="2129866"/>
                </a:lnTo>
                <a:lnTo>
                  <a:pt x="9877425" y="1446911"/>
                </a:lnTo>
                <a:close/>
              </a:path>
              <a:path w="9877425" h="4291965">
                <a:moveTo>
                  <a:pt x="9877425" y="724281"/>
                </a:moveTo>
                <a:lnTo>
                  <a:pt x="0" y="724281"/>
                </a:lnTo>
                <a:lnTo>
                  <a:pt x="0" y="1407236"/>
                </a:lnTo>
                <a:lnTo>
                  <a:pt x="9877425" y="1407236"/>
                </a:lnTo>
                <a:lnTo>
                  <a:pt x="9877425" y="724281"/>
                </a:lnTo>
                <a:close/>
              </a:path>
              <a:path w="9877425" h="4291965">
                <a:moveTo>
                  <a:pt x="9877425" y="0"/>
                </a:moveTo>
                <a:lnTo>
                  <a:pt x="0" y="0"/>
                </a:lnTo>
                <a:lnTo>
                  <a:pt x="0" y="682955"/>
                </a:lnTo>
                <a:lnTo>
                  <a:pt x="9877425" y="682955"/>
                </a:lnTo>
                <a:lnTo>
                  <a:pt x="9877425" y="0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19867"/>
              </p:ext>
            </p:extLst>
          </p:nvPr>
        </p:nvGraphicFramePr>
        <p:xfrm>
          <a:off x="376237" y="2040877"/>
          <a:ext cx="11363325" cy="429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IBM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巴基斯坦总部设在卡拉奇，提供先进的硬件、企业软件、云计算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/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人工智能解决方案及数字化转型咨询服务，业务遍布全国。</a:t>
                      </a:r>
                    </a:p>
                  </a:txBody>
                  <a:tcPr marL="0" marR="0" marT="122555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1F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953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lang="en-US" altLang="en-US" sz="1400" dirty="0" err="1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Etisalat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通过持有巴基斯坦电信公司（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PTCL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）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26%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的股份，以及对其子公司</a:t>
                      </a:r>
                      <a:r>
                        <a:rPr lang="en-US" altLang="en-US" sz="1400" dirty="0" err="1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Ufone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的管理控制，在巴基斯坦拥有重要影响力。</a:t>
                      </a:r>
                    </a:p>
                  </a:txBody>
                  <a:tcPr marL="0" marR="0" marT="14351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1F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653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Oracle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在巴基斯坦长期深耕，通过区域合作伙伴网络，为公私营客户提供云基础设施、数据库管理与企业软件解决方案。</a:t>
                      </a:r>
                    </a:p>
                  </a:txBody>
                  <a:tcPr marL="0" marR="0" marT="142875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1F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303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巴基斯坦第二大移动与数据网络，服务用户超过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5170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万。中国移动在巴基斯坦的本地子公司。</a:t>
                      </a:r>
                    </a:p>
                  </a:txBody>
                  <a:tcPr marL="0" marR="0" marT="143510" marB="0" anchor="ctr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1F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1490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巴基斯坦最大的信息技术出口企业，业务遍及全球。正通过本地收购扩大在国际与国内市场的能力。</a:t>
                      </a:r>
                    </a:p>
                  </a:txBody>
                  <a:tcPr marL="0" marR="0" marT="37465" marB="0" anchor="ctr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1F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0990" algn="just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/>
                        </a:rPr>
                        <a:t>美国企业软件领导者，在拉合尔设有主要研发和开发中心，服务全球汽车与金融行业。</a:t>
                      </a:r>
                    </a:p>
                  </a:txBody>
                  <a:tcPr marL="0" marR="0" marT="32384" marB="0" anchor="ctr">
                    <a:lnL w="9525">
                      <a:solidFill>
                        <a:srgbClr val="005C2F"/>
                      </a:solidFill>
                      <a:prstDash val="sysDash"/>
                    </a:lnL>
                    <a:lnR w="9525">
                      <a:solidFill>
                        <a:srgbClr val="005C2F"/>
                      </a:solidFill>
                      <a:prstDash val="sysDash"/>
                    </a:lnR>
                    <a:lnT w="9525">
                      <a:solidFill>
                        <a:srgbClr val="005C2F"/>
                      </a:solidFill>
                      <a:prstDash val="sysDash"/>
                    </a:lnT>
                    <a:lnB w="9525">
                      <a:solidFill>
                        <a:srgbClr val="005C2F"/>
                      </a:solidFill>
                      <a:prstDash val="sysDash"/>
                    </a:lnB>
                    <a:solidFill>
                      <a:srgbClr val="F1F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8300" y="377382"/>
            <a:ext cx="11162665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ts val="2280"/>
              </a:lnSpc>
              <a:spcBef>
                <a:spcPts val="10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巴基斯坦拥有多家跨国和本地与知名企业，覆盖</a:t>
            </a:r>
            <a:r>
              <a:rPr lang="en-US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ICT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多领域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1000" y="1593011"/>
            <a:ext cx="11363325" cy="370614"/>
          </a:xfrm>
          <a:prstGeom prst="rect">
            <a:avLst/>
          </a:prstGeom>
          <a:solidFill>
            <a:srgbClr val="005C2F"/>
          </a:solidFill>
        </p:spPr>
        <p:txBody>
          <a:bodyPr vert="horz" wrap="square" lIns="0" tIns="62230" rIns="0" bIns="0" rtlCol="0">
            <a:spAutoFit/>
          </a:bodyPr>
          <a:lstStyle/>
          <a:p>
            <a:pPr algn="ctr">
              <a:spcBef>
                <a:spcPts val="49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SimSun"/>
                <a:cs typeface="SimSun"/>
              </a:rPr>
              <a:t>选择巴基斯坦的领先企业</a:t>
            </a:r>
            <a:endParaRPr lang="zh-CN" altLang="en-US" sz="2000" b="1" dirty="0">
              <a:latin typeface="SimSun"/>
              <a:cs typeface="SimSu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0885" y="2045716"/>
            <a:ext cx="1308735" cy="601980"/>
            <a:chOff x="280885" y="2045716"/>
            <a:chExt cx="1308735" cy="60198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983" y="2309456"/>
              <a:ext cx="909345" cy="3379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885" y="2045716"/>
              <a:ext cx="365760" cy="36410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79400" y="2786113"/>
            <a:ext cx="1221740" cy="572770"/>
            <a:chOff x="279400" y="2786113"/>
            <a:chExt cx="1221740" cy="57277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645" y="2880029"/>
              <a:ext cx="854417" cy="478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400" y="2786113"/>
              <a:ext cx="365759" cy="36335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2092" y="4685842"/>
            <a:ext cx="497954" cy="15819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9400" y="4219918"/>
            <a:ext cx="365759" cy="36414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86893" y="4942459"/>
            <a:ext cx="1303020" cy="426720"/>
            <a:chOff x="286893" y="4942459"/>
            <a:chExt cx="1303020" cy="42672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85" y="5125961"/>
              <a:ext cx="918743" cy="2428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893" y="4942459"/>
              <a:ext cx="365760" cy="364109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9400" y="5669813"/>
            <a:ext cx="365759" cy="36414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2375" y="5704801"/>
            <a:ext cx="448614" cy="54500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885" y="3509645"/>
            <a:ext cx="365760" cy="36410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1324" y="4277398"/>
            <a:ext cx="991742" cy="32330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1949" y="3551313"/>
            <a:ext cx="1022972" cy="575424"/>
          </a:xfrm>
          <a:prstGeom prst="rect">
            <a:avLst/>
          </a:prstGeom>
        </p:spPr>
      </p:pic>
      <p:pic>
        <p:nvPicPr>
          <p:cNvPr id="49" name="Image 9"/>
          <p:cNvPicPr>
            <a:picLocks noGrp="1"/>
          </p:cNvPicPr>
          <p:nvPr>
            <p:ph sz="half" idx="2"/>
          </p:nvPr>
        </p:nvPicPr>
        <p:blipFill>
          <a:blip r:embed="rId15" cstate="print"/>
          <a:srcRect t="1209" b="1209"/>
          <a:stretch>
            <a:fillRect/>
          </a:stretch>
        </p:blipFill>
        <p:spPr>
          <a:xfrm>
            <a:off x="11583035" y="106680"/>
            <a:ext cx="584835" cy="716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551" y="6360356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11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1491" y="95220"/>
            <a:ext cx="376887" cy="57168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206032"/>
            <a:ext cx="3180080" cy="652145"/>
          </a:xfrm>
          <a:custGeom>
            <a:avLst/>
            <a:gdLst/>
            <a:ahLst/>
            <a:cxnLst/>
            <a:rect l="l" t="t" r="r" b="b"/>
            <a:pathLst>
              <a:path w="3180080" h="652145">
                <a:moveTo>
                  <a:pt x="0" y="651966"/>
                </a:moveTo>
                <a:lnTo>
                  <a:pt x="3179699" y="651966"/>
                </a:lnTo>
                <a:lnTo>
                  <a:pt x="3179699" y="0"/>
                </a:lnTo>
                <a:lnTo>
                  <a:pt x="0" y="0"/>
                </a:lnTo>
                <a:lnTo>
                  <a:pt x="0" y="65196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-1523"/>
            <a:ext cx="12192000" cy="1525905"/>
            <a:chOff x="0" y="-1523"/>
            <a:chExt cx="12192000" cy="1525905"/>
          </a:xfrm>
        </p:grpSpPr>
        <p:sp>
          <p:nvSpPr>
            <p:cNvPr id="6" name="object 6"/>
            <p:cNvSpPr/>
            <p:nvPr/>
          </p:nvSpPr>
          <p:spPr>
            <a:xfrm>
              <a:off x="0" y="-1523"/>
              <a:ext cx="12192000" cy="1525905"/>
            </a:xfrm>
            <a:custGeom>
              <a:avLst/>
              <a:gdLst/>
              <a:ahLst/>
              <a:cxnLst/>
              <a:rect l="l" t="t" r="r" b="b"/>
              <a:pathLst>
                <a:path w="12192000" h="1525905">
                  <a:moveTo>
                    <a:pt x="12192000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2192000" y="1525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7921" y="69341"/>
              <a:ext cx="624027" cy="6234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11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300" y="329895"/>
            <a:ext cx="11162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lang="zh-CN" altLang="en-US" sz="3200" dirty="0"/>
              <a:t>完善的信息通信技术生态系统，汇聚本地与国际企业，为投资者注入信心与增长动力。</a:t>
            </a:r>
          </a:p>
        </p:txBody>
      </p:sp>
      <p:pic>
        <p:nvPicPr>
          <p:cNvPr id="35" name="Content Placeholder 34" descr="SIFC2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22099" b="22099"/>
          <a:stretch>
            <a:fillRect/>
          </a:stretch>
        </p:blipFill>
        <p:spPr>
          <a:xfrm>
            <a:off x="609600" y="1577340"/>
            <a:ext cx="5303520" cy="452628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3871899"/>
            <a:ext cx="6086475" cy="2334260"/>
          </a:xfrm>
          <a:custGeom>
            <a:avLst/>
            <a:gdLst/>
            <a:ahLst/>
            <a:cxnLst/>
            <a:rect l="l" t="t" r="r" b="b"/>
            <a:pathLst>
              <a:path w="6086475" h="2334260">
                <a:moveTo>
                  <a:pt x="6086475" y="0"/>
                </a:moveTo>
                <a:lnTo>
                  <a:pt x="0" y="0"/>
                </a:lnTo>
                <a:lnTo>
                  <a:pt x="0" y="2334132"/>
                </a:lnTo>
                <a:lnTo>
                  <a:pt x="6086475" y="2334132"/>
                </a:lnTo>
                <a:lnTo>
                  <a:pt x="6086475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347" y="4038600"/>
            <a:ext cx="35858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巴基斯坦信息技术行业协会（</a:t>
            </a:r>
            <a:r>
              <a:rPr lang="en-US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P@SHA</a:t>
            </a: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1475" y="4375150"/>
            <a:ext cx="4445635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1400" dirty="0">
                <a:latin typeface="Arial" panose="020B0604020202020204"/>
                <a:cs typeface="Arial" panose="020B0604020202020204"/>
              </a:rPr>
              <a:t>– </a:t>
            </a:r>
            <a:r>
              <a:rPr lang="zh-CN" altLang="en-US" sz="1400" dirty="0">
                <a:latin typeface="Arial" panose="020B0604020202020204"/>
                <a:cs typeface="Arial" panose="020B0604020202020204"/>
              </a:rPr>
              <a:t>代表信息技术行业的利益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14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–</a:t>
            </a:r>
            <a:r>
              <a:rPr lang="zh-CN" altLang="en-US"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致力与写政府合作，制定有利政策和举措，吸引信息</a:t>
            </a:r>
            <a:r>
              <a:rPr lang="en-US" altLang="zh-CN"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   </a:t>
            </a:r>
            <a:r>
              <a:rPr lang="zh-CN" altLang="en-US"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技术公司进入巴基斯坦</a:t>
            </a:r>
            <a:endParaRPr sz="1400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14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532636"/>
            <a:ext cx="6094095" cy="2341880"/>
          </a:xfrm>
          <a:custGeom>
            <a:avLst/>
            <a:gdLst/>
            <a:ahLst/>
            <a:cxnLst/>
            <a:rect l="l" t="t" r="r" b="b"/>
            <a:pathLst>
              <a:path w="6094095" h="2341879">
                <a:moveTo>
                  <a:pt x="6093636" y="0"/>
                </a:moveTo>
                <a:lnTo>
                  <a:pt x="0" y="0"/>
                </a:lnTo>
                <a:lnTo>
                  <a:pt x="0" y="2341753"/>
                </a:lnTo>
                <a:lnTo>
                  <a:pt x="6093636" y="2341753"/>
                </a:lnTo>
                <a:lnTo>
                  <a:pt x="6093636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5556" y="1752346"/>
            <a:ext cx="359163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信息技术与电信部（</a:t>
            </a:r>
            <a:r>
              <a:rPr lang="en-US" altLang="en-US" b="1" dirty="0" err="1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MoITT</a:t>
            </a: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4800" y="2161540"/>
            <a:ext cx="5203825" cy="5765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15265" marR="5080" indent="-203200">
              <a:lnSpc>
                <a:spcPct val="80000"/>
              </a:lnSpc>
              <a:spcBef>
                <a:spcPts val="270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负责信息与通信技术（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ICT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）领域的政策规划和实施监督</a:t>
            </a:r>
          </a:p>
          <a:p>
            <a:pPr marL="215265" marR="5080" indent="-203200">
              <a:lnSpc>
                <a:spcPct val="50000"/>
              </a:lnSpc>
              <a:spcBef>
                <a:spcPts val="270"/>
              </a:spcBef>
            </a:pPr>
            <a:endParaRPr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15265" marR="5080" indent="-203200">
              <a:lnSpc>
                <a:spcPct val="90000"/>
              </a:lnSpc>
              <a:spcBef>
                <a:spcPts val="270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职责范围涵盖数字基础设施、软硬件产业发展、宽带网络扩展</a:t>
            </a:r>
          </a:p>
        </p:txBody>
      </p:sp>
      <p:sp>
        <p:nvSpPr>
          <p:cNvPr id="21" name="object 21"/>
          <p:cNvSpPr/>
          <p:nvPr/>
        </p:nvSpPr>
        <p:spPr>
          <a:xfrm>
            <a:off x="6096000" y="3873462"/>
            <a:ext cx="6096000" cy="2341880"/>
          </a:xfrm>
          <a:custGeom>
            <a:avLst/>
            <a:gdLst/>
            <a:ahLst/>
            <a:cxnLst/>
            <a:rect l="l" t="t" r="r" b="b"/>
            <a:pathLst>
              <a:path w="6096000" h="2341879">
                <a:moveTo>
                  <a:pt x="6096000" y="0"/>
                </a:moveTo>
                <a:lnTo>
                  <a:pt x="0" y="0"/>
                </a:lnTo>
                <a:lnTo>
                  <a:pt x="0" y="2341753"/>
                </a:lnTo>
                <a:lnTo>
                  <a:pt x="6096000" y="2341753"/>
                </a:lnTo>
                <a:lnTo>
                  <a:pt x="609600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64348" y="4054195"/>
            <a:ext cx="4406265" cy="111953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特别投资便利化委员会（</a:t>
            </a:r>
            <a:r>
              <a:rPr lang="en-US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SIFC</a:t>
            </a: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  <a:p>
            <a:pPr marL="298450" indent="-28575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‒"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促进并加快外资与本地投资</a:t>
            </a:r>
          </a:p>
          <a:p>
            <a:pPr marL="298450" indent="-28575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‒"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为投资者提供高效便捷的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“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一站式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”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服务，协调政府各部门间的支持与合作</a:t>
            </a:r>
          </a:p>
        </p:txBody>
      </p:sp>
      <p:sp>
        <p:nvSpPr>
          <p:cNvPr id="23" name="object 23"/>
          <p:cNvSpPr/>
          <p:nvPr/>
        </p:nvSpPr>
        <p:spPr>
          <a:xfrm>
            <a:off x="6096000" y="1524000"/>
            <a:ext cx="6097270" cy="2334260"/>
          </a:xfrm>
          <a:custGeom>
            <a:avLst/>
            <a:gdLst/>
            <a:ahLst/>
            <a:cxnLst/>
            <a:rect l="l" t="t" r="r" b="b"/>
            <a:pathLst>
              <a:path w="6097270" h="2334260">
                <a:moveTo>
                  <a:pt x="6097015" y="0"/>
                </a:moveTo>
                <a:lnTo>
                  <a:pt x="0" y="0"/>
                </a:lnTo>
                <a:lnTo>
                  <a:pt x="0" y="2334133"/>
                </a:lnTo>
                <a:lnTo>
                  <a:pt x="6097015" y="2334133"/>
                </a:lnTo>
                <a:lnTo>
                  <a:pt x="60970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  </a:t>
            </a: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本地及国际企业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51521" y="2049754"/>
            <a:ext cx="4231640" cy="4978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625"/>
              </a:spcBef>
            </a:pPr>
            <a:r>
              <a:rPr lang="zh-CN" altLang="en-US" sz="14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巴基斯坦已有多个本地、区域及国际合作伙伴在运营，涵盖信息技术与电信（</a:t>
            </a:r>
            <a:r>
              <a:rPr lang="en-US" altLang="en-US" sz="14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IT&amp;T</a:t>
            </a:r>
            <a:r>
              <a:rPr lang="zh-CN" altLang="en-US" sz="14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）各个领域的服务。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5166740" y="2909442"/>
            <a:ext cx="1847850" cy="1847850"/>
            <a:chOff x="5166740" y="2909442"/>
            <a:chExt cx="1847850" cy="1847850"/>
          </a:xfrm>
        </p:grpSpPr>
        <p:sp>
          <p:nvSpPr>
            <p:cNvPr id="26" name="object 26"/>
            <p:cNvSpPr/>
            <p:nvPr/>
          </p:nvSpPr>
          <p:spPr>
            <a:xfrm>
              <a:off x="5176265" y="2918967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914400" y="0"/>
                  </a:moveTo>
                  <a:lnTo>
                    <a:pt x="865842" y="1267"/>
                  </a:lnTo>
                  <a:lnTo>
                    <a:pt x="817944" y="5028"/>
                  </a:lnTo>
                  <a:lnTo>
                    <a:pt x="770768" y="11219"/>
                  </a:lnTo>
                  <a:lnTo>
                    <a:pt x="724379" y="19776"/>
                  </a:lnTo>
                  <a:lnTo>
                    <a:pt x="678839" y="30637"/>
                  </a:lnTo>
                  <a:lnTo>
                    <a:pt x="634211" y="43738"/>
                  </a:lnTo>
                  <a:lnTo>
                    <a:pt x="590559" y="59016"/>
                  </a:lnTo>
                  <a:lnTo>
                    <a:pt x="547945" y="76408"/>
                  </a:lnTo>
                  <a:lnTo>
                    <a:pt x="506434" y="95851"/>
                  </a:lnTo>
                  <a:lnTo>
                    <a:pt x="466088" y="117281"/>
                  </a:lnTo>
                  <a:lnTo>
                    <a:pt x="426971" y="140635"/>
                  </a:lnTo>
                  <a:lnTo>
                    <a:pt x="389146" y="165849"/>
                  </a:lnTo>
                  <a:lnTo>
                    <a:pt x="352675" y="192862"/>
                  </a:lnTo>
                  <a:lnTo>
                    <a:pt x="317623" y="221609"/>
                  </a:lnTo>
                  <a:lnTo>
                    <a:pt x="284053" y="252027"/>
                  </a:lnTo>
                  <a:lnTo>
                    <a:pt x="252027" y="284053"/>
                  </a:lnTo>
                  <a:lnTo>
                    <a:pt x="221609" y="317623"/>
                  </a:lnTo>
                  <a:lnTo>
                    <a:pt x="192862" y="352675"/>
                  </a:lnTo>
                  <a:lnTo>
                    <a:pt x="165849" y="389146"/>
                  </a:lnTo>
                  <a:lnTo>
                    <a:pt x="140635" y="426971"/>
                  </a:lnTo>
                  <a:lnTo>
                    <a:pt x="117281" y="466088"/>
                  </a:lnTo>
                  <a:lnTo>
                    <a:pt x="95851" y="506434"/>
                  </a:lnTo>
                  <a:lnTo>
                    <a:pt x="76408" y="547945"/>
                  </a:lnTo>
                  <a:lnTo>
                    <a:pt x="59016" y="590559"/>
                  </a:lnTo>
                  <a:lnTo>
                    <a:pt x="43738" y="634211"/>
                  </a:lnTo>
                  <a:lnTo>
                    <a:pt x="30637" y="678839"/>
                  </a:lnTo>
                  <a:lnTo>
                    <a:pt x="19776" y="724379"/>
                  </a:lnTo>
                  <a:lnTo>
                    <a:pt x="11219" y="770768"/>
                  </a:lnTo>
                  <a:lnTo>
                    <a:pt x="5028" y="817944"/>
                  </a:lnTo>
                  <a:lnTo>
                    <a:pt x="1267" y="865842"/>
                  </a:lnTo>
                  <a:lnTo>
                    <a:pt x="0" y="914400"/>
                  </a:lnTo>
                  <a:lnTo>
                    <a:pt x="1267" y="962969"/>
                  </a:lnTo>
                  <a:lnTo>
                    <a:pt x="5028" y="1010877"/>
                  </a:lnTo>
                  <a:lnTo>
                    <a:pt x="11219" y="1058061"/>
                  </a:lnTo>
                  <a:lnTo>
                    <a:pt x="19776" y="1104457"/>
                  </a:lnTo>
                  <a:lnTo>
                    <a:pt x="30637" y="1150004"/>
                  </a:lnTo>
                  <a:lnTo>
                    <a:pt x="43738" y="1194636"/>
                  </a:lnTo>
                  <a:lnTo>
                    <a:pt x="59016" y="1238292"/>
                  </a:lnTo>
                  <a:lnTo>
                    <a:pt x="76408" y="1280908"/>
                  </a:lnTo>
                  <a:lnTo>
                    <a:pt x="95851" y="1322420"/>
                  </a:lnTo>
                  <a:lnTo>
                    <a:pt x="117281" y="1362767"/>
                  </a:lnTo>
                  <a:lnTo>
                    <a:pt x="140635" y="1401884"/>
                  </a:lnTo>
                  <a:lnTo>
                    <a:pt x="165849" y="1439709"/>
                  </a:lnTo>
                  <a:lnTo>
                    <a:pt x="192862" y="1476178"/>
                  </a:lnTo>
                  <a:lnTo>
                    <a:pt x="221609" y="1511228"/>
                  </a:lnTo>
                  <a:lnTo>
                    <a:pt x="252027" y="1544796"/>
                  </a:lnTo>
                  <a:lnTo>
                    <a:pt x="284053" y="1576818"/>
                  </a:lnTo>
                  <a:lnTo>
                    <a:pt x="317623" y="1607233"/>
                  </a:lnTo>
                  <a:lnTo>
                    <a:pt x="352675" y="1635976"/>
                  </a:lnTo>
                  <a:lnTo>
                    <a:pt x="389146" y="1662985"/>
                  </a:lnTo>
                  <a:lnTo>
                    <a:pt x="426971" y="1688195"/>
                  </a:lnTo>
                  <a:lnTo>
                    <a:pt x="466088" y="1711545"/>
                  </a:lnTo>
                  <a:lnTo>
                    <a:pt x="506434" y="1732971"/>
                  </a:lnTo>
                  <a:lnTo>
                    <a:pt x="547945" y="1752410"/>
                  </a:lnTo>
                  <a:lnTo>
                    <a:pt x="590559" y="1769798"/>
                  </a:lnTo>
                  <a:lnTo>
                    <a:pt x="634211" y="1785072"/>
                  </a:lnTo>
                  <a:lnTo>
                    <a:pt x="678839" y="1798170"/>
                  </a:lnTo>
                  <a:lnTo>
                    <a:pt x="724379" y="1809028"/>
                  </a:lnTo>
                  <a:lnTo>
                    <a:pt x="770768" y="1817584"/>
                  </a:lnTo>
                  <a:lnTo>
                    <a:pt x="817944" y="1823773"/>
                  </a:lnTo>
                  <a:lnTo>
                    <a:pt x="865842" y="1827532"/>
                  </a:lnTo>
                  <a:lnTo>
                    <a:pt x="914400" y="1828800"/>
                  </a:lnTo>
                  <a:lnTo>
                    <a:pt x="962969" y="1827532"/>
                  </a:lnTo>
                  <a:lnTo>
                    <a:pt x="1010877" y="1823773"/>
                  </a:lnTo>
                  <a:lnTo>
                    <a:pt x="1058061" y="1817584"/>
                  </a:lnTo>
                  <a:lnTo>
                    <a:pt x="1104457" y="1809028"/>
                  </a:lnTo>
                  <a:lnTo>
                    <a:pt x="1150004" y="1798170"/>
                  </a:lnTo>
                  <a:lnTo>
                    <a:pt x="1194636" y="1785072"/>
                  </a:lnTo>
                  <a:lnTo>
                    <a:pt x="1238292" y="1769798"/>
                  </a:lnTo>
                  <a:lnTo>
                    <a:pt x="1280908" y="1752410"/>
                  </a:lnTo>
                  <a:lnTo>
                    <a:pt x="1322420" y="1732971"/>
                  </a:lnTo>
                  <a:lnTo>
                    <a:pt x="1362767" y="1711545"/>
                  </a:lnTo>
                  <a:lnTo>
                    <a:pt x="1401884" y="1688195"/>
                  </a:lnTo>
                  <a:lnTo>
                    <a:pt x="1439709" y="1662985"/>
                  </a:lnTo>
                  <a:lnTo>
                    <a:pt x="1476178" y="1635976"/>
                  </a:lnTo>
                  <a:lnTo>
                    <a:pt x="1511228" y="1607233"/>
                  </a:lnTo>
                  <a:lnTo>
                    <a:pt x="1544796" y="1576818"/>
                  </a:lnTo>
                  <a:lnTo>
                    <a:pt x="1576818" y="1544796"/>
                  </a:lnTo>
                  <a:lnTo>
                    <a:pt x="1607233" y="1511228"/>
                  </a:lnTo>
                  <a:lnTo>
                    <a:pt x="1635976" y="1476178"/>
                  </a:lnTo>
                  <a:lnTo>
                    <a:pt x="1662985" y="1439709"/>
                  </a:lnTo>
                  <a:lnTo>
                    <a:pt x="1688195" y="1401884"/>
                  </a:lnTo>
                  <a:lnTo>
                    <a:pt x="1711545" y="1362767"/>
                  </a:lnTo>
                  <a:lnTo>
                    <a:pt x="1732971" y="1322420"/>
                  </a:lnTo>
                  <a:lnTo>
                    <a:pt x="1752410" y="1280908"/>
                  </a:lnTo>
                  <a:lnTo>
                    <a:pt x="1769798" y="1238292"/>
                  </a:lnTo>
                  <a:lnTo>
                    <a:pt x="1785072" y="1194636"/>
                  </a:lnTo>
                  <a:lnTo>
                    <a:pt x="1798170" y="1150004"/>
                  </a:lnTo>
                  <a:lnTo>
                    <a:pt x="1809028" y="1104457"/>
                  </a:lnTo>
                  <a:lnTo>
                    <a:pt x="1817584" y="1058061"/>
                  </a:lnTo>
                  <a:lnTo>
                    <a:pt x="1823773" y="1010877"/>
                  </a:lnTo>
                  <a:lnTo>
                    <a:pt x="1827532" y="962969"/>
                  </a:lnTo>
                  <a:lnTo>
                    <a:pt x="1828800" y="914400"/>
                  </a:lnTo>
                  <a:lnTo>
                    <a:pt x="1827532" y="865842"/>
                  </a:lnTo>
                  <a:lnTo>
                    <a:pt x="1823773" y="817944"/>
                  </a:lnTo>
                  <a:lnTo>
                    <a:pt x="1817584" y="770768"/>
                  </a:lnTo>
                  <a:lnTo>
                    <a:pt x="1809028" y="724379"/>
                  </a:lnTo>
                  <a:lnTo>
                    <a:pt x="1798170" y="678839"/>
                  </a:lnTo>
                  <a:lnTo>
                    <a:pt x="1785072" y="634211"/>
                  </a:lnTo>
                  <a:lnTo>
                    <a:pt x="1769798" y="590559"/>
                  </a:lnTo>
                  <a:lnTo>
                    <a:pt x="1752410" y="547945"/>
                  </a:lnTo>
                  <a:lnTo>
                    <a:pt x="1732971" y="506434"/>
                  </a:lnTo>
                  <a:lnTo>
                    <a:pt x="1711545" y="466088"/>
                  </a:lnTo>
                  <a:lnTo>
                    <a:pt x="1688195" y="426971"/>
                  </a:lnTo>
                  <a:lnTo>
                    <a:pt x="1662985" y="389146"/>
                  </a:lnTo>
                  <a:lnTo>
                    <a:pt x="1635976" y="352675"/>
                  </a:lnTo>
                  <a:lnTo>
                    <a:pt x="1607233" y="317623"/>
                  </a:lnTo>
                  <a:lnTo>
                    <a:pt x="1576818" y="284053"/>
                  </a:lnTo>
                  <a:lnTo>
                    <a:pt x="1544796" y="252027"/>
                  </a:lnTo>
                  <a:lnTo>
                    <a:pt x="1511228" y="221609"/>
                  </a:lnTo>
                  <a:lnTo>
                    <a:pt x="1476178" y="192862"/>
                  </a:lnTo>
                  <a:lnTo>
                    <a:pt x="1439709" y="165849"/>
                  </a:lnTo>
                  <a:lnTo>
                    <a:pt x="1401884" y="140635"/>
                  </a:lnTo>
                  <a:lnTo>
                    <a:pt x="1362767" y="117281"/>
                  </a:lnTo>
                  <a:lnTo>
                    <a:pt x="1322420" y="95851"/>
                  </a:lnTo>
                  <a:lnTo>
                    <a:pt x="1280908" y="76408"/>
                  </a:lnTo>
                  <a:lnTo>
                    <a:pt x="1238292" y="59016"/>
                  </a:lnTo>
                  <a:lnTo>
                    <a:pt x="1194636" y="43738"/>
                  </a:lnTo>
                  <a:lnTo>
                    <a:pt x="1150004" y="30637"/>
                  </a:lnTo>
                  <a:lnTo>
                    <a:pt x="1104457" y="19776"/>
                  </a:lnTo>
                  <a:lnTo>
                    <a:pt x="1058061" y="11219"/>
                  </a:lnTo>
                  <a:lnTo>
                    <a:pt x="1010877" y="5028"/>
                  </a:lnTo>
                  <a:lnTo>
                    <a:pt x="962969" y="1267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76265" y="2918967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914400"/>
                  </a:moveTo>
                  <a:lnTo>
                    <a:pt x="1267" y="865842"/>
                  </a:lnTo>
                  <a:lnTo>
                    <a:pt x="5028" y="817944"/>
                  </a:lnTo>
                  <a:lnTo>
                    <a:pt x="11219" y="770768"/>
                  </a:lnTo>
                  <a:lnTo>
                    <a:pt x="19776" y="724379"/>
                  </a:lnTo>
                  <a:lnTo>
                    <a:pt x="30637" y="678839"/>
                  </a:lnTo>
                  <a:lnTo>
                    <a:pt x="43738" y="634211"/>
                  </a:lnTo>
                  <a:lnTo>
                    <a:pt x="59016" y="590559"/>
                  </a:lnTo>
                  <a:lnTo>
                    <a:pt x="76408" y="547945"/>
                  </a:lnTo>
                  <a:lnTo>
                    <a:pt x="95851" y="506434"/>
                  </a:lnTo>
                  <a:lnTo>
                    <a:pt x="117281" y="466088"/>
                  </a:lnTo>
                  <a:lnTo>
                    <a:pt x="140635" y="426971"/>
                  </a:lnTo>
                  <a:lnTo>
                    <a:pt x="165849" y="389146"/>
                  </a:lnTo>
                  <a:lnTo>
                    <a:pt x="192862" y="352675"/>
                  </a:lnTo>
                  <a:lnTo>
                    <a:pt x="221609" y="317623"/>
                  </a:lnTo>
                  <a:lnTo>
                    <a:pt x="252027" y="284053"/>
                  </a:lnTo>
                  <a:lnTo>
                    <a:pt x="284053" y="252027"/>
                  </a:lnTo>
                  <a:lnTo>
                    <a:pt x="317623" y="221609"/>
                  </a:lnTo>
                  <a:lnTo>
                    <a:pt x="352675" y="192862"/>
                  </a:lnTo>
                  <a:lnTo>
                    <a:pt x="389146" y="165849"/>
                  </a:lnTo>
                  <a:lnTo>
                    <a:pt x="426971" y="140635"/>
                  </a:lnTo>
                  <a:lnTo>
                    <a:pt x="466088" y="117281"/>
                  </a:lnTo>
                  <a:lnTo>
                    <a:pt x="506434" y="95851"/>
                  </a:lnTo>
                  <a:lnTo>
                    <a:pt x="547945" y="76408"/>
                  </a:lnTo>
                  <a:lnTo>
                    <a:pt x="590559" y="59016"/>
                  </a:lnTo>
                  <a:lnTo>
                    <a:pt x="634211" y="43738"/>
                  </a:lnTo>
                  <a:lnTo>
                    <a:pt x="678839" y="30637"/>
                  </a:lnTo>
                  <a:lnTo>
                    <a:pt x="724379" y="19776"/>
                  </a:lnTo>
                  <a:lnTo>
                    <a:pt x="770768" y="11219"/>
                  </a:lnTo>
                  <a:lnTo>
                    <a:pt x="817944" y="5028"/>
                  </a:lnTo>
                  <a:lnTo>
                    <a:pt x="865842" y="1267"/>
                  </a:lnTo>
                  <a:lnTo>
                    <a:pt x="914400" y="0"/>
                  </a:lnTo>
                  <a:lnTo>
                    <a:pt x="962969" y="1267"/>
                  </a:lnTo>
                  <a:lnTo>
                    <a:pt x="1010877" y="5028"/>
                  </a:lnTo>
                  <a:lnTo>
                    <a:pt x="1058061" y="11219"/>
                  </a:lnTo>
                  <a:lnTo>
                    <a:pt x="1104457" y="19776"/>
                  </a:lnTo>
                  <a:lnTo>
                    <a:pt x="1150004" y="30637"/>
                  </a:lnTo>
                  <a:lnTo>
                    <a:pt x="1194636" y="43738"/>
                  </a:lnTo>
                  <a:lnTo>
                    <a:pt x="1238292" y="59016"/>
                  </a:lnTo>
                  <a:lnTo>
                    <a:pt x="1280908" y="76408"/>
                  </a:lnTo>
                  <a:lnTo>
                    <a:pt x="1322420" y="95851"/>
                  </a:lnTo>
                  <a:lnTo>
                    <a:pt x="1362767" y="117281"/>
                  </a:lnTo>
                  <a:lnTo>
                    <a:pt x="1401884" y="140635"/>
                  </a:lnTo>
                  <a:lnTo>
                    <a:pt x="1439709" y="165849"/>
                  </a:lnTo>
                  <a:lnTo>
                    <a:pt x="1476178" y="192862"/>
                  </a:lnTo>
                  <a:lnTo>
                    <a:pt x="1511228" y="221609"/>
                  </a:lnTo>
                  <a:lnTo>
                    <a:pt x="1544796" y="252027"/>
                  </a:lnTo>
                  <a:lnTo>
                    <a:pt x="1576818" y="284053"/>
                  </a:lnTo>
                  <a:lnTo>
                    <a:pt x="1607233" y="317623"/>
                  </a:lnTo>
                  <a:lnTo>
                    <a:pt x="1635976" y="352675"/>
                  </a:lnTo>
                  <a:lnTo>
                    <a:pt x="1662985" y="389146"/>
                  </a:lnTo>
                  <a:lnTo>
                    <a:pt x="1688195" y="426971"/>
                  </a:lnTo>
                  <a:lnTo>
                    <a:pt x="1711545" y="466088"/>
                  </a:lnTo>
                  <a:lnTo>
                    <a:pt x="1732971" y="506434"/>
                  </a:lnTo>
                  <a:lnTo>
                    <a:pt x="1752410" y="547945"/>
                  </a:lnTo>
                  <a:lnTo>
                    <a:pt x="1769798" y="590559"/>
                  </a:lnTo>
                  <a:lnTo>
                    <a:pt x="1785072" y="634211"/>
                  </a:lnTo>
                  <a:lnTo>
                    <a:pt x="1798170" y="678839"/>
                  </a:lnTo>
                  <a:lnTo>
                    <a:pt x="1809028" y="724379"/>
                  </a:lnTo>
                  <a:lnTo>
                    <a:pt x="1817584" y="770768"/>
                  </a:lnTo>
                  <a:lnTo>
                    <a:pt x="1823773" y="817944"/>
                  </a:lnTo>
                  <a:lnTo>
                    <a:pt x="1827532" y="865842"/>
                  </a:lnTo>
                  <a:lnTo>
                    <a:pt x="1828800" y="914400"/>
                  </a:lnTo>
                  <a:lnTo>
                    <a:pt x="1827532" y="962969"/>
                  </a:lnTo>
                  <a:lnTo>
                    <a:pt x="1823773" y="1010877"/>
                  </a:lnTo>
                  <a:lnTo>
                    <a:pt x="1817584" y="1058061"/>
                  </a:lnTo>
                  <a:lnTo>
                    <a:pt x="1809028" y="1104457"/>
                  </a:lnTo>
                  <a:lnTo>
                    <a:pt x="1798170" y="1150004"/>
                  </a:lnTo>
                  <a:lnTo>
                    <a:pt x="1785072" y="1194636"/>
                  </a:lnTo>
                  <a:lnTo>
                    <a:pt x="1769798" y="1238292"/>
                  </a:lnTo>
                  <a:lnTo>
                    <a:pt x="1752410" y="1280908"/>
                  </a:lnTo>
                  <a:lnTo>
                    <a:pt x="1732971" y="1322420"/>
                  </a:lnTo>
                  <a:lnTo>
                    <a:pt x="1711545" y="1362767"/>
                  </a:lnTo>
                  <a:lnTo>
                    <a:pt x="1688195" y="1401884"/>
                  </a:lnTo>
                  <a:lnTo>
                    <a:pt x="1662985" y="1439709"/>
                  </a:lnTo>
                  <a:lnTo>
                    <a:pt x="1635976" y="1476178"/>
                  </a:lnTo>
                  <a:lnTo>
                    <a:pt x="1607233" y="1511228"/>
                  </a:lnTo>
                  <a:lnTo>
                    <a:pt x="1576818" y="1544796"/>
                  </a:lnTo>
                  <a:lnTo>
                    <a:pt x="1544796" y="1576818"/>
                  </a:lnTo>
                  <a:lnTo>
                    <a:pt x="1511228" y="1607233"/>
                  </a:lnTo>
                  <a:lnTo>
                    <a:pt x="1476178" y="1635976"/>
                  </a:lnTo>
                  <a:lnTo>
                    <a:pt x="1439709" y="1662985"/>
                  </a:lnTo>
                  <a:lnTo>
                    <a:pt x="1401884" y="1688195"/>
                  </a:lnTo>
                  <a:lnTo>
                    <a:pt x="1362767" y="1711545"/>
                  </a:lnTo>
                  <a:lnTo>
                    <a:pt x="1322420" y="1732971"/>
                  </a:lnTo>
                  <a:lnTo>
                    <a:pt x="1280908" y="1752410"/>
                  </a:lnTo>
                  <a:lnTo>
                    <a:pt x="1238292" y="1769798"/>
                  </a:lnTo>
                  <a:lnTo>
                    <a:pt x="1194636" y="1785072"/>
                  </a:lnTo>
                  <a:lnTo>
                    <a:pt x="1150004" y="1798170"/>
                  </a:lnTo>
                  <a:lnTo>
                    <a:pt x="1104457" y="1809028"/>
                  </a:lnTo>
                  <a:lnTo>
                    <a:pt x="1058061" y="1817584"/>
                  </a:lnTo>
                  <a:lnTo>
                    <a:pt x="1010877" y="1823773"/>
                  </a:lnTo>
                  <a:lnTo>
                    <a:pt x="962969" y="1827532"/>
                  </a:lnTo>
                  <a:lnTo>
                    <a:pt x="914400" y="1828800"/>
                  </a:lnTo>
                  <a:lnTo>
                    <a:pt x="865842" y="1827532"/>
                  </a:lnTo>
                  <a:lnTo>
                    <a:pt x="817944" y="1823773"/>
                  </a:lnTo>
                  <a:lnTo>
                    <a:pt x="770768" y="1817584"/>
                  </a:lnTo>
                  <a:lnTo>
                    <a:pt x="724379" y="1809028"/>
                  </a:lnTo>
                  <a:lnTo>
                    <a:pt x="678839" y="1798170"/>
                  </a:lnTo>
                  <a:lnTo>
                    <a:pt x="634211" y="1785072"/>
                  </a:lnTo>
                  <a:lnTo>
                    <a:pt x="590559" y="1769798"/>
                  </a:lnTo>
                  <a:lnTo>
                    <a:pt x="547945" y="1752410"/>
                  </a:lnTo>
                  <a:lnTo>
                    <a:pt x="506434" y="1732971"/>
                  </a:lnTo>
                  <a:lnTo>
                    <a:pt x="466088" y="1711545"/>
                  </a:lnTo>
                  <a:lnTo>
                    <a:pt x="426971" y="1688195"/>
                  </a:lnTo>
                  <a:lnTo>
                    <a:pt x="389146" y="1662985"/>
                  </a:lnTo>
                  <a:lnTo>
                    <a:pt x="352675" y="1635976"/>
                  </a:lnTo>
                  <a:lnTo>
                    <a:pt x="317623" y="1607233"/>
                  </a:lnTo>
                  <a:lnTo>
                    <a:pt x="284053" y="1576818"/>
                  </a:lnTo>
                  <a:lnTo>
                    <a:pt x="252027" y="1544796"/>
                  </a:lnTo>
                  <a:lnTo>
                    <a:pt x="221609" y="1511228"/>
                  </a:lnTo>
                  <a:lnTo>
                    <a:pt x="192862" y="1476178"/>
                  </a:lnTo>
                  <a:lnTo>
                    <a:pt x="165849" y="1439709"/>
                  </a:lnTo>
                  <a:lnTo>
                    <a:pt x="140635" y="1401884"/>
                  </a:lnTo>
                  <a:lnTo>
                    <a:pt x="117281" y="1362767"/>
                  </a:lnTo>
                  <a:lnTo>
                    <a:pt x="95851" y="1322420"/>
                  </a:lnTo>
                  <a:lnTo>
                    <a:pt x="76408" y="1280908"/>
                  </a:lnTo>
                  <a:lnTo>
                    <a:pt x="59016" y="1238292"/>
                  </a:lnTo>
                  <a:lnTo>
                    <a:pt x="43738" y="1194636"/>
                  </a:lnTo>
                  <a:lnTo>
                    <a:pt x="30637" y="1150004"/>
                  </a:lnTo>
                  <a:lnTo>
                    <a:pt x="19776" y="1104457"/>
                  </a:lnTo>
                  <a:lnTo>
                    <a:pt x="11219" y="1058061"/>
                  </a:lnTo>
                  <a:lnTo>
                    <a:pt x="5028" y="1010877"/>
                  </a:lnTo>
                  <a:lnTo>
                    <a:pt x="1267" y="962969"/>
                  </a:lnTo>
                  <a:lnTo>
                    <a:pt x="0" y="914400"/>
                  </a:lnTo>
                  <a:close/>
                </a:path>
              </a:pathLst>
            </a:custGeom>
            <a:ln w="1905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08625" y="3463290"/>
            <a:ext cx="1164590" cy="730250"/>
          </a:xfrm>
          <a:prstGeom prst="rect">
            <a:avLst/>
          </a:prstGeom>
        </p:spPr>
        <p:txBody>
          <a:bodyPr vert="horz" wrap="square" lIns="0" tIns="39370" rIns="0" bIns="0" rtlCol="0">
            <a:noAutofit/>
          </a:bodyPr>
          <a:lstStyle/>
          <a:p>
            <a:pPr marL="12700" marR="5080" indent="39370">
              <a:lnSpc>
                <a:spcPts val="1730"/>
              </a:lnSpc>
              <a:spcBef>
                <a:spcPts val="310"/>
              </a:spcBef>
            </a:pP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00345" y="3538220"/>
            <a:ext cx="170497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关键行业参与者与利益相关者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5030089" y="1691894"/>
            <a:ext cx="2022284" cy="4144860"/>
            <a:chOff x="5030089" y="1691894"/>
            <a:chExt cx="2022284" cy="4144860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4719" y="1710499"/>
              <a:ext cx="537654" cy="53765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2283" y="1691894"/>
              <a:ext cx="521715" cy="5217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0089" y="5581777"/>
              <a:ext cx="803884" cy="254977"/>
            </a:xfrm>
            <a:prstGeom prst="rect">
              <a:avLst/>
            </a:prstGeom>
          </p:spPr>
        </p:pic>
      </p:grpSp>
      <p:pic>
        <p:nvPicPr>
          <p:cNvPr id="14" name="object 7"/>
          <p:cNvPicPr>
            <a:picLocks noGrp="1"/>
          </p:cNvPicPr>
          <p:nvPr>
            <p:ph sz="half" idx="3"/>
          </p:nvPr>
        </p:nvPicPr>
        <p:blipFill>
          <a:blip r:embed="rId3" cstate="print"/>
          <a:srcRect t="1209" b="1209"/>
          <a:stretch>
            <a:fillRect/>
          </a:stretch>
        </p:blipFill>
        <p:spPr>
          <a:xfrm>
            <a:off x="6019800" y="5289550"/>
            <a:ext cx="83947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6326073"/>
            <a:ext cx="9144000" cy="531927"/>
          </a:xfrm>
          <a:custGeom>
            <a:avLst/>
            <a:gdLst/>
            <a:ahLst/>
            <a:cxnLst/>
            <a:rect l="l" t="t" r="r" b="b"/>
            <a:pathLst>
              <a:path w="9144000" h="530225">
                <a:moveTo>
                  <a:pt x="0" y="530122"/>
                </a:moveTo>
                <a:lnTo>
                  <a:pt x="9144000" y="530122"/>
                </a:lnTo>
                <a:lnTo>
                  <a:pt x="9144000" y="0"/>
                </a:lnTo>
                <a:lnTo>
                  <a:pt x="0" y="0"/>
                </a:lnTo>
                <a:lnTo>
                  <a:pt x="0" y="53012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5360" y="1523999"/>
            <a:ext cx="9144000" cy="4354830"/>
          </a:xfrm>
          <a:custGeom>
            <a:avLst/>
            <a:gdLst/>
            <a:ahLst/>
            <a:cxnLst/>
            <a:rect l="l" t="t" r="r" b="b"/>
            <a:pathLst>
              <a:path w="9144000" h="4354830">
                <a:moveTo>
                  <a:pt x="0" y="4354512"/>
                </a:moveTo>
                <a:lnTo>
                  <a:pt x="9144000" y="4354512"/>
                </a:lnTo>
                <a:lnTo>
                  <a:pt x="9144000" y="0"/>
                </a:lnTo>
                <a:lnTo>
                  <a:pt x="0" y="0"/>
                </a:lnTo>
                <a:lnTo>
                  <a:pt x="0" y="435451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7999"/>
            <a:ext cx="3048000" cy="1905"/>
          </a:xfrm>
          <a:custGeom>
            <a:avLst/>
            <a:gdLst/>
            <a:ahLst/>
            <a:cxnLst/>
            <a:rect l="l" t="t" r="r" b="b"/>
            <a:pathLst>
              <a:path w="3048000" h="1904">
                <a:moveTo>
                  <a:pt x="0" y="1587"/>
                </a:moveTo>
                <a:lnTo>
                  <a:pt x="3048000" y="1587"/>
                </a:lnTo>
                <a:lnTo>
                  <a:pt x="3048000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1551" y="6360356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12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1491" y="95220"/>
            <a:ext cx="376887" cy="57168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327876"/>
            <a:ext cx="3180080" cy="530225"/>
          </a:xfrm>
          <a:custGeom>
            <a:avLst/>
            <a:gdLst/>
            <a:ahLst/>
            <a:cxnLst/>
            <a:rect l="l" t="t" r="r" b="b"/>
            <a:pathLst>
              <a:path w="3180080" h="530225">
                <a:moveTo>
                  <a:pt x="0" y="530122"/>
                </a:moveTo>
                <a:lnTo>
                  <a:pt x="3179699" y="530122"/>
                </a:lnTo>
                <a:lnTo>
                  <a:pt x="3179699" y="0"/>
                </a:lnTo>
                <a:lnTo>
                  <a:pt x="0" y="0"/>
                </a:lnTo>
                <a:lnTo>
                  <a:pt x="0" y="53012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-1523"/>
            <a:ext cx="12192000" cy="5880100"/>
            <a:chOff x="0" y="-1523"/>
            <a:chExt cx="12192000" cy="5880100"/>
          </a:xfrm>
        </p:grpSpPr>
        <p:sp>
          <p:nvSpPr>
            <p:cNvPr id="9" name="object 9"/>
            <p:cNvSpPr/>
            <p:nvPr/>
          </p:nvSpPr>
          <p:spPr>
            <a:xfrm>
              <a:off x="0" y="1523999"/>
              <a:ext cx="3180080" cy="4354830"/>
            </a:xfrm>
            <a:custGeom>
              <a:avLst/>
              <a:gdLst/>
              <a:ahLst/>
              <a:cxnLst/>
              <a:rect l="l" t="t" r="r" b="b"/>
              <a:pathLst>
                <a:path w="3180080" h="4354830">
                  <a:moveTo>
                    <a:pt x="0" y="4354513"/>
                  </a:moveTo>
                  <a:lnTo>
                    <a:pt x="3179699" y="4354513"/>
                  </a:lnTo>
                  <a:lnTo>
                    <a:pt x="3179699" y="0"/>
                  </a:lnTo>
                  <a:lnTo>
                    <a:pt x="0" y="0"/>
                  </a:lnTo>
                  <a:lnTo>
                    <a:pt x="0" y="4354513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-1523"/>
              <a:ext cx="12192000" cy="1525905"/>
            </a:xfrm>
            <a:custGeom>
              <a:avLst/>
              <a:gdLst/>
              <a:ahLst/>
              <a:cxnLst/>
              <a:rect l="l" t="t" r="r" b="b"/>
              <a:pathLst>
                <a:path w="12192000" h="1525905">
                  <a:moveTo>
                    <a:pt x="12192000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2192000" y="1525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12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1000" y="69342"/>
            <a:ext cx="11811000" cy="5701665"/>
            <a:chOff x="381000" y="69342"/>
            <a:chExt cx="11811000" cy="57016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7921" y="69342"/>
              <a:ext cx="624027" cy="62344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1000" y="1595424"/>
              <a:ext cx="5496560" cy="329565"/>
            </a:xfrm>
            <a:custGeom>
              <a:avLst/>
              <a:gdLst/>
              <a:ahLst/>
              <a:cxnLst/>
              <a:rect l="l" t="t" r="r" b="b"/>
              <a:pathLst>
                <a:path w="5496560" h="329564">
                  <a:moveTo>
                    <a:pt x="5496052" y="0"/>
                  </a:moveTo>
                  <a:lnTo>
                    <a:pt x="0" y="0"/>
                  </a:lnTo>
                  <a:lnTo>
                    <a:pt x="0" y="329006"/>
                  </a:lnTo>
                  <a:lnTo>
                    <a:pt x="5496052" y="329006"/>
                  </a:lnTo>
                  <a:lnTo>
                    <a:pt x="5496052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7509" y="1594739"/>
              <a:ext cx="0" cy="4173220"/>
            </a:xfrm>
            <a:custGeom>
              <a:avLst/>
              <a:gdLst/>
              <a:ahLst/>
              <a:cxnLst/>
              <a:rect l="l" t="t" r="r" b="b"/>
              <a:pathLst>
                <a:path h="4173220">
                  <a:moveTo>
                    <a:pt x="0" y="0"/>
                  </a:moveTo>
                  <a:lnTo>
                    <a:pt x="0" y="4172648"/>
                  </a:lnTo>
                </a:path>
              </a:pathLst>
            </a:custGeom>
            <a:ln w="635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77965" y="1595424"/>
              <a:ext cx="5496560" cy="329565"/>
            </a:xfrm>
            <a:custGeom>
              <a:avLst/>
              <a:gdLst/>
              <a:ahLst/>
              <a:cxnLst/>
              <a:rect l="l" t="t" r="r" b="b"/>
              <a:pathLst>
                <a:path w="5496559" h="329564">
                  <a:moveTo>
                    <a:pt x="5496051" y="0"/>
                  </a:moveTo>
                  <a:lnTo>
                    <a:pt x="0" y="0"/>
                  </a:lnTo>
                  <a:lnTo>
                    <a:pt x="0" y="329006"/>
                  </a:lnTo>
                  <a:lnTo>
                    <a:pt x="5496051" y="329006"/>
                  </a:lnTo>
                  <a:lnTo>
                    <a:pt x="5496051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000" y="2647886"/>
              <a:ext cx="909955" cy="3119755"/>
            </a:xfrm>
            <a:custGeom>
              <a:avLst/>
              <a:gdLst/>
              <a:ahLst/>
              <a:cxnLst/>
              <a:rect l="l" t="t" r="r" b="b"/>
              <a:pathLst>
                <a:path w="909955" h="3119754">
                  <a:moveTo>
                    <a:pt x="909916" y="0"/>
                  </a:moveTo>
                  <a:lnTo>
                    <a:pt x="0" y="0"/>
                  </a:lnTo>
                  <a:lnTo>
                    <a:pt x="0" y="3119501"/>
                  </a:lnTo>
                  <a:lnTo>
                    <a:pt x="909916" y="3119501"/>
                  </a:lnTo>
                  <a:lnTo>
                    <a:pt x="909916" y="0"/>
                  </a:lnTo>
                  <a:close/>
                </a:path>
              </a:pathLst>
            </a:custGeom>
            <a:solidFill>
              <a:srgbClr val="DDE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8300" y="329895"/>
            <a:ext cx="11162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鉴于国家的发展需求与目标，巴基斯坦的</a:t>
            </a:r>
            <a:r>
              <a:rPr lang="en-US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IT&amp;T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行业将重点发展以下四个关键领域（</a:t>
            </a:r>
            <a:r>
              <a:rPr lang="en-US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1/2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1000" y="2647950"/>
            <a:ext cx="1455420" cy="1874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 marL="182245" marR="377825"/>
            <a:r>
              <a:rPr lang="en-US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2030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</a:t>
            </a:r>
          </a:p>
          <a:p>
            <a:pPr marL="182245" marR="377825"/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关键目标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1401063" y="4722748"/>
            <a:ext cx="4482465" cy="989330"/>
            <a:chOff x="1401063" y="4722748"/>
            <a:chExt cx="4482465" cy="989330"/>
          </a:xfrm>
        </p:grpSpPr>
        <p:sp>
          <p:nvSpPr>
            <p:cNvPr id="21" name="object 21"/>
            <p:cNvSpPr/>
            <p:nvPr/>
          </p:nvSpPr>
          <p:spPr>
            <a:xfrm>
              <a:off x="1407413" y="4729098"/>
              <a:ext cx="4469765" cy="976630"/>
            </a:xfrm>
            <a:custGeom>
              <a:avLst/>
              <a:gdLst/>
              <a:ahLst/>
              <a:cxnLst/>
              <a:rect l="l" t="t" r="r" b="b"/>
              <a:pathLst>
                <a:path w="4469765" h="976629">
                  <a:moveTo>
                    <a:pt x="4398010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904747"/>
                  </a:lnTo>
                  <a:lnTo>
                    <a:pt x="5637" y="932629"/>
                  </a:lnTo>
                  <a:lnTo>
                    <a:pt x="21002" y="955397"/>
                  </a:lnTo>
                  <a:lnTo>
                    <a:pt x="43773" y="970747"/>
                  </a:lnTo>
                  <a:lnTo>
                    <a:pt x="71628" y="976376"/>
                  </a:lnTo>
                  <a:lnTo>
                    <a:pt x="4398010" y="976376"/>
                  </a:lnTo>
                  <a:lnTo>
                    <a:pt x="4425864" y="970747"/>
                  </a:lnTo>
                  <a:lnTo>
                    <a:pt x="4448635" y="955397"/>
                  </a:lnTo>
                  <a:lnTo>
                    <a:pt x="4464000" y="932629"/>
                  </a:lnTo>
                  <a:lnTo>
                    <a:pt x="4469638" y="904747"/>
                  </a:lnTo>
                  <a:lnTo>
                    <a:pt x="4469638" y="71627"/>
                  </a:lnTo>
                  <a:lnTo>
                    <a:pt x="4464000" y="43773"/>
                  </a:lnTo>
                  <a:lnTo>
                    <a:pt x="4448635" y="21002"/>
                  </a:lnTo>
                  <a:lnTo>
                    <a:pt x="4425864" y="5637"/>
                  </a:lnTo>
                  <a:lnTo>
                    <a:pt x="4398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07413" y="4729098"/>
              <a:ext cx="4469765" cy="976630"/>
            </a:xfrm>
            <a:custGeom>
              <a:avLst/>
              <a:gdLst/>
              <a:ahLst/>
              <a:cxnLst/>
              <a:rect l="l" t="t" r="r" b="b"/>
              <a:pathLst>
                <a:path w="4469765" h="976629">
                  <a:moveTo>
                    <a:pt x="0" y="71627"/>
                  </a:moveTo>
                  <a:lnTo>
                    <a:pt x="5637" y="43773"/>
                  </a:lnTo>
                  <a:lnTo>
                    <a:pt x="21002" y="21002"/>
                  </a:lnTo>
                  <a:lnTo>
                    <a:pt x="43773" y="5637"/>
                  </a:lnTo>
                  <a:lnTo>
                    <a:pt x="71628" y="0"/>
                  </a:lnTo>
                  <a:lnTo>
                    <a:pt x="4398010" y="0"/>
                  </a:lnTo>
                  <a:lnTo>
                    <a:pt x="4425864" y="5637"/>
                  </a:lnTo>
                  <a:lnTo>
                    <a:pt x="4448635" y="21002"/>
                  </a:lnTo>
                  <a:lnTo>
                    <a:pt x="4464000" y="43773"/>
                  </a:lnTo>
                  <a:lnTo>
                    <a:pt x="4469638" y="71627"/>
                  </a:lnTo>
                  <a:lnTo>
                    <a:pt x="4469638" y="904747"/>
                  </a:lnTo>
                  <a:lnTo>
                    <a:pt x="4464000" y="932629"/>
                  </a:lnTo>
                  <a:lnTo>
                    <a:pt x="4448635" y="955397"/>
                  </a:lnTo>
                  <a:lnTo>
                    <a:pt x="4425864" y="970747"/>
                  </a:lnTo>
                  <a:lnTo>
                    <a:pt x="4398010" y="976376"/>
                  </a:lnTo>
                  <a:lnTo>
                    <a:pt x="71628" y="976376"/>
                  </a:lnTo>
                  <a:lnTo>
                    <a:pt x="43773" y="970747"/>
                  </a:lnTo>
                  <a:lnTo>
                    <a:pt x="21002" y="955397"/>
                  </a:lnTo>
                  <a:lnTo>
                    <a:pt x="5637" y="932629"/>
                  </a:lnTo>
                  <a:lnTo>
                    <a:pt x="0" y="904747"/>
                  </a:lnTo>
                  <a:lnTo>
                    <a:pt x="0" y="71627"/>
                  </a:lnTo>
                  <a:close/>
                </a:path>
              </a:pathLst>
            </a:custGeom>
            <a:ln w="1270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07363" y="5109717"/>
            <a:ext cx="30714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将光纤到站（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FTTS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）覆盖率提升至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75%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1401063" y="2641600"/>
            <a:ext cx="4482465" cy="989330"/>
            <a:chOff x="1401063" y="2641600"/>
            <a:chExt cx="4482465" cy="989330"/>
          </a:xfrm>
        </p:grpSpPr>
        <p:sp>
          <p:nvSpPr>
            <p:cNvPr id="25" name="object 25"/>
            <p:cNvSpPr/>
            <p:nvPr/>
          </p:nvSpPr>
          <p:spPr>
            <a:xfrm>
              <a:off x="1407413" y="2647950"/>
              <a:ext cx="4469765" cy="976630"/>
            </a:xfrm>
            <a:custGeom>
              <a:avLst/>
              <a:gdLst/>
              <a:ahLst/>
              <a:cxnLst/>
              <a:rect l="l" t="t" r="r" b="b"/>
              <a:pathLst>
                <a:path w="4469765" h="976629">
                  <a:moveTo>
                    <a:pt x="4398010" y="0"/>
                  </a:moveTo>
                  <a:lnTo>
                    <a:pt x="71628" y="0"/>
                  </a:lnTo>
                  <a:lnTo>
                    <a:pt x="43773" y="5619"/>
                  </a:lnTo>
                  <a:lnTo>
                    <a:pt x="21002" y="20954"/>
                  </a:lnTo>
                  <a:lnTo>
                    <a:pt x="5637" y="43719"/>
                  </a:lnTo>
                  <a:lnTo>
                    <a:pt x="0" y="71627"/>
                  </a:lnTo>
                  <a:lnTo>
                    <a:pt x="0" y="904748"/>
                  </a:lnTo>
                  <a:lnTo>
                    <a:pt x="5637" y="932582"/>
                  </a:lnTo>
                  <a:lnTo>
                    <a:pt x="21002" y="955309"/>
                  </a:lnTo>
                  <a:lnTo>
                    <a:pt x="43773" y="970631"/>
                  </a:lnTo>
                  <a:lnTo>
                    <a:pt x="71628" y="976249"/>
                  </a:lnTo>
                  <a:lnTo>
                    <a:pt x="4398010" y="976249"/>
                  </a:lnTo>
                  <a:lnTo>
                    <a:pt x="4425864" y="970631"/>
                  </a:lnTo>
                  <a:lnTo>
                    <a:pt x="4448635" y="955309"/>
                  </a:lnTo>
                  <a:lnTo>
                    <a:pt x="4464000" y="932582"/>
                  </a:lnTo>
                  <a:lnTo>
                    <a:pt x="4469638" y="904748"/>
                  </a:lnTo>
                  <a:lnTo>
                    <a:pt x="4469638" y="71627"/>
                  </a:lnTo>
                  <a:lnTo>
                    <a:pt x="4464000" y="43719"/>
                  </a:lnTo>
                  <a:lnTo>
                    <a:pt x="4448635" y="20954"/>
                  </a:lnTo>
                  <a:lnTo>
                    <a:pt x="4425864" y="5619"/>
                  </a:lnTo>
                  <a:lnTo>
                    <a:pt x="4398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7413" y="2647950"/>
              <a:ext cx="4469765" cy="976630"/>
            </a:xfrm>
            <a:custGeom>
              <a:avLst/>
              <a:gdLst/>
              <a:ahLst/>
              <a:cxnLst/>
              <a:rect l="l" t="t" r="r" b="b"/>
              <a:pathLst>
                <a:path w="4469765" h="976629">
                  <a:moveTo>
                    <a:pt x="0" y="71627"/>
                  </a:moveTo>
                  <a:lnTo>
                    <a:pt x="5637" y="43719"/>
                  </a:lnTo>
                  <a:lnTo>
                    <a:pt x="21002" y="20954"/>
                  </a:lnTo>
                  <a:lnTo>
                    <a:pt x="43773" y="5619"/>
                  </a:lnTo>
                  <a:lnTo>
                    <a:pt x="71628" y="0"/>
                  </a:lnTo>
                  <a:lnTo>
                    <a:pt x="4398010" y="0"/>
                  </a:lnTo>
                  <a:lnTo>
                    <a:pt x="4425864" y="5619"/>
                  </a:lnTo>
                  <a:lnTo>
                    <a:pt x="4448635" y="20954"/>
                  </a:lnTo>
                  <a:lnTo>
                    <a:pt x="4464000" y="43719"/>
                  </a:lnTo>
                  <a:lnTo>
                    <a:pt x="4469638" y="71627"/>
                  </a:lnTo>
                  <a:lnTo>
                    <a:pt x="4469638" y="904748"/>
                  </a:lnTo>
                  <a:lnTo>
                    <a:pt x="4464000" y="932582"/>
                  </a:lnTo>
                  <a:lnTo>
                    <a:pt x="4448635" y="955309"/>
                  </a:lnTo>
                  <a:lnTo>
                    <a:pt x="4425864" y="970631"/>
                  </a:lnTo>
                  <a:lnTo>
                    <a:pt x="4398010" y="976249"/>
                  </a:lnTo>
                  <a:lnTo>
                    <a:pt x="71628" y="976249"/>
                  </a:lnTo>
                  <a:lnTo>
                    <a:pt x="43773" y="970631"/>
                  </a:lnTo>
                  <a:lnTo>
                    <a:pt x="21002" y="955309"/>
                  </a:lnTo>
                  <a:lnTo>
                    <a:pt x="5637" y="932582"/>
                  </a:lnTo>
                  <a:lnTo>
                    <a:pt x="0" y="904748"/>
                  </a:lnTo>
                  <a:lnTo>
                    <a:pt x="0" y="71627"/>
                  </a:lnTo>
                  <a:close/>
                </a:path>
              </a:pathLst>
            </a:custGeom>
            <a:ln w="1270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07363" y="2845053"/>
            <a:ext cx="41211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计划在全国范围内新增部署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20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万公里光纤网络（目前光缆铺设总长度约为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21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万公里）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401063" y="3681476"/>
            <a:ext cx="4482465" cy="990600"/>
            <a:chOff x="1401063" y="3681476"/>
            <a:chExt cx="4482465" cy="990600"/>
          </a:xfrm>
        </p:grpSpPr>
        <p:sp>
          <p:nvSpPr>
            <p:cNvPr id="29" name="object 29"/>
            <p:cNvSpPr/>
            <p:nvPr/>
          </p:nvSpPr>
          <p:spPr>
            <a:xfrm>
              <a:off x="1407413" y="3687826"/>
              <a:ext cx="4469765" cy="977900"/>
            </a:xfrm>
            <a:custGeom>
              <a:avLst/>
              <a:gdLst/>
              <a:ahLst/>
              <a:cxnLst/>
              <a:rect l="l" t="t" r="r" b="b"/>
              <a:pathLst>
                <a:path w="4469765" h="977900">
                  <a:moveTo>
                    <a:pt x="4397883" y="0"/>
                  </a:moveTo>
                  <a:lnTo>
                    <a:pt x="71755" y="0"/>
                  </a:lnTo>
                  <a:lnTo>
                    <a:pt x="43826" y="5619"/>
                  </a:lnTo>
                  <a:lnTo>
                    <a:pt x="21018" y="20955"/>
                  </a:lnTo>
                  <a:lnTo>
                    <a:pt x="5639" y="43719"/>
                  </a:lnTo>
                  <a:lnTo>
                    <a:pt x="0" y="71628"/>
                  </a:lnTo>
                  <a:lnTo>
                    <a:pt x="0" y="906144"/>
                  </a:lnTo>
                  <a:lnTo>
                    <a:pt x="5639" y="934073"/>
                  </a:lnTo>
                  <a:lnTo>
                    <a:pt x="21018" y="956881"/>
                  </a:lnTo>
                  <a:lnTo>
                    <a:pt x="43826" y="972260"/>
                  </a:lnTo>
                  <a:lnTo>
                    <a:pt x="71755" y="977900"/>
                  </a:lnTo>
                  <a:lnTo>
                    <a:pt x="4397883" y="977900"/>
                  </a:lnTo>
                  <a:lnTo>
                    <a:pt x="4425811" y="972260"/>
                  </a:lnTo>
                  <a:lnTo>
                    <a:pt x="4448619" y="956881"/>
                  </a:lnTo>
                  <a:lnTo>
                    <a:pt x="4463998" y="934073"/>
                  </a:lnTo>
                  <a:lnTo>
                    <a:pt x="4469638" y="906144"/>
                  </a:lnTo>
                  <a:lnTo>
                    <a:pt x="4469638" y="71628"/>
                  </a:lnTo>
                  <a:lnTo>
                    <a:pt x="4463998" y="43719"/>
                  </a:lnTo>
                  <a:lnTo>
                    <a:pt x="4448619" y="20955"/>
                  </a:lnTo>
                  <a:lnTo>
                    <a:pt x="4425811" y="5619"/>
                  </a:lnTo>
                  <a:lnTo>
                    <a:pt x="4397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7413" y="3687826"/>
              <a:ext cx="4469765" cy="977900"/>
            </a:xfrm>
            <a:custGeom>
              <a:avLst/>
              <a:gdLst/>
              <a:ahLst/>
              <a:cxnLst/>
              <a:rect l="l" t="t" r="r" b="b"/>
              <a:pathLst>
                <a:path w="4469765" h="977900">
                  <a:moveTo>
                    <a:pt x="0" y="71628"/>
                  </a:moveTo>
                  <a:lnTo>
                    <a:pt x="5639" y="43719"/>
                  </a:lnTo>
                  <a:lnTo>
                    <a:pt x="21018" y="20955"/>
                  </a:lnTo>
                  <a:lnTo>
                    <a:pt x="43826" y="5619"/>
                  </a:lnTo>
                  <a:lnTo>
                    <a:pt x="71755" y="0"/>
                  </a:lnTo>
                  <a:lnTo>
                    <a:pt x="4397883" y="0"/>
                  </a:lnTo>
                  <a:lnTo>
                    <a:pt x="4425811" y="5619"/>
                  </a:lnTo>
                  <a:lnTo>
                    <a:pt x="4448619" y="20955"/>
                  </a:lnTo>
                  <a:lnTo>
                    <a:pt x="4463998" y="43719"/>
                  </a:lnTo>
                  <a:lnTo>
                    <a:pt x="4469638" y="71628"/>
                  </a:lnTo>
                  <a:lnTo>
                    <a:pt x="4469638" y="906144"/>
                  </a:lnTo>
                  <a:lnTo>
                    <a:pt x="4463998" y="934073"/>
                  </a:lnTo>
                  <a:lnTo>
                    <a:pt x="4448619" y="956881"/>
                  </a:lnTo>
                  <a:lnTo>
                    <a:pt x="4425811" y="972260"/>
                  </a:lnTo>
                  <a:lnTo>
                    <a:pt x="4397883" y="977900"/>
                  </a:lnTo>
                  <a:lnTo>
                    <a:pt x="71755" y="977900"/>
                  </a:lnTo>
                  <a:lnTo>
                    <a:pt x="43826" y="972260"/>
                  </a:lnTo>
                  <a:lnTo>
                    <a:pt x="21018" y="956881"/>
                  </a:lnTo>
                  <a:lnTo>
                    <a:pt x="5639" y="934073"/>
                  </a:lnTo>
                  <a:lnTo>
                    <a:pt x="0" y="906144"/>
                  </a:lnTo>
                  <a:lnTo>
                    <a:pt x="0" y="71628"/>
                  </a:lnTo>
                  <a:close/>
                </a:path>
              </a:pathLst>
            </a:custGeom>
            <a:ln w="1270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507363" y="4068826"/>
            <a:ext cx="325627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将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FTTX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用户数量从约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200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万提升至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400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万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877175" y="3208464"/>
            <a:ext cx="10507980" cy="2444115"/>
            <a:chOff x="877175" y="3208464"/>
            <a:chExt cx="10507980" cy="2444115"/>
          </a:xfrm>
        </p:grpSpPr>
        <p:sp>
          <p:nvSpPr>
            <p:cNvPr id="33" name="object 33"/>
            <p:cNvSpPr/>
            <p:nvPr/>
          </p:nvSpPr>
          <p:spPr>
            <a:xfrm>
              <a:off x="877175" y="5309581"/>
              <a:ext cx="270510" cy="269875"/>
            </a:xfrm>
            <a:custGeom>
              <a:avLst/>
              <a:gdLst/>
              <a:ahLst/>
              <a:cxnLst/>
              <a:rect l="l" t="t" r="r" b="b"/>
              <a:pathLst>
                <a:path w="270509" h="269875">
                  <a:moveTo>
                    <a:pt x="135086" y="0"/>
                  </a:moveTo>
                  <a:lnTo>
                    <a:pt x="91918" y="6931"/>
                  </a:lnTo>
                  <a:lnTo>
                    <a:pt x="92400" y="6931"/>
                  </a:lnTo>
                  <a:lnTo>
                    <a:pt x="55566" y="25851"/>
                  </a:lnTo>
                  <a:lnTo>
                    <a:pt x="26237" y="54958"/>
                  </a:lnTo>
                  <a:lnTo>
                    <a:pt x="6944" y="92000"/>
                  </a:lnTo>
                  <a:lnTo>
                    <a:pt x="0" y="134840"/>
                  </a:lnTo>
                  <a:lnTo>
                    <a:pt x="6760" y="177229"/>
                  </a:lnTo>
                  <a:lnTo>
                    <a:pt x="25899" y="214722"/>
                  </a:lnTo>
                  <a:lnTo>
                    <a:pt x="55058" y="243828"/>
                  </a:lnTo>
                  <a:lnTo>
                    <a:pt x="92168" y="262861"/>
                  </a:lnTo>
                  <a:lnTo>
                    <a:pt x="135086" y="269680"/>
                  </a:lnTo>
                  <a:lnTo>
                    <a:pt x="176863" y="262861"/>
                  </a:lnTo>
                  <a:lnTo>
                    <a:pt x="177336" y="262861"/>
                  </a:lnTo>
                  <a:lnTo>
                    <a:pt x="207080" y="247402"/>
                  </a:lnTo>
                  <a:lnTo>
                    <a:pt x="135086" y="247402"/>
                  </a:lnTo>
                  <a:lnTo>
                    <a:pt x="91201" y="238553"/>
                  </a:lnTo>
                  <a:lnTo>
                    <a:pt x="55356" y="214425"/>
                  </a:lnTo>
                  <a:lnTo>
                    <a:pt x="31183" y="178645"/>
                  </a:lnTo>
                  <a:lnTo>
                    <a:pt x="22318" y="134840"/>
                  </a:lnTo>
                  <a:lnTo>
                    <a:pt x="31183" y="91035"/>
                  </a:lnTo>
                  <a:lnTo>
                    <a:pt x="55356" y="55255"/>
                  </a:lnTo>
                  <a:lnTo>
                    <a:pt x="91201" y="31126"/>
                  </a:lnTo>
                  <a:lnTo>
                    <a:pt x="135086" y="22277"/>
                  </a:lnTo>
                  <a:lnTo>
                    <a:pt x="207576" y="22277"/>
                  </a:lnTo>
                  <a:lnTo>
                    <a:pt x="178003" y="6931"/>
                  </a:lnTo>
                  <a:lnTo>
                    <a:pt x="135086" y="0"/>
                  </a:lnTo>
                  <a:close/>
                </a:path>
                <a:path w="270509" h="269875">
                  <a:moveTo>
                    <a:pt x="207576" y="22277"/>
                  </a:moveTo>
                  <a:lnTo>
                    <a:pt x="135086" y="22277"/>
                  </a:lnTo>
                  <a:lnTo>
                    <a:pt x="178971" y="31126"/>
                  </a:lnTo>
                  <a:lnTo>
                    <a:pt x="214816" y="55255"/>
                  </a:lnTo>
                  <a:lnTo>
                    <a:pt x="238989" y="91035"/>
                  </a:lnTo>
                  <a:lnTo>
                    <a:pt x="247854" y="134840"/>
                  </a:lnTo>
                  <a:lnTo>
                    <a:pt x="238989" y="178645"/>
                  </a:lnTo>
                  <a:lnTo>
                    <a:pt x="214816" y="214425"/>
                  </a:lnTo>
                  <a:lnTo>
                    <a:pt x="178971" y="238553"/>
                  </a:lnTo>
                  <a:lnTo>
                    <a:pt x="135086" y="247402"/>
                  </a:lnTo>
                  <a:lnTo>
                    <a:pt x="207080" y="247402"/>
                  </a:lnTo>
                  <a:lnTo>
                    <a:pt x="214606" y="243491"/>
                  </a:lnTo>
                  <a:lnTo>
                    <a:pt x="243935" y="214215"/>
                  </a:lnTo>
                  <a:lnTo>
                    <a:pt x="263228" y="177229"/>
                  </a:lnTo>
                  <a:lnTo>
                    <a:pt x="270172" y="134840"/>
                  </a:lnTo>
                  <a:lnTo>
                    <a:pt x="263340" y="92451"/>
                  </a:lnTo>
                  <a:lnTo>
                    <a:pt x="244273" y="55465"/>
                  </a:lnTo>
                  <a:lnTo>
                    <a:pt x="215113" y="26189"/>
                  </a:lnTo>
                  <a:lnTo>
                    <a:pt x="207576" y="22277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1813" y="5354137"/>
              <a:ext cx="271347" cy="29782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96101" y="4051299"/>
              <a:ext cx="4932680" cy="0"/>
            </a:xfrm>
            <a:custGeom>
              <a:avLst/>
              <a:gdLst/>
              <a:ahLst/>
              <a:cxnLst/>
              <a:rect l="l" t="t" r="r" b="b"/>
              <a:pathLst>
                <a:path w="4932680">
                  <a:moveTo>
                    <a:pt x="0" y="0"/>
                  </a:moveTo>
                  <a:lnTo>
                    <a:pt x="49322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96101" y="3982211"/>
              <a:ext cx="4932680" cy="0"/>
            </a:xfrm>
            <a:custGeom>
              <a:avLst/>
              <a:gdLst/>
              <a:ahLst/>
              <a:cxnLst/>
              <a:rect l="l" t="t" r="r" b="b"/>
              <a:pathLst>
                <a:path w="4932680">
                  <a:moveTo>
                    <a:pt x="0" y="0"/>
                  </a:moveTo>
                  <a:lnTo>
                    <a:pt x="986154" y="0"/>
                  </a:lnTo>
                  <a:lnTo>
                    <a:pt x="1972182" y="0"/>
                  </a:lnTo>
                  <a:lnTo>
                    <a:pt x="2959734" y="0"/>
                  </a:lnTo>
                  <a:lnTo>
                    <a:pt x="3945763" y="0"/>
                  </a:lnTo>
                  <a:lnTo>
                    <a:pt x="4932299" y="0"/>
                  </a:lnTo>
                </a:path>
              </a:pathLst>
            </a:custGeom>
            <a:ln w="1905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96101" y="3262248"/>
              <a:ext cx="4932680" cy="664845"/>
            </a:xfrm>
            <a:custGeom>
              <a:avLst/>
              <a:gdLst/>
              <a:ahLst/>
              <a:cxnLst/>
              <a:rect l="l" t="t" r="r" b="b"/>
              <a:pathLst>
                <a:path w="4932680" h="664845">
                  <a:moveTo>
                    <a:pt x="0" y="664337"/>
                  </a:moveTo>
                  <a:lnTo>
                    <a:pt x="986154" y="558419"/>
                  </a:lnTo>
                  <a:lnTo>
                    <a:pt x="1972182" y="468502"/>
                  </a:lnTo>
                  <a:lnTo>
                    <a:pt x="2959734" y="313054"/>
                  </a:lnTo>
                  <a:lnTo>
                    <a:pt x="3945763" y="165226"/>
                  </a:lnTo>
                  <a:lnTo>
                    <a:pt x="4932299" y="0"/>
                  </a:lnTo>
                </a:path>
              </a:pathLst>
            </a:custGeom>
            <a:ln w="19050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46571" y="3876293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2108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02108" y="102107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46571" y="3876293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0" y="102107"/>
                  </a:moveTo>
                  <a:lnTo>
                    <a:pt x="102108" y="102107"/>
                  </a:lnTo>
                  <a:lnTo>
                    <a:pt x="102108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32726" y="3771137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02107" y="102107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32726" y="3771137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18627" y="3681221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02107" y="102107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18627" y="3681221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06179" y="3525773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02107" y="102107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306179" y="3525773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92206" y="3377945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2107" y="102108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292206" y="3377945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8"/>
                  </a:moveTo>
                  <a:lnTo>
                    <a:pt x="102107" y="102108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952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278234" y="3213226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2107" y="102108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278234" y="3213226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8"/>
                  </a:moveTo>
                  <a:lnTo>
                    <a:pt x="102107" y="102108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952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1232260" y="373049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15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99453" y="361924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18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85990" y="351409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25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245597" y="312039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52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232260" y="295516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63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1325225" y="3259073"/>
            <a:ext cx="278130" cy="725805"/>
            <a:chOff x="11325225" y="3259073"/>
            <a:chExt cx="278130" cy="725805"/>
          </a:xfrm>
        </p:grpSpPr>
        <p:sp>
          <p:nvSpPr>
            <p:cNvPr id="56" name="object 56"/>
            <p:cNvSpPr/>
            <p:nvPr/>
          </p:nvSpPr>
          <p:spPr>
            <a:xfrm>
              <a:off x="11328400" y="3262248"/>
              <a:ext cx="271780" cy="719455"/>
            </a:xfrm>
            <a:custGeom>
              <a:avLst/>
              <a:gdLst/>
              <a:ahLst/>
              <a:cxnLst/>
              <a:rect l="l" t="t" r="r" b="b"/>
              <a:pathLst>
                <a:path w="271779" h="719454">
                  <a:moveTo>
                    <a:pt x="0" y="719201"/>
                  </a:moveTo>
                  <a:lnTo>
                    <a:pt x="271525" y="719201"/>
                  </a:lnTo>
                </a:path>
                <a:path w="271779" h="719454">
                  <a:moveTo>
                    <a:pt x="0" y="0"/>
                  </a:moveTo>
                  <a:lnTo>
                    <a:pt x="271525" y="126"/>
                  </a:lnTo>
                </a:path>
              </a:pathLst>
            </a:custGeom>
            <a:ln w="6350">
              <a:solidFill>
                <a:srgbClr val="1E1E1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514074" y="3259073"/>
              <a:ext cx="85725" cy="725805"/>
            </a:xfrm>
            <a:custGeom>
              <a:avLst/>
              <a:gdLst/>
              <a:ahLst/>
              <a:cxnLst/>
              <a:rect l="l" t="t" r="r" b="b"/>
              <a:pathLst>
                <a:path w="85725" h="725804">
                  <a:moveTo>
                    <a:pt x="85725" y="639826"/>
                  </a:moveTo>
                  <a:lnTo>
                    <a:pt x="57150" y="639826"/>
                  </a:lnTo>
                  <a:lnTo>
                    <a:pt x="57150" y="444627"/>
                  </a:lnTo>
                  <a:lnTo>
                    <a:pt x="28575" y="444627"/>
                  </a:lnTo>
                  <a:lnTo>
                    <a:pt x="28575" y="639826"/>
                  </a:lnTo>
                  <a:lnTo>
                    <a:pt x="0" y="639826"/>
                  </a:lnTo>
                  <a:lnTo>
                    <a:pt x="42926" y="725551"/>
                  </a:lnTo>
                  <a:lnTo>
                    <a:pt x="78549" y="654177"/>
                  </a:lnTo>
                  <a:lnTo>
                    <a:pt x="85725" y="639826"/>
                  </a:lnTo>
                  <a:close/>
                </a:path>
                <a:path w="85725" h="725804">
                  <a:moveTo>
                    <a:pt x="85725" y="85725"/>
                  </a:moveTo>
                  <a:lnTo>
                    <a:pt x="78613" y="71501"/>
                  </a:lnTo>
                  <a:lnTo>
                    <a:pt x="42926" y="0"/>
                  </a:lnTo>
                  <a:lnTo>
                    <a:pt x="0" y="85725"/>
                  </a:lnTo>
                  <a:lnTo>
                    <a:pt x="28575" y="85725"/>
                  </a:lnTo>
                  <a:lnTo>
                    <a:pt x="28575" y="279400"/>
                  </a:lnTo>
                  <a:lnTo>
                    <a:pt x="57150" y="279400"/>
                  </a:lnTo>
                  <a:lnTo>
                    <a:pt x="57150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1459971" y="3504057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48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142101" y="2400300"/>
            <a:ext cx="4604385" cy="819150"/>
            <a:chOff x="6142101" y="2466975"/>
            <a:chExt cx="4604385" cy="819150"/>
          </a:xfrm>
        </p:grpSpPr>
        <p:sp>
          <p:nvSpPr>
            <p:cNvPr id="60" name="object 60"/>
            <p:cNvSpPr/>
            <p:nvPr/>
          </p:nvSpPr>
          <p:spPr>
            <a:xfrm>
              <a:off x="6151626" y="2603500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399" y="0"/>
                  </a:lnTo>
                </a:path>
              </a:pathLst>
            </a:custGeom>
            <a:ln w="1905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51626" y="2798699"/>
              <a:ext cx="271780" cy="635"/>
            </a:xfrm>
            <a:custGeom>
              <a:avLst/>
              <a:gdLst/>
              <a:ahLst/>
              <a:cxnLst/>
              <a:rect l="l" t="t" r="r" b="b"/>
              <a:pathLst>
                <a:path w="271779" h="635">
                  <a:moveTo>
                    <a:pt x="0" y="0"/>
                  </a:moveTo>
                  <a:lnTo>
                    <a:pt x="271399" y="126"/>
                  </a:lnTo>
                </a:path>
              </a:pathLst>
            </a:custGeom>
            <a:ln w="19050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35700" y="2748025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101600" y="0"/>
                  </a:moveTo>
                  <a:lnTo>
                    <a:pt x="0" y="0"/>
                  </a:lnTo>
                  <a:lnTo>
                    <a:pt x="0" y="101600"/>
                  </a:lnTo>
                  <a:lnTo>
                    <a:pt x="101600" y="10160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35700" y="2748025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1600"/>
                  </a:moveTo>
                  <a:lnTo>
                    <a:pt x="101600" y="101600"/>
                  </a:lnTo>
                  <a:lnTo>
                    <a:pt x="101600" y="0"/>
                  </a:lnTo>
                  <a:lnTo>
                    <a:pt x="0" y="0"/>
                  </a:lnTo>
                  <a:lnTo>
                    <a:pt x="0" y="101600"/>
                  </a:lnTo>
                  <a:close/>
                </a:path>
              </a:pathLst>
            </a:custGeom>
            <a:ln w="952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59141" y="2473325"/>
              <a:ext cx="2880995" cy="806450"/>
            </a:xfrm>
            <a:custGeom>
              <a:avLst/>
              <a:gdLst/>
              <a:ahLst/>
              <a:cxnLst/>
              <a:rect l="l" t="t" r="r" b="b"/>
              <a:pathLst>
                <a:path w="2880995" h="806450">
                  <a:moveTo>
                    <a:pt x="2202687" y="0"/>
                  </a:moveTo>
                  <a:lnTo>
                    <a:pt x="0" y="0"/>
                  </a:lnTo>
                  <a:lnTo>
                    <a:pt x="0" y="806450"/>
                  </a:lnTo>
                  <a:lnTo>
                    <a:pt x="2202687" y="806450"/>
                  </a:lnTo>
                  <a:lnTo>
                    <a:pt x="2202687" y="336041"/>
                  </a:lnTo>
                  <a:lnTo>
                    <a:pt x="2880740" y="236092"/>
                  </a:lnTo>
                  <a:lnTo>
                    <a:pt x="2202687" y="134365"/>
                  </a:lnTo>
                  <a:lnTo>
                    <a:pt x="2202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859141" y="2473325"/>
              <a:ext cx="2880995" cy="806450"/>
            </a:xfrm>
            <a:custGeom>
              <a:avLst/>
              <a:gdLst/>
              <a:ahLst/>
              <a:cxnLst/>
              <a:rect l="l" t="t" r="r" b="b"/>
              <a:pathLst>
                <a:path w="2880995" h="806450">
                  <a:moveTo>
                    <a:pt x="0" y="0"/>
                  </a:moveTo>
                  <a:lnTo>
                    <a:pt x="1284858" y="0"/>
                  </a:lnTo>
                  <a:lnTo>
                    <a:pt x="1835530" y="0"/>
                  </a:lnTo>
                  <a:lnTo>
                    <a:pt x="2202687" y="0"/>
                  </a:lnTo>
                  <a:lnTo>
                    <a:pt x="2202687" y="134365"/>
                  </a:lnTo>
                  <a:lnTo>
                    <a:pt x="2880740" y="236092"/>
                  </a:lnTo>
                  <a:lnTo>
                    <a:pt x="2202687" y="336041"/>
                  </a:lnTo>
                  <a:lnTo>
                    <a:pt x="2202687" y="806450"/>
                  </a:lnTo>
                  <a:lnTo>
                    <a:pt x="1835530" y="806450"/>
                  </a:lnTo>
                  <a:lnTo>
                    <a:pt x="1284858" y="806450"/>
                  </a:lnTo>
                  <a:lnTo>
                    <a:pt x="0" y="806450"/>
                  </a:lnTo>
                  <a:lnTo>
                    <a:pt x="0" y="336041"/>
                  </a:lnTo>
                  <a:lnTo>
                    <a:pt x="0" y="1343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471665" y="2470810"/>
            <a:ext cx="1115695" cy="458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00"/>
              </a:lnSpc>
              <a:spcBef>
                <a:spcPts val="100"/>
              </a:spcBef>
            </a:pPr>
            <a:r>
              <a:rPr lang="zh-CN" altLang="en-US" sz="1100" dirty="0">
                <a:latin typeface="Arial" panose="020B0604020202020204"/>
                <a:cs typeface="Arial" panose="020B0604020202020204"/>
              </a:rPr>
              <a:t>当前供给</a:t>
            </a:r>
          </a:p>
          <a:p>
            <a:pPr marL="12700" marR="5080">
              <a:lnSpc>
                <a:spcPct val="128000"/>
              </a:lnSpc>
              <a:spcBef>
                <a:spcPts val="100"/>
              </a:spcBef>
            </a:pPr>
            <a:r>
              <a:rPr lang="zh-CN" altLang="en-US" sz="1100" dirty="0">
                <a:latin typeface="Arial" panose="020B0604020202020204"/>
                <a:cs typeface="Arial" panose="020B0604020202020204"/>
              </a:rPr>
              <a:t>受控需求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7924800" y="2438400"/>
            <a:ext cx="1929765" cy="120396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352550">
              <a:lnSpc>
                <a:spcPts val="1335"/>
              </a:lnSpc>
              <a:spcBef>
                <a:spcPts val="565"/>
              </a:spcBef>
            </a:pPr>
            <a:endParaRPr sz="1200" spc="-25" dirty="0">
              <a:solidFill>
                <a:srgbClr val="1E1E1E"/>
              </a:solidFill>
              <a:latin typeface="Arial" panose="020B0604020202020204"/>
              <a:cs typeface="Arial" panose="020B0604020202020204"/>
            </a:endParaRPr>
          </a:p>
          <a:p>
            <a:pPr marL="1352550">
              <a:lnSpc>
                <a:spcPts val="1335"/>
              </a:lnSpc>
              <a:spcBef>
                <a:spcPts val="565"/>
              </a:spcBef>
            </a:pPr>
            <a:endParaRPr sz="1200" spc="-25" dirty="0">
              <a:solidFill>
                <a:srgbClr val="1E1E1E"/>
              </a:solidFill>
              <a:latin typeface="Arial" panose="020B0604020202020204"/>
              <a:cs typeface="Arial" panose="020B0604020202020204"/>
            </a:endParaRPr>
          </a:p>
          <a:p>
            <a:pPr marL="365760">
              <a:lnSpc>
                <a:spcPts val="1335"/>
              </a:lnSpc>
            </a:pPr>
            <a:endParaRPr sz="1200" spc="-25" dirty="0">
              <a:solidFill>
                <a:srgbClr val="1E1E1E"/>
              </a:solidFill>
              <a:latin typeface="Arial" panose="020B0604020202020204"/>
              <a:cs typeface="Arial" panose="020B0604020202020204"/>
            </a:endParaRPr>
          </a:p>
          <a:p>
            <a:pPr marL="365760">
              <a:lnSpc>
                <a:spcPts val="1335"/>
              </a:lnSpc>
            </a:pPr>
            <a:endParaRPr sz="1200" spc="-25" dirty="0">
              <a:solidFill>
                <a:srgbClr val="1E1E1E"/>
              </a:solidFill>
              <a:latin typeface="Arial" panose="020B0604020202020204"/>
              <a:cs typeface="Arial" panose="020B0604020202020204"/>
            </a:endParaRPr>
          </a:p>
          <a:p>
            <a:pPr marL="365760">
              <a:lnSpc>
                <a:spcPts val="1335"/>
              </a:lnSpc>
            </a:pPr>
            <a:endParaRPr sz="1200" spc="-25" dirty="0">
              <a:solidFill>
                <a:srgbClr val="1E1E1E"/>
              </a:solidFill>
              <a:latin typeface="Arial" panose="020B0604020202020204"/>
              <a:cs typeface="Arial" panose="020B0604020202020204"/>
            </a:endParaRPr>
          </a:p>
          <a:p>
            <a:pPr marL="365760">
              <a:lnSpc>
                <a:spcPts val="1335"/>
              </a:lnSpc>
            </a:pPr>
            <a:r>
              <a:rPr sz="12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31</a:t>
            </a:r>
            <a:r>
              <a:rPr lang="en-US" altLang="en-US" sz="12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                 42</a:t>
            </a:r>
          </a:p>
        </p:txBody>
      </p:sp>
      <p:grpSp>
        <p:nvGrpSpPr>
          <p:cNvPr id="68" name="object 68"/>
          <p:cNvGrpSpPr/>
          <p:nvPr/>
        </p:nvGrpSpPr>
        <p:grpSpPr>
          <a:xfrm>
            <a:off x="10906125" y="2616200"/>
            <a:ext cx="735330" cy="284480"/>
            <a:chOff x="10906125" y="2616200"/>
            <a:chExt cx="735330" cy="284480"/>
          </a:xfrm>
        </p:grpSpPr>
        <p:sp>
          <p:nvSpPr>
            <p:cNvPr id="69" name="object 69"/>
            <p:cNvSpPr/>
            <p:nvPr/>
          </p:nvSpPr>
          <p:spPr>
            <a:xfrm>
              <a:off x="10912475" y="2622550"/>
              <a:ext cx="722630" cy="271780"/>
            </a:xfrm>
            <a:custGeom>
              <a:avLst/>
              <a:gdLst/>
              <a:ahLst/>
              <a:cxnLst/>
              <a:rect l="l" t="t" r="r" b="b"/>
              <a:pathLst>
                <a:path w="722629" h="271780">
                  <a:moveTo>
                    <a:pt x="361188" y="0"/>
                  </a:moveTo>
                  <a:lnTo>
                    <a:pt x="296253" y="2184"/>
                  </a:lnTo>
                  <a:lnTo>
                    <a:pt x="235142" y="8484"/>
                  </a:lnTo>
                  <a:lnTo>
                    <a:pt x="178872" y="18518"/>
                  </a:lnTo>
                  <a:lnTo>
                    <a:pt x="128463" y="31904"/>
                  </a:lnTo>
                  <a:lnTo>
                    <a:pt x="84934" y="48260"/>
                  </a:lnTo>
                  <a:lnTo>
                    <a:pt x="49304" y="67206"/>
                  </a:lnTo>
                  <a:lnTo>
                    <a:pt x="5817" y="111339"/>
                  </a:lnTo>
                  <a:lnTo>
                    <a:pt x="0" y="135762"/>
                  </a:lnTo>
                  <a:lnTo>
                    <a:pt x="5817" y="160153"/>
                  </a:lnTo>
                  <a:lnTo>
                    <a:pt x="49304" y="204263"/>
                  </a:lnTo>
                  <a:lnTo>
                    <a:pt x="84934" y="223212"/>
                  </a:lnTo>
                  <a:lnTo>
                    <a:pt x="128463" y="239579"/>
                  </a:lnTo>
                  <a:lnTo>
                    <a:pt x="178872" y="252979"/>
                  </a:lnTo>
                  <a:lnTo>
                    <a:pt x="235142" y="263026"/>
                  </a:lnTo>
                  <a:lnTo>
                    <a:pt x="296253" y="269337"/>
                  </a:lnTo>
                  <a:lnTo>
                    <a:pt x="361188" y="271525"/>
                  </a:lnTo>
                  <a:lnTo>
                    <a:pt x="426084" y="269337"/>
                  </a:lnTo>
                  <a:lnTo>
                    <a:pt x="487166" y="263026"/>
                  </a:lnTo>
                  <a:lnTo>
                    <a:pt x="543414" y="252979"/>
                  </a:lnTo>
                  <a:lnTo>
                    <a:pt x="593807" y="239579"/>
                  </a:lnTo>
                  <a:lnTo>
                    <a:pt x="637325" y="223212"/>
                  </a:lnTo>
                  <a:lnTo>
                    <a:pt x="672949" y="204263"/>
                  </a:lnTo>
                  <a:lnTo>
                    <a:pt x="716431" y="160153"/>
                  </a:lnTo>
                  <a:lnTo>
                    <a:pt x="722249" y="135762"/>
                  </a:lnTo>
                  <a:lnTo>
                    <a:pt x="716431" y="111339"/>
                  </a:lnTo>
                  <a:lnTo>
                    <a:pt x="672949" y="67206"/>
                  </a:lnTo>
                  <a:lnTo>
                    <a:pt x="637325" y="48260"/>
                  </a:lnTo>
                  <a:lnTo>
                    <a:pt x="593807" y="31904"/>
                  </a:lnTo>
                  <a:lnTo>
                    <a:pt x="543414" y="18518"/>
                  </a:lnTo>
                  <a:lnTo>
                    <a:pt x="487166" y="8484"/>
                  </a:lnTo>
                  <a:lnTo>
                    <a:pt x="426084" y="2184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BB8A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912475" y="2622550"/>
              <a:ext cx="722630" cy="271780"/>
            </a:xfrm>
            <a:custGeom>
              <a:avLst/>
              <a:gdLst/>
              <a:ahLst/>
              <a:cxnLst/>
              <a:rect l="l" t="t" r="r" b="b"/>
              <a:pathLst>
                <a:path w="722629" h="271780">
                  <a:moveTo>
                    <a:pt x="0" y="135762"/>
                  </a:moveTo>
                  <a:lnTo>
                    <a:pt x="22592" y="88359"/>
                  </a:lnTo>
                  <a:lnTo>
                    <a:pt x="84934" y="48260"/>
                  </a:lnTo>
                  <a:lnTo>
                    <a:pt x="128463" y="31904"/>
                  </a:lnTo>
                  <a:lnTo>
                    <a:pt x="178872" y="18518"/>
                  </a:lnTo>
                  <a:lnTo>
                    <a:pt x="235142" y="8484"/>
                  </a:lnTo>
                  <a:lnTo>
                    <a:pt x="296253" y="2184"/>
                  </a:lnTo>
                  <a:lnTo>
                    <a:pt x="361188" y="0"/>
                  </a:lnTo>
                  <a:lnTo>
                    <a:pt x="426084" y="2184"/>
                  </a:lnTo>
                  <a:lnTo>
                    <a:pt x="487166" y="8484"/>
                  </a:lnTo>
                  <a:lnTo>
                    <a:pt x="543414" y="18518"/>
                  </a:lnTo>
                  <a:lnTo>
                    <a:pt x="593807" y="31904"/>
                  </a:lnTo>
                  <a:lnTo>
                    <a:pt x="637325" y="48260"/>
                  </a:lnTo>
                  <a:lnTo>
                    <a:pt x="672949" y="67206"/>
                  </a:lnTo>
                  <a:lnTo>
                    <a:pt x="716431" y="111339"/>
                  </a:lnTo>
                  <a:lnTo>
                    <a:pt x="722249" y="135762"/>
                  </a:lnTo>
                  <a:lnTo>
                    <a:pt x="716431" y="160153"/>
                  </a:lnTo>
                  <a:lnTo>
                    <a:pt x="672949" y="204263"/>
                  </a:lnTo>
                  <a:lnTo>
                    <a:pt x="637325" y="223212"/>
                  </a:lnTo>
                  <a:lnTo>
                    <a:pt x="593807" y="239579"/>
                  </a:lnTo>
                  <a:lnTo>
                    <a:pt x="543414" y="252979"/>
                  </a:lnTo>
                  <a:lnTo>
                    <a:pt x="487166" y="263026"/>
                  </a:lnTo>
                  <a:lnTo>
                    <a:pt x="426084" y="269337"/>
                  </a:lnTo>
                  <a:lnTo>
                    <a:pt x="361188" y="271525"/>
                  </a:lnTo>
                  <a:lnTo>
                    <a:pt x="296253" y="269337"/>
                  </a:lnTo>
                  <a:lnTo>
                    <a:pt x="235142" y="263026"/>
                  </a:lnTo>
                  <a:lnTo>
                    <a:pt x="178872" y="252979"/>
                  </a:lnTo>
                  <a:lnTo>
                    <a:pt x="128463" y="239579"/>
                  </a:lnTo>
                  <a:lnTo>
                    <a:pt x="84934" y="223212"/>
                  </a:lnTo>
                  <a:lnTo>
                    <a:pt x="49304" y="204263"/>
                  </a:lnTo>
                  <a:lnTo>
                    <a:pt x="5817" y="160153"/>
                  </a:lnTo>
                  <a:lnTo>
                    <a:pt x="0" y="135762"/>
                  </a:lnTo>
                  <a:close/>
                </a:path>
              </a:pathLst>
            </a:custGeom>
            <a:ln w="12700">
              <a:solidFill>
                <a:srgbClr val="BB8A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0928604" y="2649474"/>
            <a:ext cx="6934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+300MW</a:t>
            </a:r>
            <a:r>
              <a:rPr sz="1050" i="1" spc="-15" baseline="28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050" baseline="28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96000" y="2030082"/>
            <a:ext cx="5478145" cy="310341"/>
          </a:xfrm>
          <a:prstGeom prst="rect">
            <a:avLst/>
          </a:prstGeom>
          <a:solidFill>
            <a:srgbClr val="DDEFC7"/>
          </a:solidFill>
        </p:spPr>
        <p:txBody>
          <a:bodyPr vert="horz" wrap="square" lIns="0" tIns="635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巴基斯坦共址数据中心需求（兆瓦）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156325" y="4079875"/>
            <a:ext cx="5500370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  <a:tabLst>
                <a:tab pos="1056640" algn="l"/>
                <a:tab pos="2043430" algn="l"/>
                <a:tab pos="3030220" algn="l"/>
                <a:tab pos="4017645" algn="l"/>
                <a:tab pos="5003165" algn="l"/>
              </a:tabLst>
            </a:pPr>
            <a:r>
              <a:rPr sz="120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2025</a:t>
            </a:r>
            <a:r>
              <a:rPr sz="120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2026</a:t>
            </a:r>
            <a:r>
              <a:rPr sz="120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2027</a:t>
            </a:r>
            <a:r>
              <a:rPr sz="120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2028</a:t>
            </a:r>
            <a:r>
              <a:rPr sz="120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2029</a:t>
            </a:r>
            <a:r>
              <a:rPr sz="120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2030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39065" indent="-126365">
              <a:lnSpc>
                <a:spcPct val="100000"/>
              </a:lnSpc>
              <a:spcBef>
                <a:spcPts val="855"/>
              </a:spcBef>
              <a:buChar char="–"/>
              <a:tabLst>
                <a:tab pos="139065" algn="l"/>
              </a:tabLst>
            </a:pPr>
            <a:r>
              <a:rPr lang="zh-CN" altLang="en-US" sz="1200" dirty="0">
                <a:latin typeface="Arial" panose="020B0604020202020204"/>
                <a:cs typeface="Arial" panose="020B0604020202020204"/>
              </a:rPr>
              <a:t>巴基斯坦近期推出的《云优先政策》将确保所有政府数据均存储于国内数据中心。</a:t>
            </a:r>
          </a:p>
          <a:p>
            <a:pPr marL="139065" indent="-126365">
              <a:lnSpc>
                <a:spcPct val="100000"/>
              </a:lnSpc>
              <a:spcBef>
                <a:spcPts val="855"/>
              </a:spcBef>
              <a:buChar char="–"/>
              <a:tabLst>
                <a:tab pos="139065" algn="l"/>
              </a:tabLst>
            </a:pPr>
            <a:r>
              <a:rPr lang="zh-CN" altLang="en-US" sz="1200" dirty="0">
                <a:latin typeface="Arial" panose="020B0604020202020204"/>
                <a:cs typeface="Arial" panose="020B0604020202020204"/>
              </a:rPr>
              <a:t>与此同时，随着巴基斯坦国家银行（</a:t>
            </a:r>
            <a:r>
              <a:rPr lang="en-US" altLang="en-US" sz="1200" dirty="0">
                <a:latin typeface="Arial" panose="020B0604020202020204"/>
                <a:cs typeface="Arial" panose="020B0604020202020204"/>
              </a:rPr>
              <a:t>SBP</a:t>
            </a:r>
            <a:r>
              <a:rPr lang="zh-CN" altLang="en-US" sz="1200" dirty="0">
                <a:latin typeface="Arial" panose="020B0604020202020204"/>
                <a:cs typeface="Arial" panose="020B0604020202020204"/>
              </a:rPr>
              <a:t>）颁布《云服务外包框架》，预计全国主要银行将陆续迁移至本地云平台，从而降低运营成本。</a:t>
            </a:r>
          </a:p>
          <a:p>
            <a:pPr marL="139065" indent="-126365">
              <a:lnSpc>
                <a:spcPct val="100000"/>
              </a:lnSpc>
              <a:spcBef>
                <a:spcPts val="855"/>
              </a:spcBef>
              <a:buChar char="–"/>
              <a:tabLst>
                <a:tab pos="139065" algn="l"/>
              </a:tabLst>
            </a:pPr>
            <a:r>
              <a:rPr lang="zh-CN" altLang="en-US" sz="1200" dirty="0">
                <a:latin typeface="Arial" panose="020B0604020202020204"/>
                <a:cs typeface="Arial" panose="020B0604020202020204"/>
              </a:rPr>
              <a:t>此外，随着私营企业信息化水平不断提升，其对数据中心需求的拉动作用也日益显著。</a:t>
            </a:r>
          </a:p>
        </p:txBody>
      </p:sp>
      <p:sp>
        <p:nvSpPr>
          <p:cNvPr id="74" name="object 74"/>
          <p:cNvSpPr/>
          <p:nvPr/>
        </p:nvSpPr>
        <p:spPr>
          <a:xfrm>
            <a:off x="460438" y="162775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111" y="0"/>
                </a:moveTo>
                <a:lnTo>
                  <a:pt x="79467" y="10231"/>
                </a:lnTo>
                <a:lnTo>
                  <a:pt x="38109" y="38131"/>
                </a:lnTo>
                <a:lnTo>
                  <a:pt x="10225" y="79509"/>
                </a:lnTo>
                <a:lnTo>
                  <a:pt x="0" y="130175"/>
                </a:lnTo>
                <a:lnTo>
                  <a:pt x="10225" y="180820"/>
                </a:lnTo>
                <a:lnTo>
                  <a:pt x="38109" y="222154"/>
                </a:lnTo>
                <a:lnTo>
                  <a:pt x="79467" y="250011"/>
                </a:lnTo>
                <a:lnTo>
                  <a:pt x="130111" y="260223"/>
                </a:lnTo>
                <a:lnTo>
                  <a:pt x="180755" y="250011"/>
                </a:lnTo>
                <a:lnTo>
                  <a:pt x="222113" y="222154"/>
                </a:lnTo>
                <a:lnTo>
                  <a:pt x="249997" y="180820"/>
                </a:lnTo>
                <a:lnTo>
                  <a:pt x="260222" y="130175"/>
                </a:lnTo>
                <a:lnTo>
                  <a:pt x="249997" y="79509"/>
                </a:lnTo>
                <a:lnTo>
                  <a:pt x="222113" y="38131"/>
                </a:lnTo>
                <a:lnTo>
                  <a:pt x="180755" y="10231"/>
                </a:lnTo>
                <a:lnTo>
                  <a:pt x="130111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03352" y="1624076"/>
            <a:ext cx="5310633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525" algn="l">
              <a:lnSpc>
                <a:spcPct val="100000"/>
              </a:lnSpc>
              <a:spcBef>
                <a:spcPts val="105"/>
              </a:spcBef>
              <a:tabLst>
                <a:tab pos="1296670" algn="l"/>
              </a:tabLst>
            </a:pPr>
            <a:r>
              <a:rPr b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1</a:t>
            </a:r>
            <a:r>
              <a:rPr lang="en-US" b="1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400" b="1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        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远程骨干光缆及光纤接入网络（</a:t>
            </a:r>
            <a:r>
              <a:rPr lang="en-US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FTTX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）部署</a:t>
            </a:r>
            <a:endParaRPr lang="zh-CN" altLang="en-US" b="1" dirty="0">
              <a:latin typeface="Arial" panose="020B0604020202020204"/>
              <a:cs typeface="Arial" panose="020B0604020202020204"/>
            </a:endParaRPr>
          </a:p>
          <a:p>
            <a:pPr marL="50800">
              <a:lnSpc>
                <a:spcPct val="100000"/>
              </a:lnSpc>
              <a:spcBef>
                <a:spcPts val="1285"/>
              </a:spcBef>
            </a:pPr>
            <a:r>
              <a:rPr lang="zh-CN" altLang="en-US" sz="1400" dirty="0">
                <a:latin typeface="Arial" panose="020B0604020202020204"/>
                <a:cs typeface="Arial" panose="020B0604020202020204"/>
              </a:rPr>
              <a:t>巴基斯坦目前正处于光纤化发展的初期阶段，仅约</a:t>
            </a:r>
            <a:r>
              <a:rPr lang="en-US" altLang="en-US" sz="1400" dirty="0">
                <a:latin typeface="Arial" panose="020B0604020202020204"/>
                <a:cs typeface="Arial" panose="020B0604020202020204"/>
              </a:rPr>
              <a:t>10%</a:t>
            </a:r>
            <a:r>
              <a:rPr lang="zh-CN" altLang="en-US" sz="1400" dirty="0">
                <a:latin typeface="Arial" panose="020B0604020202020204"/>
                <a:cs typeface="Arial" panose="020B0604020202020204"/>
              </a:rPr>
              <a:t>的通信基站已实现光纤连接，光纤到户</a:t>
            </a:r>
            <a:r>
              <a:rPr lang="en-US" altLang="en-US" sz="1400" dirty="0">
                <a:latin typeface="Arial" panose="020B0604020202020204"/>
                <a:cs typeface="Arial" panose="020B0604020202020204"/>
              </a:rPr>
              <a:t>/</a:t>
            </a:r>
            <a:r>
              <a:rPr lang="zh-CN" altLang="en-US" sz="1400" dirty="0">
                <a:latin typeface="Arial" panose="020B0604020202020204"/>
                <a:cs typeface="Arial" panose="020B0604020202020204"/>
              </a:rPr>
              <a:t>楼（</a:t>
            </a:r>
            <a:r>
              <a:rPr lang="en-US" altLang="en-US" sz="1400" dirty="0">
                <a:latin typeface="Arial" panose="020B0604020202020204"/>
                <a:cs typeface="Arial" panose="020B0604020202020204"/>
              </a:rPr>
              <a:t>FTTH/FTTB</a:t>
            </a:r>
            <a:r>
              <a:rPr lang="zh-CN" altLang="en-US" sz="1400" dirty="0">
                <a:latin typeface="Arial" panose="020B0604020202020204"/>
                <a:cs typeface="Arial" panose="020B0604020202020204"/>
              </a:rPr>
              <a:t>）的渗透率约为</a:t>
            </a:r>
            <a:r>
              <a:rPr lang="en-US" altLang="en-US" sz="1400" dirty="0">
                <a:latin typeface="Arial" panose="020B0604020202020204"/>
                <a:cs typeface="Arial" panose="020B0604020202020204"/>
              </a:rPr>
              <a:t>5%</a:t>
            </a:r>
            <a:endParaRPr lang="zh-CN" altLang="en-US"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170548" y="162775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175" y="0"/>
                </a:moveTo>
                <a:lnTo>
                  <a:pt x="79509" y="10231"/>
                </a:lnTo>
                <a:lnTo>
                  <a:pt x="38131" y="38131"/>
                </a:lnTo>
                <a:lnTo>
                  <a:pt x="10231" y="79509"/>
                </a:lnTo>
                <a:lnTo>
                  <a:pt x="0" y="130175"/>
                </a:lnTo>
                <a:lnTo>
                  <a:pt x="10231" y="180820"/>
                </a:lnTo>
                <a:lnTo>
                  <a:pt x="38131" y="222154"/>
                </a:lnTo>
                <a:lnTo>
                  <a:pt x="79509" y="250011"/>
                </a:lnTo>
                <a:lnTo>
                  <a:pt x="130175" y="260223"/>
                </a:lnTo>
                <a:lnTo>
                  <a:pt x="180766" y="250011"/>
                </a:lnTo>
                <a:lnTo>
                  <a:pt x="222107" y="222154"/>
                </a:lnTo>
                <a:lnTo>
                  <a:pt x="249993" y="180820"/>
                </a:lnTo>
                <a:lnTo>
                  <a:pt x="260223" y="130175"/>
                </a:lnTo>
                <a:lnTo>
                  <a:pt x="249993" y="79509"/>
                </a:lnTo>
                <a:lnTo>
                  <a:pt x="222107" y="38131"/>
                </a:lnTo>
                <a:lnTo>
                  <a:pt x="180766" y="10231"/>
                </a:lnTo>
                <a:lnTo>
                  <a:pt x="130175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238747" y="1624076"/>
            <a:ext cx="314896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9620" algn="l"/>
              </a:tabLst>
            </a:pPr>
            <a:r>
              <a:rPr b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2</a:t>
            </a:r>
            <a:r>
              <a:rPr b="1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lang="zh-CN" altLang="en-US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数据中心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0" y="5878512"/>
            <a:ext cx="12192000" cy="449580"/>
          </a:xfrm>
          <a:custGeom>
            <a:avLst/>
            <a:gdLst/>
            <a:ahLst/>
            <a:cxnLst/>
            <a:rect l="l" t="t" r="r" b="b"/>
            <a:pathLst>
              <a:path w="12192000" h="449579">
                <a:moveTo>
                  <a:pt x="12192000" y="0"/>
                </a:moveTo>
                <a:lnTo>
                  <a:pt x="0" y="0"/>
                </a:lnTo>
                <a:lnTo>
                  <a:pt x="0" y="449364"/>
                </a:lnTo>
                <a:lnTo>
                  <a:pt x="12192000" y="4493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DDE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ext Box 80"/>
          <p:cNvSpPr txBox="1"/>
          <p:nvPr/>
        </p:nvSpPr>
        <p:spPr>
          <a:xfrm>
            <a:off x="7874000" y="2526665"/>
            <a:ext cx="218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若政府加速数字化和宽带普及，受控客户在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2030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年前具备显著增长潜力</a:t>
            </a:r>
          </a:p>
        </p:txBody>
      </p:sp>
      <p:sp>
        <p:nvSpPr>
          <p:cNvPr id="82" name="Text Box 81"/>
          <p:cNvSpPr txBox="1"/>
          <p:nvPr/>
        </p:nvSpPr>
        <p:spPr>
          <a:xfrm>
            <a:off x="0" y="5867400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在巴基斯坦活跃的中国企业（如阿里巴巴、华为）具备良好条件，可与本地公司合作，共同建立绿色能源驱动的超大规模数据中心，抢占政府与银行等高增长领域的早期市场份额</a:t>
            </a:r>
          </a:p>
          <a:p>
            <a:pPr algn="ctr"/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ctr">
              <a:buAutoNum type="arabicPeriod"/>
            </a:pPr>
            <a:r>
              <a:rPr lang="en-US" altLang="zh-CN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FTTX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（光纤到</a:t>
            </a:r>
            <a:r>
              <a:rPr lang="en-US" altLang="zh-CN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X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）；</a:t>
            </a:r>
            <a:r>
              <a:rPr lang="en-US" altLang="zh-CN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2. FTTH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（光纤到户）与</a:t>
            </a:r>
            <a:r>
              <a:rPr lang="en-US" altLang="zh-CN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FTTB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（光纤到楼）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0"/>
            <a:ext cx="12192000" cy="5335905"/>
            <a:chOff x="0" y="1524000"/>
            <a:chExt cx="12192000" cy="5335905"/>
          </a:xfrm>
        </p:grpSpPr>
        <p:sp>
          <p:nvSpPr>
            <p:cNvPr id="3" name="object 3"/>
            <p:cNvSpPr/>
            <p:nvPr/>
          </p:nvSpPr>
          <p:spPr>
            <a:xfrm>
              <a:off x="3048000" y="1524000"/>
              <a:ext cx="9144000" cy="5334000"/>
            </a:xfrm>
            <a:custGeom>
              <a:avLst/>
              <a:gdLst/>
              <a:ahLst/>
              <a:cxnLst/>
              <a:rect l="l" t="t" r="r" b="b"/>
              <a:pathLst>
                <a:path w="9144000" h="5334000">
                  <a:moveTo>
                    <a:pt x="0" y="5333999"/>
                  </a:moveTo>
                  <a:lnTo>
                    <a:pt x="9144000" y="5333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33399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857999"/>
              <a:ext cx="3048000" cy="1905"/>
            </a:xfrm>
            <a:custGeom>
              <a:avLst/>
              <a:gdLst/>
              <a:ahLst/>
              <a:cxnLst/>
              <a:rect l="l" t="t" r="r" b="b"/>
              <a:pathLst>
                <a:path w="3048000" h="1904">
                  <a:moveTo>
                    <a:pt x="0" y="1587"/>
                  </a:moveTo>
                  <a:lnTo>
                    <a:pt x="3048000" y="1587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551" y="6360356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13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1491" y="95220"/>
            <a:ext cx="376887" cy="57168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74677"/>
            <a:ext cx="12192000" cy="6783323"/>
            <a:chOff x="0" y="-1523"/>
            <a:chExt cx="12192000" cy="6859905"/>
          </a:xfrm>
        </p:grpSpPr>
        <p:sp>
          <p:nvSpPr>
            <p:cNvPr id="8" name="object 8"/>
            <p:cNvSpPr/>
            <p:nvPr/>
          </p:nvSpPr>
          <p:spPr>
            <a:xfrm>
              <a:off x="0" y="1523999"/>
              <a:ext cx="3180080" cy="5334000"/>
            </a:xfrm>
            <a:custGeom>
              <a:avLst/>
              <a:gdLst/>
              <a:ahLst/>
              <a:cxnLst/>
              <a:rect l="l" t="t" r="r" b="b"/>
              <a:pathLst>
                <a:path w="3180080" h="5334000">
                  <a:moveTo>
                    <a:pt x="3179699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3179699" y="5334000"/>
                  </a:lnTo>
                  <a:lnTo>
                    <a:pt x="31796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-1523"/>
              <a:ext cx="12192000" cy="1525905"/>
            </a:xfrm>
            <a:custGeom>
              <a:avLst/>
              <a:gdLst/>
              <a:ahLst/>
              <a:cxnLst/>
              <a:rect l="l" t="t" r="r" b="b"/>
              <a:pathLst>
                <a:path w="12192000" h="1525905">
                  <a:moveTo>
                    <a:pt x="12192000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2192000" y="1525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13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1000" y="69342"/>
            <a:ext cx="11811000" cy="6015355"/>
            <a:chOff x="381000" y="69342"/>
            <a:chExt cx="11811000" cy="601535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7921" y="69342"/>
              <a:ext cx="624027" cy="6234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1000" y="1594739"/>
              <a:ext cx="5496560" cy="438150"/>
            </a:xfrm>
            <a:custGeom>
              <a:avLst/>
              <a:gdLst/>
              <a:ahLst/>
              <a:cxnLst/>
              <a:rect l="l" t="t" r="r" b="b"/>
              <a:pathLst>
                <a:path w="5496560" h="438150">
                  <a:moveTo>
                    <a:pt x="5496052" y="0"/>
                  </a:moveTo>
                  <a:lnTo>
                    <a:pt x="0" y="0"/>
                  </a:lnTo>
                  <a:lnTo>
                    <a:pt x="0" y="437896"/>
                  </a:lnTo>
                  <a:lnTo>
                    <a:pt x="5496052" y="437896"/>
                  </a:lnTo>
                  <a:lnTo>
                    <a:pt x="5496052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77509" y="1594739"/>
              <a:ext cx="0" cy="4486910"/>
            </a:xfrm>
            <a:custGeom>
              <a:avLst/>
              <a:gdLst/>
              <a:ahLst/>
              <a:cxnLst/>
              <a:rect l="l" t="t" r="r" b="b"/>
              <a:pathLst>
                <a:path h="4486910">
                  <a:moveTo>
                    <a:pt x="0" y="0"/>
                  </a:moveTo>
                  <a:lnTo>
                    <a:pt x="0" y="4486465"/>
                  </a:lnTo>
                </a:path>
              </a:pathLst>
            </a:custGeom>
            <a:ln w="635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77965" y="1594739"/>
              <a:ext cx="5496560" cy="438150"/>
            </a:xfrm>
            <a:custGeom>
              <a:avLst/>
              <a:gdLst/>
              <a:ahLst/>
              <a:cxnLst/>
              <a:rect l="l" t="t" r="r" b="b"/>
              <a:pathLst>
                <a:path w="5496559" h="438150">
                  <a:moveTo>
                    <a:pt x="5496051" y="0"/>
                  </a:moveTo>
                  <a:lnTo>
                    <a:pt x="0" y="0"/>
                  </a:lnTo>
                  <a:lnTo>
                    <a:pt x="0" y="437896"/>
                  </a:lnTo>
                  <a:lnTo>
                    <a:pt x="5496051" y="437896"/>
                  </a:lnTo>
                  <a:lnTo>
                    <a:pt x="5496051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7548" y="2614675"/>
              <a:ext cx="3840479" cy="627380"/>
            </a:xfrm>
            <a:custGeom>
              <a:avLst/>
              <a:gdLst/>
              <a:ahLst/>
              <a:cxnLst/>
              <a:rect l="l" t="t" r="r" b="b"/>
              <a:pathLst>
                <a:path w="3840479" h="627380">
                  <a:moveTo>
                    <a:pt x="467868" y="102616"/>
                  </a:moveTo>
                  <a:lnTo>
                    <a:pt x="0" y="102616"/>
                  </a:lnTo>
                  <a:lnTo>
                    <a:pt x="0" y="626999"/>
                  </a:lnTo>
                  <a:lnTo>
                    <a:pt x="467868" y="626999"/>
                  </a:lnTo>
                  <a:lnTo>
                    <a:pt x="467868" y="102616"/>
                  </a:lnTo>
                  <a:close/>
                </a:path>
                <a:path w="3840479" h="627380">
                  <a:moveTo>
                    <a:pt x="1312164" y="79756"/>
                  </a:moveTo>
                  <a:lnTo>
                    <a:pt x="842772" y="79756"/>
                  </a:lnTo>
                  <a:lnTo>
                    <a:pt x="842772" y="626999"/>
                  </a:lnTo>
                  <a:lnTo>
                    <a:pt x="1312164" y="626999"/>
                  </a:lnTo>
                  <a:lnTo>
                    <a:pt x="1312164" y="79756"/>
                  </a:lnTo>
                  <a:close/>
                </a:path>
                <a:path w="3840479" h="627380">
                  <a:moveTo>
                    <a:pt x="2154936" y="55372"/>
                  </a:moveTo>
                  <a:lnTo>
                    <a:pt x="1685544" y="55372"/>
                  </a:lnTo>
                  <a:lnTo>
                    <a:pt x="1685544" y="626999"/>
                  </a:lnTo>
                  <a:lnTo>
                    <a:pt x="2154936" y="626999"/>
                  </a:lnTo>
                  <a:lnTo>
                    <a:pt x="2154936" y="55372"/>
                  </a:lnTo>
                  <a:close/>
                </a:path>
                <a:path w="3840479" h="627380">
                  <a:moveTo>
                    <a:pt x="2997708" y="27940"/>
                  </a:moveTo>
                  <a:lnTo>
                    <a:pt x="2528316" y="27940"/>
                  </a:lnTo>
                  <a:lnTo>
                    <a:pt x="2528316" y="626999"/>
                  </a:lnTo>
                  <a:lnTo>
                    <a:pt x="2997708" y="626999"/>
                  </a:lnTo>
                  <a:lnTo>
                    <a:pt x="2997708" y="27940"/>
                  </a:lnTo>
                  <a:close/>
                </a:path>
                <a:path w="3840479" h="627380">
                  <a:moveTo>
                    <a:pt x="3840480" y="0"/>
                  </a:moveTo>
                  <a:lnTo>
                    <a:pt x="3372612" y="0"/>
                  </a:lnTo>
                  <a:lnTo>
                    <a:pt x="3372612" y="626999"/>
                  </a:lnTo>
                  <a:lnTo>
                    <a:pt x="3840480" y="626999"/>
                  </a:lnTo>
                  <a:lnTo>
                    <a:pt x="384048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7547" y="2614675"/>
              <a:ext cx="3840479" cy="627380"/>
            </a:xfrm>
            <a:custGeom>
              <a:avLst/>
              <a:gdLst/>
              <a:ahLst/>
              <a:cxnLst/>
              <a:rect l="l" t="t" r="r" b="b"/>
              <a:pathLst>
                <a:path w="3840479" h="627380">
                  <a:moveTo>
                    <a:pt x="0" y="102615"/>
                  </a:moveTo>
                  <a:lnTo>
                    <a:pt x="467868" y="102615"/>
                  </a:lnTo>
                  <a:lnTo>
                    <a:pt x="467868" y="626999"/>
                  </a:lnTo>
                  <a:lnTo>
                    <a:pt x="0" y="626999"/>
                  </a:lnTo>
                  <a:lnTo>
                    <a:pt x="0" y="102615"/>
                  </a:lnTo>
                  <a:close/>
                </a:path>
                <a:path w="3840479" h="627380">
                  <a:moveTo>
                    <a:pt x="842771" y="79756"/>
                  </a:moveTo>
                  <a:lnTo>
                    <a:pt x="1312164" y="79756"/>
                  </a:lnTo>
                  <a:lnTo>
                    <a:pt x="1312164" y="626999"/>
                  </a:lnTo>
                  <a:lnTo>
                    <a:pt x="842771" y="626999"/>
                  </a:lnTo>
                  <a:lnTo>
                    <a:pt x="842771" y="79756"/>
                  </a:lnTo>
                  <a:close/>
                </a:path>
                <a:path w="3840479" h="627380">
                  <a:moveTo>
                    <a:pt x="1685543" y="55372"/>
                  </a:moveTo>
                  <a:lnTo>
                    <a:pt x="2154936" y="55372"/>
                  </a:lnTo>
                  <a:lnTo>
                    <a:pt x="2154936" y="626999"/>
                  </a:lnTo>
                  <a:lnTo>
                    <a:pt x="1685543" y="626999"/>
                  </a:lnTo>
                  <a:lnTo>
                    <a:pt x="1685543" y="55372"/>
                  </a:lnTo>
                  <a:close/>
                </a:path>
                <a:path w="3840479" h="627380">
                  <a:moveTo>
                    <a:pt x="2528316" y="27939"/>
                  </a:moveTo>
                  <a:lnTo>
                    <a:pt x="2997707" y="27939"/>
                  </a:lnTo>
                  <a:lnTo>
                    <a:pt x="2997707" y="626999"/>
                  </a:lnTo>
                  <a:lnTo>
                    <a:pt x="2528316" y="626999"/>
                  </a:lnTo>
                  <a:lnTo>
                    <a:pt x="2528316" y="27939"/>
                  </a:lnTo>
                  <a:close/>
                </a:path>
                <a:path w="3840479" h="627380">
                  <a:moveTo>
                    <a:pt x="3372612" y="0"/>
                  </a:moveTo>
                  <a:lnTo>
                    <a:pt x="3840479" y="0"/>
                  </a:lnTo>
                  <a:lnTo>
                    <a:pt x="3840479" y="626999"/>
                  </a:lnTo>
                  <a:lnTo>
                    <a:pt x="3372612" y="626999"/>
                  </a:lnTo>
                  <a:lnTo>
                    <a:pt x="337261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0350" y="3241674"/>
              <a:ext cx="4215130" cy="0"/>
            </a:xfrm>
            <a:custGeom>
              <a:avLst/>
              <a:gdLst/>
              <a:ahLst/>
              <a:cxnLst/>
              <a:rect l="l" t="t" r="r" b="b"/>
              <a:pathLst>
                <a:path w="4215130">
                  <a:moveTo>
                    <a:pt x="0" y="0"/>
                  </a:moveTo>
                  <a:lnTo>
                    <a:pt x="42148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8300" y="329895"/>
            <a:ext cx="11162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鉴于国家的发展需求与目标，巴基斯坦的</a:t>
            </a:r>
            <a:r>
              <a:rPr lang="en-US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IT&amp;T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行业将重点发展以下四个关键领域</a:t>
            </a:r>
            <a:r>
              <a:rPr sz="3200" spc="-35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sz="3200" spc="-10" dirty="0">
                <a:latin typeface="SimSun" panose="02010600030101010101" pitchFamily="2" charset="-122"/>
                <a:ea typeface="SimSun" panose="02010600030101010101" pitchFamily="2" charset="-122"/>
              </a:rPr>
              <a:t>(2/2)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999" y="2097405"/>
            <a:ext cx="1186943" cy="548612"/>
          </a:xfrm>
          <a:prstGeom prst="rect">
            <a:avLst/>
          </a:prstGeom>
          <a:solidFill>
            <a:srgbClr val="BBE192"/>
          </a:solidFill>
        </p:spPr>
        <p:txBody>
          <a:bodyPr vert="horz" wrap="square" lIns="0" tIns="49530" rIns="0" bIns="0" rtlCol="0">
            <a:spAutoFit/>
          </a:bodyPr>
          <a:lstStyle/>
          <a:p>
            <a:pPr marL="91440" marR="240665" algn="ctr">
              <a:lnSpc>
                <a:spcPct val="90000"/>
              </a:lnSpc>
            </a:pPr>
            <a:r>
              <a:rPr lang="zh-CN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全球</a:t>
            </a:r>
            <a:r>
              <a:rPr lang="en-US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IT</a:t>
            </a:r>
            <a:r>
              <a:rPr lang="zh-CN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服务市场需求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（亿美元）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1000" y="3457447"/>
            <a:ext cx="992505" cy="605155"/>
          </a:xfrm>
          <a:prstGeom prst="rect">
            <a:avLst/>
          </a:prstGeom>
          <a:solidFill>
            <a:srgbClr val="BBE192"/>
          </a:solidFill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0"/>
              </a:spcBef>
            </a:pPr>
            <a:r>
              <a:rPr lang="zh-CN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本地</a:t>
            </a:r>
            <a:r>
              <a:rPr lang="en-US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IT</a:t>
            </a:r>
            <a:r>
              <a:rPr lang="zh-CN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服务市场需求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（亿美元）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28038" y="2516885"/>
            <a:ext cx="2508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547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1064" y="2493721"/>
            <a:ext cx="249554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571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14090" y="2469007"/>
            <a:ext cx="24955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597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57242" y="2441194"/>
            <a:ext cx="24955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625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00269" y="2412619"/>
            <a:ext cx="24955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655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36813" y="2204466"/>
            <a:ext cx="3386454" cy="158115"/>
            <a:chOff x="1936813" y="2204466"/>
            <a:chExt cx="3386454" cy="158115"/>
          </a:xfrm>
        </p:grpSpPr>
        <p:sp>
          <p:nvSpPr>
            <p:cNvPr id="28" name="object 28"/>
            <p:cNvSpPr/>
            <p:nvPr/>
          </p:nvSpPr>
          <p:spPr>
            <a:xfrm>
              <a:off x="1951101" y="2303526"/>
              <a:ext cx="1470025" cy="44450"/>
            </a:xfrm>
            <a:custGeom>
              <a:avLst/>
              <a:gdLst/>
              <a:ahLst/>
              <a:cxnLst/>
              <a:rect l="l" t="t" r="r" b="b"/>
              <a:pathLst>
                <a:path w="1470025" h="44450">
                  <a:moveTo>
                    <a:pt x="0" y="44450"/>
                  </a:moveTo>
                  <a:lnTo>
                    <a:pt x="14700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54069" y="2204466"/>
              <a:ext cx="1468755" cy="99060"/>
            </a:xfrm>
            <a:custGeom>
              <a:avLst/>
              <a:gdLst/>
              <a:ahLst/>
              <a:cxnLst/>
              <a:rect l="l" t="t" r="r" b="b"/>
              <a:pathLst>
                <a:path w="1468754" h="99060">
                  <a:moveTo>
                    <a:pt x="1382735" y="28625"/>
                  </a:moveTo>
                  <a:lnTo>
                    <a:pt x="0" y="70485"/>
                  </a:lnTo>
                  <a:lnTo>
                    <a:pt x="761" y="98933"/>
                  </a:lnTo>
                  <a:lnTo>
                    <a:pt x="1383578" y="57075"/>
                  </a:lnTo>
                  <a:lnTo>
                    <a:pt x="1382735" y="28625"/>
                  </a:lnTo>
                  <a:close/>
                </a:path>
                <a:path w="1468754" h="99060">
                  <a:moveTo>
                    <a:pt x="1442722" y="28194"/>
                  </a:moveTo>
                  <a:lnTo>
                    <a:pt x="1397000" y="28194"/>
                  </a:lnTo>
                  <a:lnTo>
                    <a:pt x="1397889" y="56642"/>
                  </a:lnTo>
                  <a:lnTo>
                    <a:pt x="1383578" y="57075"/>
                  </a:lnTo>
                  <a:lnTo>
                    <a:pt x="1384427" y="85725"/>
                  </a:lnTo>
                  <a:lnTo>
                    <a:pt x="1468754" y="40259"/>
                  </a:lnTo>
                  <a:lnTo>
                    <a:pt x="1442722" y="28194"/>
                  </a:lnTo>
                  <a:close/>
                </a:path>
                <a:path w="1468754" h="99060">
                  <a:moveTo>
                    <a:pt x="1397000" y="28194"/>
                  </a:moveTo>
                  <a:lnTo>
                    <a:pt x="1382735" y="28625"/>
                  </a:lnTo>
                  <a:lnTo>
                    <a:pt x="1383565" y="56642"/>
                  </a:lnTo>
                  <a:lnTo>
                    <a:pt x="1383578" y="57075"/>
                  </a:lnTo>
                  <a:lnTo>
                    <a:pt x="1397889" y="56642"/>
                  </a:lnTo>
                  <a:lnTo>
                    <a:pt x="1397013" y="28625"/>
                  </a:lnTo>
                  <a:lnTo>
                    <a:pt x="1397000" y="28194"/>
                  </a:lnTo>
                  <a:close/>
                </a:path>
                <a:path w="1468754" h="99060">
                  <a:moveTo>
                    <a:pt x="1381886" y="0"/>
                  </a:moveTo>
                  <a:lnTo>
                    <a:pt x="1382722" y="28194"/>
                  </a:lnTo>
                  <a:lnTo>
                    <a:pt x="1382735" y="28625"/>
                  </a:lnTo>
                  <a:lnTo>
                    <a:pt x="1397000" y="28194"/>
                  </a:lnTo>
                  <a:lnTo>
                    <a:pt x="1442722" y="28194"/>
                  </a:lnTo>
                  <a:lnTo>
                    <a:pt x="1381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434334" y="2192273"/>
            <a:ext cx="4083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10" dirty="0">
                <a:latin typeface="Arial" panose="020B0604020202020204"/>
                <a:cs typeface="Arial" panose="020B0604020202020204"/>
              </a:rPr>
              <a:t>+4.6%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25587" y="3514216"/>
            <a:ext cx="4224655" cy="1040765"/>
            <a:chOff x="1525587" y="3514216"/>
            <a:chExt cx="4224655" cy="1040765"/>
          </a:xfrm>
        </p:grpSpPr>
        <p:sp>
          <p:nvSpPr>
            <p:cNvPr id="32" name="object 32"/>
            <p:cNvSpPr/>
            <p:nvPr/>
          </p:nvSpPr>
          <p:spPr>
            <a:xfrm>
              <a:off x="1717548" y="3922775"/>
              <a:ext cx="3840479" cy="627380"/>
            </a:xfrm>
            <a:custGeom>
              <a:avLst/>
              <a:gdLst/>
              <a:ahLst/>
              <a:cxnLst/>
              <a:rect l="l" t="t" r="r" b="b"/>
              <a:pathLst>
                <a:path w="3840479" h="627379">
                  <a:moveTo>
                    <a:pt x="467868" y="166116"/>
                  </a:moveTo>
                  <a:lnTo>
                    <a:pt x="0" y="166116"/>
                  </a:lnTo>
                  <a:lnTo>
                    <a:pt x="0" y="626999"/>
                  </a:lnTo>
                  <a:lnTo>
                    <a:pt x="467868" y="626999"/>
                  </a:lnTo>
                  <a:lnTo>
                    <a:pt x="467868" y="166116"/>
                  </a:lnTo>
                  <a:close/>
                </a:path>
                <a:path w="3840479" h="627379">
                  <a:moveTo>
                    <a:pt x="1312164" y="123444"/>
                  </a:moveTo>
                  <a:lnTo>
                    <a:pt x="842772" y="123444"/>
                  </a:lnTo>
                  <a:lnTo>
                    <a:pt x="842772" y="626999"/>
                  </a:lnTo>
                  <a:lnTo>
                    <a:pt x="1312164" y="626999"/>
                  </a:lnTo>
                  <a:lnTo>
                    <a:pt x="1312164" y="123444"/>
                  </a:lnTo>
                  <a:close/>
                </a:path>
                <a:path w="3840479" h="627379">
                  <a:moveTo>
                    <a:pt x="2154936" y="86868"/>
                  </a:moveTo>
                  <a:lnTo>
                    <a:pt x="1685544" y="86868"/>
                  </a:lnTo>
                  <a:lnTo>
                    <a:pt x="1685544" y="626999"/>
                  </a:lnTo>
                  <a:lnTo>
                    <a:pt x="2154936" y="626999"/>
                  </a:lnTo>
                  <a:lnTo>
                    <a:pt x="2154936" y="86868"/>
                  </a:lnTo>
                  <a:close/>
                </a:path>
                <a:path w="3840479" h="627379">
                  <a:moveTo>
                    <a:pt x="2997708" y="42672"/>
                  </a:moveTo>
                  <a:lnTo>
                    <a:pt x="2528316" y="42672"/>
                  </a:lnTo>
                  <a:lnTo>
                    <a:pt x="2528316" y="626999"/>
                  </a:lnTo>
                  <a:lnTo>
                    <a:pt x="2997708" y="626999"/>
                  </a:lnTo>
                  <a:lnTo>
                    <a:pt x="2997708" y="42672"/>
                  </a:lnTo>
                  <a:close/>
                </a:path>
                <a:path w="3840479" h="627379">
                  <a:moveTo>
                    <a:pt x="3840480" y="0"/>
                  </a:moveTo>
                  <a:lnTo>
                    <a:pt x="3372612" y="0"/>
                  </a:lnTo>
                  <a:lnTo>
                    <a:pt x="3372612" y="626999"/>
                  </a:lnTo>
                  <a:lnTo>
                    <a:pt x="3840480" y="626999"/>
                  </a:lnTo>
                  <a:lnTo>
                    <a:pt x="384048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17547" y="3922775"/>
              <a:ext cx="3840479" cy="627380"/>
            </a:xfrm>
            <a:custGeom>
              <a:avLst/>
              <a:gdLst/>
              <a:ahLst/>
              <a:cxnLst/>
              <a:rect l="l" t="t" r="r" b="b"/>
              <a:pathLst>
                <a:path w="3840479" h="627379">
                  <a:moveTo>
                    <a:pt x="0" y="166116"/>
                  </a:moveTo>
                  <a:lnTo>
                    <a:pt x="467868" y="166116"/>
                  </a:lnTo>
                  <a:lnTo>
                    <a:pt x="467868" y="626999"/>
                  </a:lnTo>
                  <a:lnTo>
                    <a:pt x="0" y="626999"/>
                  </a:lnTo>
                  <a:lnTo>
                    <a:pt x="0" y="166116"/>
                  </a:lnTo>
                  <a:close/>
                </a:path>
                <a:path w="3840479" h="627379">
                  <a:moveTo>
                    <a:pt x="842771" y="123443"/>
                  </a:moveTo>
                  <a:lnTo>
                    <a:pt x="1312164" y="123443"/>
                  </a:lnTo>
                  <a:lnTo>
                    <a:pt x="1312164" y="626999"/>
                  </a:lnTo>
                  <a:lnTo>
                    <a:pt x="842771" y="626999"/>
                  </a:lnTo>
                  <a:lnTo>
                    <a:pt x="842771" y="123443"/>
                  </a:lnTo>
                  <a:close/>
                </a:path>
                <a:path w="3840479" h="627379">
                  <a:moveTo>
                    <a:pt x="1685543" y="86868"/>
                  </a:moveTo>
                  <a:lnTo>
                    <a:pt x="2154936" y="86868"/>
                  </a:lnTo>
                  <a:lnTo>
                    <a:pt x="2154936" y="626999"/>
                  </a:lnTo>
                  <a:lnTo>
                    <a:pt x="1685543" y="626999"/>
                  </a:lnTo>
                  <a:lnTo>
                    <a:pt x="1685543" y="86868"/>
                  </a:lnTo>
                  <a:close/>
                </a:path>
                <a:path w="3840479" h="627379">
                  <a:moveTo>
                    <a:pt x="2528316" y="42672"/>
                  </a:moveTo>
                  <a:lnTo>
                    <a:pt x="2997707" y="42672"/>
                  </a:lnTo>
                  <a:lnTo>
                    <a:pt x="2997707" y="626999"/>
                  </a:lnTo>
                  <a:lnTo>
                    <a:pt x="2528316" y="626999"/>
                  </a:lnTo>
                  <a:lnTo>
                    <a:pt x="2528316" y="42672"/>
                  </a:lnTo>
                  <a:close/>
                </a:path>
                <a:path w="3840479" h="627379">
                  <a:moveTo>
                    <a:pt x="3372612" y="0"/>
                  </a:moveTo>
                  <a:lnTo>
                    <a:pt x="3840479" y="0"/>
                  </a:lnTo>
                  <a:lnTo>
                    <a:pt x="3840479" y="626999"/>
                  </a:lnTo>
                  <a:lnTo>
                    <a:pt x="3372612" y="626999"/>
                  </a:lnTo>
                  <a:lnTo>
                    <a:pt x="337261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0350" y="4549774"/>
              <a:ext cx="4215130" cy="0"/>
            </a:xfrm>
            <a:custGeom>
              <a:avLst/>
              <a:gdLst/>
              <a:ahLst/>
              <a:cxnLst/>
              <a:rect l="l" t="t" r="r" b="b"/>
              <a:pathLst>
                <a:path w="4215130">
                  <a:moveTo>
                    <a:pt x="0" y="0"/>
                  </a:moveTo>
                  <a:lnTo>
                    <a:pt x="42148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51101" y="3646423"/>
              <a:ext cx="1470025" cy="73025"/>
            </a:xfrm>
            <a:custGeom>
              <a:avLst/>
              <a:gdLst/>
              <a:ahLst/>
              <a:cxnLst/>
              <a:rect l="l" t="t" r="r" b="b"/>
              <a:pathLst>
                <a:path w="1470025" h="73025">
                  <a:moveTo>
                    <a:pt x="0" y="73025"/>
                  </a:moveTo>
                  <a:lnTo>
                    <a:pt x="14700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53688" y="3514216"/>
              <a:ext cx="1469390" cy="126364"/>
            </a:xfrm>
            <a:custGeom>
              <a:avLst/>
              <a:gdLst/>
              <a:ahLst/>
              <a:cxnLst/>
              <a:rect l="l" t="t" r="r" b="b"/>
              <a:pathLst>
                <a:path w="1469389" h="126364">
                  <a:moveTo>
                    <a:pt x="1382906" y="28647"/>
                  </a:moveTo>
                  <a:lnTo>
                    <a:pt x="0" y="97409"/>
                  </a:lnTo>
                  <a:lnTo>
                    <a:pt x="1524" y="125857"/>
                  </a:lnTo>
                  <a:lnTo>
                    <a:pt x="1384297" y="57095"/>
                  </a:lnTo>
                  <a:lnTo>
                    <a:pt x="1382906" y="28647"/>
                  </a:lnTo>
                  <a:close/>
                </a:path>
                <a:path w="1469389" h="126364">
                  <a:moveTo>
                    <a:pt x="1444922" y="27940"/>
                  </a:moveTo>
                  <a:lnTo>
                    <a:pt x="1397127" y="27940"/>
                  </a:lnTo>
                  <a:lnTo>
                    <a:pt x="1398524" y="56387"/>
                  </a:lnTo>
                  <a:lnTo>
                    <a:pt x="1384297" y="57095"/>
                  </a:lnTo>
                  <a:lnTo>
                    <a:pt x="1385697" y="85725"/>
                  </a:lnTo>
                  <a:lnTo>
                    <a:pt x="1469136" y="38608"/>
                  </a:lnTo>
                  <a:lnTo>
                    <a:pt x="1444922" y="27940"/>
                  </a:lnTo>
                  <a:close/>
                </a:path>
                <a:path w="1469389" h="126364">
                  <a:moveTo>
                    <a:pt x="1397127" y="27940"/>
                  </a:moveTo>
                  <a:lnTo>
                    <a:pt x="1382906" y="28647"/>
                  </a:lnTo>
                  <a:lnTo>
                    <a:pt x="1384262" y="56387"/>
                  </a:lnTo>
                  <a:lnTo>
                    <a:pt x="1384297" y="57095"/>
                  </a:lnTo>
                  <a:lnTo>
                    <a:pt x="1398524" y="56387"/>
                  </a:lnTo>
                  <a:lnTo>
                    <a:pt x="1397161" y="28647"/>
                  </a:lnTo>
                  <a:lnTo>
                    <a:pt x="1397127" y="27940"/>
                  </a:lnTo>
                  <a:close/>
                </a:path>
                <a:path w="1469389" h="126364">
                  <a:moveTo>
                    <a:pt x="1381506" y="0"/>
                  </a:moveTo>
                  <a:lnTo>
                    <a:pt x="1382871" y="27940"/>
                  </a:lnTo>
                  <a:lnTo>
                    <a:pt x="1382906" y="28647"/>
                  </a:lnTo>
                  <a:lnTo>
                    <a:pt x="1397127" y="27940"/>
                  </a:lnTo>
                  <a:lnTo>
                    <a:pt x="1444922" y="27940"/>
                  </a:lnTo>
                  <a:lnTo>
                    <a:pt x="1381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788922" y="4562602"/>
            <a:ext cx="36969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4710" algn="l"/>
                <a:tab pos="1698625" algn="l"/>
                <a:tab pos="2541905" algn="l"/>
                <a:tab pos="3384550" algn="l"/>
              </a:tabLst>
            </a:pPr>
            <a:r>
              <a:rPr sz="1050" b="1" spc="-20" dirty="0">
                <a:latin typeface="Arial" panose="020B0604020202020204"/>
                <a:cs typeface="Arial" panose="020B0604020202020204"/>
              </a:rPr>
              <a:t>2024</a:t>
            </a:r>
            <a:r>
              <a:rPr sz="1050" b="1" dirty="0">
                <a:latin typeface="Arial" panose="020B0604020202020204"/>
                <a:cs typeface="Arial" panose="020B0604020202020204"/>
              </a:rPr>
              <a:t>	</a:t>
            </a:r>
            <a:r>
              <a:rPr sz="1050" b="1" spc="-20" dirty="0">
                <a:latin typeface="Arial" panose="020B0604020202020204"/>
                <a:cs typeface="Arial" panose="020B0604020202020204"/>
              </a:rPr>
              <a:t>2025</a:t>
            </a:r>
            <a:r>
              <a:rPr sz="1050" b="1" dirty="0">
                <a:latin typeface="Arial" panose="020B0604020202020204"/>
                <a:cs typeface="Arial" panose="020B0604020202020204"/>
              </a:rPr>
              <a:t>	</a:t>
            </a:r>
            <a:r>
              <a:rPr sz="1050" b="1" spc="-20" dirty="0">
                <a:latin typeface="Arial" panose="020B0604020202020204"/>
                <a:cs typeface="Arial" panose="020B0604020202020204"/>
              </a:rPr>
              <a:t>2026</a:t>
            </a:r>
            <a:r>
              <a:rPr sz="1050" b="1" dirty="0">
                <a:latin typeface="Arial" panose="020B0604020202020204"/>
                <a:cs typeface="Arial" panose="020B0604020202020204"/>
              </a:rPr>
              <a:t>	</a:t>
            </a:r>
            <a:r>
              <a:rPr sz="1050" b="1" spc="-20" dirty="0">
                <a:latin typeface="Arial" panose="020B0604020202020204"/>
                <a:cs typeface="Arial" panose="020B0604020202020204"/>
              </a:rPr>
              <a:t>2027</a:t>
            </a:r>
            <a:r>
              <a:rPr sz="1050" b="1" dirty="0">
                <a:latin typeface="Arial" panose="020B0604020202020204"/>
                <a:cs typeface="Arial" panose="020B0604020202020204"/>
              </a:rPr>
              <a:t>	</a:t>
            </a:r>
            <a:r>
              <a:rPr sz="1050" b="1" spc="-20" dirty="0">
                <a:latin typeface="Arial" panose="020B0604020202020204"/>
                <a:cs typeface="Arial" panose="020B0604020202020204"/>
              </a:rPr>
              <a:t>2028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08479" y="3887800"/>
            <a:ext cx="2863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2.24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51505" y="3845433"/>
            <a:ext cx="2863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2.46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94659" y="3808857"/>
            <a:ext cx="2863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2.63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37684" y="3764407"/>
            <a:ext cx="2863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2.85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80838" y="3721049"/>
            <a:ext cx="2863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3.06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34334" y="3532377"/>
            <a:ext cx="4083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10" dirty="0">
                <a:latin typeface="Arial" panose="020B0604020202020204"/>
                <a:cs typeface="Arial" panose="020B0604020202020204"/>
              </a:rPr>
              <a:t>+8.0%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5965" y="4971415"/>
            <a:ext cx="5276215" cy="1084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64135" indent="-127000">
              <a:lnSpc>
                <a:spcPct val="100000"/>
              </a:lnSpc>
              <a:spcBef>
                <a:spcPts val="100"/>
              </a:spcBef>
              <a:buChar char="–"/>
              <a:tabLst>
                <a:tab pos="139065" algn="l"/>
              </a:tabLst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全球各地的企业正致力于提升运营效率，因而日益倾向于选择离岸目的地，以获取具成本效益的服务。</a:t>
            </a:r>
          </a:p>
          <a:p>
            <a:pPr marL="139065" marR="64135" indent="-127000">
              <a:lnSpc>
                <a:spcPct val="100000"/>
              </a:lnSpc>
              <a:spcBef>
                <a:spcPts val="100"/>
              </a:spcBef>
              <a:buChar char="–"/>
              <a:tabLst>
                <a:tab pos="139065" algn="l"/>
              </a:tabLst>
            </a:pPr>
            <a:endParaRPr lang="en-US" altLang="en-US" sz="1200" dirty="0">
              <a:latin typeface="Arial" panose="020B0604020202020204"/>
              <a:cs typeface="Arial" panose="020B0604020202020204"/>
            </a:endParaRPr>
          </a:p>
          <a:p>
            <a:pPr marL="139065" marR="64135" indent="-127000">
              <a:lnSpc>
                <a:spcPct val="100000"/>
              </a:lnSpc>
              <a:spcBef>
                <a:spcPts val="100"/>
              </a:spcBef>
              <a:buChar char="–"/>
              <a:tabLst>
                <a:tab pos="139065" algn="l"/>
              </a:tabLst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此外，企业数字化转型趋势不断加快，进一步推动了全球及本地对信息技术服务的需求增长。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115303" y="2219325"/>
            <a:ext cx="528764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尽管巴基斯坦已拥有成熟的手机制造生态体系，但由于核心零部件仍主要依赖进口，目前组装手机尚未完全实现对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 4G/5G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网络的兼容部署。</a:t>
            </a:r>
          </a:p>
        </p:txBody>
      </p:sp>
      <p:sp>
        <p:nvSpPr>
          <p:cNvPr id="46" name="object 46"/>
          <p:cNvSpPr/>
          <p:nvPr/>
        </p:nvSpPr>
        <p:spPr>
          <a:xfrm>
            <a:off x="6054090" y="2961703"/>
            <a:ext cx="909955" cy="3119755"/>
          </a:xfrm>
          <a:custGeom>
            <a:avLst/>
            <a:gdLst/>
            <a:ahLst/>
            <a:cxnLst/>
            <a:rect l="l" t="t" r="r" b="b"/>
            <a:pathLst>
              <a:path w="909954" h="3119754">
                <a:moveTo>
                  <a:pt x="909916" y="0"/>
                </a:moveTo>
                <a:lnTo>
                  <a:pt x="0" y="0"/>
                </a:lnTo>
                <a:lnTo>
                  <a:pt x="0" y="3119501"/>
                </a:lnTo>
                <a:lnTo>
                  <a:pt x="909916" y="3119501"/>
                </a:lnTo>
                <a:lnTo>
                  <a:pt x="909916" y="0"/>
                </a:lnTo>
                <a:close/>
              </a:path>
            </a:pathLst>
          </a:custGeom>
          <a:solidFill>
            <a:srgbClr val="DDE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054090" y="2961640"/>
            <a:ext cx="1100455" cy="183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r>
              <a:rPr lang="en-US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2030</a:t>
            </a:r>
            <a:r>
              <a:rPr lang="zh-CN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年</a:t>
            </a:r>
            <a:endParaRPr lang="zh-CN" altLang="en-US" sz="1200" b="1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R="377825">
              <a:lnSpc>
                <a:spcPts val="1300"/>
              </a:lnSpc>
            </a:pPr>
            <a:r>
              <a:rPr lang="zh-CN" altLang="en-US" sz="12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关于目标</a:t>
            </a:r>
            <a:endParaRPr sz="1200" b="1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074281" y="5036439"/>
            <a:ext cx="4482465" cy="989965"/>
            <a:chOff x="7074281" y="5036439"/>
            <a:chExt cx="4482465" cy="989965"/>
          </a:xfrm>
        </p:grpSpPr>
        <p:sp>
          <p:nvSpPr>
            <p:cNvPr id="49" name="object 49"/>
            <p:cNvSpPr/>
            <p:nvPr/>
          </p:nvSpPr>
          <p:spPr>
            <a:xfrm>
              <a:off x="7080631" y="5042789"/>
              <a:ext cx="4469765" cy="977265"/>
            </a:xfrm>
            <a:custGeom>
              <a:avLst/>
              <a:gdLst/>
              <a:ahLst/>
              <a:cxnLst/>
              <a:rect l="l" t="t" r="r" b="b"/>
              <a:pathLst>
                <a:path w="4469765" h="977264">
                  <a:moveTo>
                    <a:pt x="4397883" y="0"/>
                  </a:moveTo>
                  <a:lnTo>
                    <a:pt x="71627" y="0"/>
                  </a:lnTo>
                  <a:lnTo>
                    <a:pt x="43719" y="5639"/>
                  </a:lnTo>
                  <a:lnTo>
                    <a:pt x="20954" y="21018"/>
                  </a:lnTo>
                  <a:lnTo>
                    <a:pt x="5619" y="43826"/>
                  </a:lnTo>
                  <a:lnTo>
                    <a:pt x="0" y="71755"/>
                  </a:lnTo>
                  <a:lnTo>
                    <a:pt x="0" y="905344"/>
                  </a:lnTo>
                  <a:lnTo>
                    <a:pt x="5619" y="933243"/>
                  </a:lnTo>
                  <a:lnTo>
                    <a:pt x="20954" y="956022"/>
                  </a:lnTo>
                  <a:lnTo>
                    <a:pt x="43719" y="971379"/>
                  </a:lnTo>
                  <a:lnTo>
                    <a:pt x="71627" y="977011"/>
                  </a:lnTo>
                  <a:lnTo>
                    <a:pt x="4397883" y="977011"/>
                  </a:lnTo>
                  <a:lnTo>
                    <a:pt x="4425737" y="971379"/>
                  </a:lnTo>
                  <a:lnTo>
                    <a:pt x="4448508" y="956022"/>
                  </a:lnTo>
                  <a:lnTo>
                    <a:pt x="4463873" y="933243"/>
                  </a:lnTo>
                  <a:lnTo>
                    <a:pt x="4469511" y="905344"/>
                  </a:lnTo>
                  <a:lnTo>
                    <a:pt x="4469511" y="71755"/>
                  </a:lnTo>
                  <a:lnTo>
                    <a:pt x="4463873" y="43826"/>
                  </a:lnTo>
                  <a:lnTo>
                    <a:pt x="4448508" y="21018"/>
                  </a:lnTo>
                  <a:lnTo>
                    <a:pt x="4425737" y="5639"/>
                  </a:lnTo>
                  <a:lnTo>
                    <a:pt x="4397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80631" y="5042789"/>
              <a:ext cx="4469765" cy="977265"/>
            </a:xfrm>
            <a:custGeom>
              <a:avLst/>
              <a:gdLst/>
              <a:ahLst/>
              <a:cxnLst/>
              <a:rect l="l" t="t" r="r" b="b"/>
              <a:pathLst>
                <a:path w="4469765" h="977264">
                  <a:moveTo>
                    <a:pt x="0" y="71755"/>
                  </a:moveTo>
                  <a:lnTo>
                    <a:pt x="5619" y="43826"/>
                  </a:lnTo>
                  <a:lnTo>
                    <a:pt x="20954" y="21018"/>
                  </a:lnTo>
                  <a:lnTo>
                    <a:pt x="43719" y="5639"/>
                  </a:lnTo>
                  <a:lnTo>
                    <a:pt x="71627" y="0"/>
                  </a:lnTo>
                  <a:lnTo>
                    <a:pt x="4397883" y="0"/>
                  </a:lnTo>
                  <a:lnTo>
                    <a:pt x="4425737" y="5639"/>
                  </a:lnTo>
                  <a:lnTo>
                    <a:pt x="4448508" y="21018"/>
                  </a:lnTo>
                  <a:lnTo>
                    <a:pt x="4463873" y="43826"/>
                  </a:lnTo>
                  <a:lnTo>
                    <a:pt x="4469511" y="71755"/>
                  </a:lnTo>
                  <a:lnTo>
                    <a:pt x="4469511" y="905344"/>
                  </a:lnTo>
                  <a:lnTo>
                    <a:pt x="4463873" y="933243"/>
                  </a:lnTo>
                  <a:lnTo>
                    <a:pt x="4448508" y="956022"/>
                  </a:lnTo>
                  <a:lnTo>
                    <a:pt x="4425737" y="971379"/>
                  </a:lnTo>
                  <a:lnTo>
                    <a:pt x="4397883" y="977011"/>
                  </a:lnTo>
                  <a:lnTo>
                    <a:pt x="71627" y="977011"/>
                  </a:lnTo>
                  <a:lnTo>
                    <a:pt x="43719" y="971379"/>
                  </a:lnTo>
                  <a:lnTo>
                    <a:pt x="20954" y="956022"/>
                  </a:lnTo>
                  <a:lnTo>
                    <a:pt x="5619" y="933243"/>
                  </a:lnTo>
                  <a:lnTo>
                    <a:pt x="0" y="905344"/>
                  </a:lnTo>
                  <a:lnTo>
                    <a:pt x="0" y="71755"/>
                  </a:lnTo>
                  <a:close/>
                </a:path>
              </a:pathLst>
            </a:custGeom>
            <a:ln w="1270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074281" y="2955289"/>
            <a:ext cx="4482465" cy="989965"/>
            <a:chOff x="7074281" y="2955289"/>
            <a:chExt cx="4482465" cy="989965"/>
          </a:xfrm>
        </p:grpSpPr>
        <p:sp>
          <p:nvSpPr>
            <p:cNvPr id="53" name="object 53"/>
            <p:cNvSpPr/>
            <p:nvPr/>
          </p:nvSpPr>
          <p:spPr>
            <a:xfrm>
              <a:off x="7080631" y="2961639"/>
              <a:ext cx="4469765" cy="977265"/>
            </a:xfrm>
            <a:custGeom>
              <a:avLst/>
              <a:gdLst/>
              <a:ahLst/>
              <a:cxnLst/>
              <a:rect l="l" t="t" r="r" b="b"/>
              <a:pathLst>
                <a:path w="4469765" h="977264">
                  <a:moveTo>
                    <a:pt x="4397883" y="0"/>
                  </a:moveTo>
                  <a:lnTo>
                    <a:pt x="71627" y="0"/>
                  </a:lnTo>
                  <a:lnTo>
                    <a:pt x="43719" y="5639"/>
                  </a:lnTo>
                  <a:lnTo>
                    <a:pt x="20954" y="21018"/>
                  </a:lnTo>
                  <a:lnTo>
                    <a:pt x="5619" y="43826"/>
                  </a:lnTo>
                  <a:lnTo>
                    <a:pt x="0" y="71755"/>
                  </a:lnTo>
                  <a:lnTo>
                    <a:pt x="0" y="905383"/>
                  </a:lnTo>
                  <a:lnTo>
                    <a:pt x="5619" y="933237"/>
                  </a:lnTo>
                  <a:lnTo>
                    <a:pt x="20954" y="956008"/>
                  </a:lnTo>
                  <a:lnTo>
                    <a:pt x="43719" y="971373"/>
                  </a:lnTo>
                  <a:lnTo>
                    <a:pt x="71627" y="977011"/>
                  </a:lnTo>
                  <a:lnTo>
                    <a:pt x="4397883" y="977011"/>
                  </a:lnTo>
                  <a:lnTo>
                    <a:pt x="4425737" y="971373"/>
                  </a:lnTo>
                  <a:lnTo>
                    <a:pt x="4448508" y="956008"/>
                  </a:lnTo>
                  <a:lnTo>
                    <a:pt x="4463873" y="933237"/>
                  </a:lnTo>
                  <a:lnTo>
                    <a:pt x="4469511" y="905383"/>
                  </a:lnTo>
                  <a:lnTo>
                    <a:pt x="4469511" y="71755"/>
                  </a:lnTo>
                  <a:lnTo>
                    <a:pt x="4463873" y="43826"/>
                  </a:lnTo>
                  <a:lnTo>
                    <a:pt x="4448508" y="21018"/>
                  </a:lnTo>
                  <a:lnTo>
                    <a:pt x="4425737" y="5639"/>
                  </a:lnTo>
                  <a:lnTo>
                    <a:pt x="4397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80631" y="2961639"/>
              <a:ext cx="4469765" cy="977265"/>
            </a:xfrm>
            <a:custGeom>
              <a:avLst/>
              <a:gdLst/>
              <a:ahLst/>
              <a:cxnLst/>
              <a:rect l="l" t="t" r="r" b="b"/>
              <a:pathLst>
                <a:path w="4469765" h="977264">
                  <a:moveTo>
                    <a:pt x="0" y="71755"/>
                  </a:moveTo>
                  <a:lnTo>
                    <a:pt x="5619" y="43826"/>
                  </a:lnTo>
                  <a:lnTo>
                    <a:pt x="20954" y="21018"/>
                  </a:lnTo>
                  <a:lnTo>
                    <a:pt x="43719" y="5639"/>
                  </a:lnTo>
                  <a:lnTo>
                    <a:pt x="71627" y="0"/>
                  </a:lnTo>
                  <a:lnTo>
                    <a:pt x="4397883" y="0"/>
                  </a:lnTo>
                  <a:lnTo>
                    <a:pt x="4425737" y="5639"/>
                  </a:lnTo>
                  <a:lnTo>
                    <a:pt x="4448508" y="21018"/>
                  </a:lnTo>
                  <a:lnTo>
                    <a:pt x="4463873" y="43826"/>
                  </a:lnTo>
                  <a:lnTo>
                    <a:pt x="4469511" y="71755"/>
                  </a:lnTo>
                  <a:lnTo>
                    <a:pt x="4469511" y="905383"/>
                  </a:lnTo>
                  <a:lnTo>
                    <a:pt x="4463873" y="933237"/>
                  </a:lnTo>
                  <a:lnTo>
                    <a:pt x="4448508" y="956008"/>
                  </a:lnTo>
                  <a:lnTo>
                    <a:pt x="4425737" y="971373"/>
                  </a:lnTo>
                  <a:lnTo>
                    <a:pt x="4397883" y="977011"/>
                  </a:lnTo>
                  <a:lnTo>
                    <a:pt x="71627" y="977011"/>
                  </a:lnTo>
                  <a:lnTo>
                    <a:pt x="43719" y="971373"/>
                  </a:lnTo>
                  <a:lnTo>
                    <a:pt x="20954" y="956008"/>
                  </a:lnTo>
                  <a:lnTo>
                    <a:pt x="5619" y="933237"/>
                  </a:lnTo>
                  <a:lnTo>
                    <a:pt x="0" y="905383"/>
                  </a:lnTo>
                  <a:lnTo>
                    <a:pt x="0" y="71755"/>
                  </a:lnTo>
                  <a:close/>
                </a:path>
              </a:pathLst>
            </a:custGeom>
            <a:ln w="1270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080885" y="3353054"/>
            <a:ext cx="30346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实现</a:t>
            </a:r>
            <a:r>
              <a:rPr lang="en-US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2.5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亿美元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智能手机出口额</a:t>
            </a:r>
          </a:p>
        </p:txBody>
      </p:sp>
      <p:grpSp>
        <p:nvGrpSpPr>
          <p:cNvPr id="56" name="object 56"/>
          <p:cNvGrpSpPr/>
          <p:nvPr/>
        </p:nvGrpSpPr>
        <p:grpSpPr>
          <a:xfrm>
            <a:off x="7074281" y="3995928"/>
            <a:ext cx="4482465" cy="989965"/>
            <a:chOff x="7074281" y="3995928"/>
            <a:chExt cx="4482465" cy="989965"/>
          </a:xfrm>
        </p:grpSpPr>
        <p:sp>
          <p:nvSpPr>
            <p:cNvPr id="57" name="object 57"/>
            <p:cNvSpPr/>
            <p:nvPr/>
          </p:nvSpPr>
          <p:spPr>
            <a:xfrm>
              <a:off x="7080631" y="4002278"/>
              <a:ext cx="4469765" cy="977265"/>
            </a:xfrm>
            <a:custGeom>
              <a:avLst/>
              <a:gdLst/>
              <a:ahLst/>
              <a:cxnLst/>
              <a:rect l="l" t="t" r="r" b="b"/>
              <a:pathLst>
                <a:path w="4469765" h="977264">
                  <a:moveTo>
                    <a:pt x="4397883" y="0"/>
                  </a:moveTo>
                  <a:lnTo>
                    <a:pt x="71627" y="0"/>
                  </a:lnTo>
                  <a:lnTo>
                    <a:pt x="43719" y="5637"/>
                  </a:lnTo>
                  <a:lnTo>
                    <a:pt x="20954" y="21002"/>
                  </a:lnTo>
                  <a:lnTo>
                    <a:pt x="5619" y="43773"/>
                  </a:lnTo>
                  <a:lnTo>
                    <a:pt x="0" y="71628"/>
                  </a:lnTo>
                  <a:lnTo>
                    <a:pt x="0" y="905256"/>
                  </a:lnTo>
                  <a:lnTo>
                    <a:pt x="5619" y="933164"/>
                  </a:lnTo>
                  <a:lnTo>
                    <a:pt x="20954" y="955929"/>
                  </a:lnTo>
                  <a:lnTo>
                    <a:pt x="43719" y="971264"/>
                  </a:lnTo>
                  <a:lnTo>
                    <a:pt x="71627" y="976884"/>
                  </a:lnTo>
                  <a:lnTo>
                    <a:pt x="4397883" y="976884"/>
                  </a:lnTo>
                  <a:lnTo>
                    <a:pt x="4425737" y="971264"/>
                  </a:lnTo>
                  <a:lnTo>
                    <a:pt x="4448508" y="955929"/>
                  </a:lnTo>
                  <a:lnTo>
                    <a:pt x="4463873" y="933164"/>
                  </a:lnTo>
                  <a:lnTo>
                    <a:pt x="4469511" y="905256"/>
                  </a:lnTo>
                  <a:lnTo>
                    <a:pt x="4469511" y="71628"/>
                  </a:lnTo>
                  <a:lnTo>
                    <a:pt x="4463873" y="43773"/>
                  </a:lnTo>
                  <a:lnTo>
                    <a:pt x="4448508" y="21002"/>
                  </a:lnTo>
                  <a:lnTo>
                    <a:pt x="4425737" y="5637"/>
                  </a:lnTo>
                  <a:lnTo>
                    <a:pt x="4397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endParaRPr>
            </a:p>
            <a:p>
              <a:endPara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endParaRPr>
            </a:p>
            <a:p>
              <a:r>
                <a:rPr lang="zh-CN" altLang="en-US" sz="1400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淘汰</a:t>
              </a:r>
              <a:r>
                <a:rPr lang="en-US" altLang="en-US" sz="1400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2G/3G</a:t>
              </a:r>
              <a:r>
                <a:rPr lang="zh-CN" altLang="en-US" sz="1400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网络，预计将推动约</a:t>
              </a:r>
              <a:r>
                <a:rPr lang="en-US" altLang="en-US" sz="1400" b="1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6800</a:t>
              </a:r>
              <a:r>
                <a:rPr lang="zh-CN" altLang="en-US" sz="1400" b="1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万用户更换支持</a:t>
              </a:r>
              <a:r>
                <a:rPr lang="en-US" altLang="en-US" sz="1400" b="1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4G/5G</a:t>
              </a:r>
              <a:r>
                <a:rPr lang="zh-CN" altLang="en-US" sz="1400" b="1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的新型</a:t>
              </a:r>
              <a:r>
                <a:rPr lang="en-US" altLang="zh-CN" sz="1400" b="1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  </a:t>
              </a:r>
              <a:r>
                <a:rPr lang="zh-CN" altLang="en-US" sz="1400" b="1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手机</a:t>
              </a:r>
            </a:p>
          </p:txBody>
        </p:sp>
        <p:sp>
          <p:nvSpPr>
            <p:cNvPr id="58" name="object 58"/>
            <p:cNvSpPr/>
            <p:nvPr/>
          </p:nvSpPr>
          <p:spPr>
            <a:xfrm>
              <a:off x="7080631" y="4002278"/>
              <a:ext cx="4469765" cy="977265"/>
            </a:xfrm>
            <a:custGeom>
              <a:avLst/>
              <a:gdLst/>
              <a:ahLst/>
              <a:cxnLst/>
              <a:rect l="l" t="t" r="r" b="b"/>
              <a:pathLst>
                <a:path w="4469765" h="977264">
                  <a:moveTo>
                    <a:pt x="0" y="71628"/>
                  </a:moveTo>
                  <a:lnTo>
                    <a:pt x="5619" y="43773"/>
                  </a:lnTo>
                  <a:lnTo>
                    <a:pt x="20954" y="21002"/>
                  </a:lnTo>
                  <a:lnTo>
                    <a:pt x="43719" y="5637"/>
                  </a:lnTo>
                  <a:lnTo>
                    <a:pt x="71627" y="0"/>
                  </a:lnTo>
                  <a:lnTo>
                    <a:pt x="4397883" y="0"/>
                  </a:lnTo>
                  <a:lnTo>
                    <a:pt x="4425737" y="5637"/>
                  </a:lnTo>
                  <a:lnTo>
                    <a:pt x="4448508" y="21002"/>
                  </a:lnTo>
                  <a:lnTo>
                    <a:pt x="4463873" y="43773"/>
                  </a:lnTo>
                  <a:lnTo>
                    <a:pt x="4469511" y="71628"/>
                  </a:lnTo>
                  <a:lnTo>
                    <a:pt x="4469511" y="905256"/>
                  </a:lnTo>
                  <a:lnTo>
                    <a:pt x="4463873" y="933164"/>
                  </a:lnTo>
                  <a:lnTo>
                    <a:pt x="4448508" y="955929"/>
                  </a:lnTo>
                  <a:lnTo>
                    <a:pt x="4425737" y="971264"/>
                  </a:lnTo>
                  <a:lnTo>
                    <a:pt x="4397883" y="976884"/>
                  </a:lnTo>
                  <a:lnTo>
                    <a:pt x="71627" y="976884"/>
                  </a:lnTo>
                  <a:lnTo>
                    <a:pt x="43719" y="971264"/>
                  </a:lnTo>
                  <a:lnTo>
                    <a:pt x="20954" y="955929"/>
                  </a:lnTo>
                  <a:lnTo>
                    <a:pt x="5619" y="933164"/>
                  </a:lnTo>
                  <a:lnTo>
                    <a:pt x="0" y="905256"/>
                  </a:lnTo>
                  <a:lnTo>
                    <a:pt x="0" y="71628"/>
                  </a:lnTo>
                  <a:close/>
                </a:path>
              </a:pathLst>
            </a:custGeom>
            <a:ln w="12699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433108" y="1654301"/>
            <a:ext cx="6433820" cy="4312285"/>
            <a:chOff x="433108" y="1654301"/>
            <a:chExt cx="6433820" cy="4312285"/>
          </a:xfrm>
        </p:grpSpPr>
        <p:sp>
          <p:nvSpPr>
            <p:cNvPr id="61" name="object 61"/>
            <p:cNvSpPr/>
            <p:nvPr/>
          </p:nvSpPr>
          <p:spPr>
            <a:xfrm>
              <a:off x="6550226" y="5623891"/>
              <a:ext cx="270510" cy="269875"/>
            </a:xfrm>
            <a:custGeom>
              <a:avLst/>
              <a:gdLst/>
              <a:ahLst/>
              <a:cxnLst/>
              <a:rect l="l" t="t" r="r" b="b"/>
              <a:pathLst>
                <a:path w="270509" h="269875">
                  <a:moveTo>
                    <a:pt x="135124" y="0"/>
                  </a:moveTo>
                  <a:lnTo>
                    <a:pt x="91944" y="6933"/>
                  </a:lnTo>
                  <a:lnTo>
                    <a:pt x="92426" y="6933"/>
                  </a:lnTo>
                  <a:lnTo>
                    <a:pt x="55581" y="25859"/>
                  </a:lnTo>
                  <a:lnTo>
                    <a:pt x="26244" y="54974"/>
                  </a:lnTo>
                  <a:lnTo>
                    <a:pt x="6946" y="92026"/>
                  </a:lnTo>
                  <a:lnTo>
                    <a:pt x="0" y="134878"/>
                  </a:lnTo>
                  <a:lnTo>
                    <a:pt x="6761" y="177279"/>
                  </a:lnTo>
                  <a:lnTo>
                    <a:pt x="25906" y="214782"/>
                  </a:lnTo>
                  <a:lnTo>
                    <a:pt x="55074" y="243897"/>
                  </a:lnTo>
                  <a:lnTo>
                    <a:pt x="92194" y="262935"/>
                  </a:lnTo>
                  <a:lnTo>
                    <a:pt x="135124" y="269756"/>
                  </a:lnTo>
                  <a:lnTo>
                    <a:pt x="176913" y="262935"/>
                  </a:lnTo>
                  <a:lnTo>
                    <a:pt x="177386" y="262935"/>
                  </a:lnTo>
                  <a:lnTo>
                    <a:pt x="207138" y="247472"/>
                  </a:lnTo>
                  <a:lnTo>
                    <a:pt x="135124" y="247472"/>
                  </a:lnTo>
                  <a:lnTo>
                    <a:pt x="91227" y="238621"/>
                  </a:lnTo>
                  <a:lnTo>
                    <a:pt x="55371" y="214485"/>
                  </a:lnTo>
                  <a:lnTo>
                    <a:pt x="31192" y="178695"/>
                  </a:lnTo>
                  <a:lnTo>
                    <a:pt x="22324" y="134878"/>
                  </a:lnTo>
                  <a:lnTo>
                    <a:pt x="31192" y="91061"/>
                  </a:lnTo>
                  <a:lnTo>
                    <a:pt x="55371" y="55270"/>
                  </a:lnTo>
                  <a:lnTo>
                    <a:pt x="91227" y="31135"/>
                  </a:lnTo>
                  <a:lnTo>
                    <a:pt x="135124" y="22284"/>
                  </a:lnTo>
                  <a:lnTo>
                    <a:pt x="207634" y="22284"/>
                  </a:lnTo>
                  <a:lnTo>
                    <a:pt x="178054" y="6933"/>
                  </a:lnTo>
                  <a:lnTo>
                    <a:pt x="135124" y="0"/>
                  </a:lnTo>
                  <a:close/>
                </a:path>
                <a:path w="270509" h="269875">
                  <a:moveTo>
                    <a:pt x="207634" y="22284"/>
                  </a:moveTo>
                  <a:lnTo>
                    <a:pt x="135124" y="22284"/>
                  </a:lnTo>
                  <a:lnTo>
                    <a:pt x="179021" y="31135"/>
                  </a:lnTo>
                  <a:lnTo>
                    <a:pt x="214877" y="55270"/>
                  </a:lnTo>
                  <a:lnTo>
                    <a:pt x="239056" y="91061"/>
                  </a:lnTo>
                  <a:lnTo>
                    <a:pt x="247923" y="134878"/>
                  </a:lnTo>
                  <a:lnTo>
                    <a:pt x="239056" y="178695"/>
                  </a:lnTo>
                  <a:lnTo>
                    <a:pt x="214877" y="214485"/>
                  </a:lnTo>
                  <a:lnTo>
                    <a:pt x="179021" y="238621"/>
                  </a:lnTo>
                  <a:lnTo>
                    <a:pt x="135124" y="247472"/>
                  </a:lnTo>
                  <a:lnTo>
                    <a:pt x="207138" y="247472"/>
                  </a:lnTo>
                  <a:lnTo>
                    <a:pt x="214666" y="243559"/>
                  </a:lnTo>
                  <a:lnTo>
                    <a:pt x="244004" y="214275"/>
                  </a:lnTo>
                  <a:lnTo>
                    <a:pt x="263302" y="177279"/>
                  </a:lnTo>
                  <a:lnTo>
                    <a:pt x="270248" y="134878"/>
                  </a:lnTo>
                  <a:lnTo>
                    <a:pt x="263415" y="92477"/>
                  </a:lnTo>
                  <a:lnTo>
                    <a:pt x="244342" y="55480"/>
                  </a:lnTo>
                  <a:lnTo>
                    <a:pt x="215174" y="26196"/>
                  </a:lnTo>
                  <a:lnTo>
                    <a:pt x="207634" y="22284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4876" y="5668460"/>
              <a:ext cx="271423" cy="29790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3108" y="1654301"/>
              <a:ext cx="314960" cy="314960"/>
            </a:xfrm>
            <a:custGeom>
              <a:avLst/>
              <a:gdLst/>
              <a:ahLst/>
              <a:cxnLst/>
              <a:rect l="l" t="t" r="r" b="b"/>
              <a:pathLst>
                <a:path w="314959" h="314960">
                  <a:moveTo>
                    <a:pt x="157441" y="0"/>
                  </a:moveTo>
                  <a:lnTo>
                    <a:pt x="107681" y="8026"/>
                  </a:lnTo>
                  <a:lnTo>
                    <a:pt x="64462" y="30378"/>
                  </a:lnTo>
                  <a:lnTo>
                    <a:pt x="30379" y="64465"/>
                  </a:lnTo>
                  <a:lnTo>
                    <a:pt x="8027" y="107696"/>
                  </a:lnTo>
                  <a:lnTo>
                    <a:pt x="0" y="157480"/>
                  </a:lnTo>
                  <a:lnTo>
                    <a:pt x="8027" y="207202"/>
                  </a:lnTo>
                  <a:lnTo>
                    <a:pt x="30379" y="250395"/>
                  </a:lnTo>
                  <a:lnTo>
                    <a:pt x="64462" y="284462"/>
                  </a:lnTo>
                  <a:lnTo>
                    <a:pt x="107681" y="306807"/>
                  </a:lnTo>
                  <a:lnTo>
                    <a:pt x="157441" y="314833"/>
                  </a:lnTo>
                  <a:lnTo>
                    <a:pt x="207202" y="306807"/>
                  </a:lnTo>
                  <a:lnTo>
                    <a:pt x="250421" y="284462"/>
                  </a:lnTo>
                  <a:lnTo>
                    <a:pt x="284504" y="250395"/>
                  </a:lnTo>
                  <a:lnTo>
                    <a:pt x="306856" y="207202"/>
                  </a:lnTo>
                  <a:lnTo>
                    <a:pt x="314883" y="157480"/>
                  </a:lnTo>
                  <a:lnTo>
                    <a:pt x="306856" y="107696"/>
                  </a:lnTo>
                  <a:lnTo>
                    <a:pt x="284504" y="64465"/>
                  </a:lnTo>
                  <a:lnTo>
                    <a:pt x="250421" y="30378"/>
                  </a:lnTo>
                  <a:lnTo>
                    <a:pt x="207202" y="8026"/>
                  </a:lnTo>
                  <a:lnTo>
                    <a:pt x="15744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81000" y="1678051"/>
            <a:ext cx="54965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5"/>
              </a:spcBef>
              <a:tabLst>
                <a:tab pos="2277110" algn="l"/>
              </a:tabLst>
            </a:pPr>
            <a:r>
              <a:rPr b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3</a:t>
            </a:r>
            <a:r>
              <a:rPr lang="en-US" sz="2000" b="1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               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信息技术服务</a:t>
            </a:r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IT 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服务）</a:t>
            </a:r>
          </a:p>
        </p:txBody>
      </p:sp>
      <p:sp>
        <p:nvSpPr>
          <p:cNvPr id="65" name="object 65"/>
          <p:cNvSpPr/>
          <p:nvPr/>
        </p:nvSpPr>
        <p:spPr>
          <a:xfrm>
            <a:off x="6143244" y="1654301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60" h="314960">
                <a:moveTo>
                  <a:pt x="157479" y="0"/>
                </a:moveTo>
                <a:lnTo>
                  <a:pt x="107695" y="8026"/>
                </a:lnTo>
                <a:lnTo>
                  <a:pt x="64465" y="30378"/>
                </a:lnTo>
                <a:lnTo>
                  <a:pt x="30378" y="64465"/>
                </a:lnTo>
                <a:lnTo>
                  <a:pt x="8026" y="107696"/>
                </a:lnTo>
                <a:lnTo>
                  <a:pt x="0" y="157480"/>
                </a:lnTo>
                <a:lnTo>
                  <a:pt x="8026" y="207202"/>
                </a:lnTo>
                <a:lnTo>
                  <a:pt x="30378" y="250395"/>
                </a:lnTo>
                <a:lnTo>
                  <a:pt x="64465" y="284462"/>
                </a:lnTo>
                <a:lnTo>
                  <a:pt x="107695" y="306807"/>
                </a:lnTo>
                <a:lnTo>
                  <a:pt x="157479" y="314833"/>
                </a:lnTo>
                <a:lnTo>
                  <a:pt x="207202" y="306807"/>
                </a:lnTo>
                <a:lnTo>
                  <a:pt x="250395" y="284462"/>
                </a:lnTo>
                <a:lnTo>
                  <a:pt x="284462" y="250395"/>
                </a:lnTo>
                <a:lnTo>
                  <a:pt x="306807" y="207202"/>
                </a:lnTo>
                <a:lnTo>
                  <a:pt x="314832" y="157480"/>
                </a:lnTo>
                <a:lnTo>
                  <a:pt x="306807" y="107696"/>
                </a:lnTo>
                <a:lnTo>
                  <a:pt x="284462" y="64465"/>
                </a:lnTo>
                <a:lnTo>
                  <a:pt x="250395" y="30378"/>
                </a:lnTo>
                <a:lnTo>
                  <a:pt x="207202" y="8026"/>
                </a:lnTo>
                <a:lnTo>
                  <a:pt x="157479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077965" y="1678051"/>
            <a:ext cx="549656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5"/>
              </a:spcBef>
              <a:tabLst>
                <a:tab pos="1487170" algn="l"/>
              </a:tabLst>
            </a:pPr>
            <a:r>
              <a:rPr b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4</a:t>
            </a:r>
            <a:r>
              <a:rPr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手机制造业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7010400" y="5181600"/>
            <a:ext cx="4450080" cy="7937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通过本地制造关键组件，逐步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实现手机制造全产业链的本地化布局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，增强自主生产能力，打造具有全球竞争力的移动通信制造生态。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0"/>
            <a:ext cx="12192000" cy="5335905"/>
            <a:chOff x="0" y="1524000"/>
            <a:chExt cx="12192000" cy="5335905"/>
          </a:xfrm>
        </p:grpSpPr>
        <p:sp>
          <p:nvSpPr>
            <p:cNvPr id="3" name="object 3"/>
            <p:cNvSpPr/>
            <p:nvPr/>
          </p:nvSpPr>
          <p:spPr>
            <a:xfrm>
              <a:off x="3048000" y="1524000"/>
              <a:ext cx="9144000" cy="5334000"/>
            </a:xfrm>
            <a:custGeom>
              <a:avLst/>
              <a:gdLst/>
              <a:ahLst/>
              <a:cxnLst/>
              <a:rect l="l" t="t" r="r" b="b"/>
              <a:pathLst>
                <a:path w="9144000" h="5334000">
                  <a:moveTo>
                    <a:pt x="0" y="5333999"/>
                  </a:moveTo>
                  <a:lnTo>
                    <a:pt x="9144000" y="5333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33399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857999"/>
              <a:ext cx="3048000" cy="1905"/>
            </a:xfrm>
            <a:custGeom>
              <a:avLst/>
              <a:gdLst/>
              <a:ahLst/>
              <a:cxnLst/>
              <a:rect l="l" t="t" r="r" b="b"/>
              <a:pathLst>
                <a:path w="3048000" h="1904">
                  <a:moveTo>
                    <a:pt x="0" y="1587"/>
                  </a:moveTo>
                  <a:lnTo>
                    <a:pt x="3048000" y="1587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551" y="6360356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14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1491" y="95220"/>
            <a:ext cx="376887" cy="57168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-1523"/>
            <a:ext cx="12192000" cy="6859905"/>
            <a:chOff x="0" y="-1523"/>
            <a:chExt cx="12192000" cy="6859905"/>
          </a:xfrm>
        </p:grpSpPr>
        <p:sp>
          <p:nvSpPr>
            <p:cNvPr id="8" name="object 8"/>
            <p:cNvSpPr/>
            <p:nvPr/>
          </p:nvSpPr>
          <p:spPr>
            <a:xfrm>
              <a:off x="0" y="1523999"/>
              <a:ext cx="3180080" cy="5334000"/>
            </a:xfrm>
            <a:custGeom>
              <a:avLst/>
              <a:gdLst/>
              <a:ahLst/>
              <a:cxnLst/>
              <a:rect l="l" t="t" r="r" b="b"/>
              <a:pathLst>
                <a:path w="3180080" h="5334000">
                  <a:moveTo>
                    <a:pt x="3179699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3179699" y="5334000"/>
                  </a:lnTo>
                  <a:lnTo>
                    <a:pt x="31796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-1523"/>
              <a:ext cx="12192000" cy="1525905"/>
            </a:xfrm>
            <a:custGeom>
              <a:avLst/>
              <a:gdLst/>
              <a:ahLst/>
              <a:cxnLst/>
              <a:rect l="l" t="t" r="r" b="b"/>
              <a:pathLst>
                <a:path w="12192000" h="1525905">
                  <a:moveTo>
                    <a:pt x="12192000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2192000" y="1525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14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1000" y="69342"/>
            <a:ext cx="11811000" cy="1928495"/>
            <a:chOff x="381000" y="69342"/>
            <a:chExt cx="11811000" cy="192849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7921" y="69342"/>
              <a:ext cx="624027" cy="6234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1000" y="1593011"/>
              <a:ext cx="5715000" cy="404495"/>
            </a:xfrm>
            <a:custGeom>
              <a:avLst/>
              <a:gdLst/>
              <a:ahLst/>
              <a:cxnLst/>
              <a:rect l="l" t="t" r="r" b="b"/>
              <a:pathLst>
                <a:path w="5715000" h="404494">
                  <a:moveTo>
                    <a:pt x="5715000" y="0"/>
                  </a:moveTo>
                  <a:lnTo>
                    <a:pt x="0" y="0"/>
                  </a:lnTo>
                  <a:lnTo>
                    <a:pt x="0" y="404444"/>
                  </a:lnTo>
                  <a:lnTo>
                    <a:pt x="5715000" y="404444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329895"/>
            <a:ext cx="11724742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尽管信息技术与通信（</a:t>
            </a:r>
            <a:r>
              <a:rPr lang="en-US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IT&amp;T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）领域存在众多投资机会，巴基斯坦已明确优先发展四大重点方向，为投资者带来可观增长潜力</a:t>
            </a:r>
            <a:r>
              <a:rPr sz="3200" spc="-1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(2/2)</a:t>
            </a:r>
            <a:endParaRPr lang="zh-CN" altLang="en-US" sz="3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000" y="1644142"/>
            <a:ext cx="5715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投资机遇</a:t>
            </a:r>
          </a:p>
        </p:txBody>
      </p:sp>
      <p:sp>
        <p:nvSpPr>
          <p:cNvPr id="16" name="object 16"/>
          <p:cNvSpPr/>
          <p:nvPr/>
        </p:nvSpPr>
        <p:spPr>
          <a:xfrm>
            <a:off x="6329679" y="1593011"/>
            <a:ext cx="5715000" cy="404495"/>
          </a:xfrm>
          <a:custGeom>
            <a:avLst/>
            <a:gdLst/>
            <a:ahLst/>
            <a:cxnLst/>
            <a:rect l="l" t="t" r="r" b="b"/>
            <a:pathLst>
              <a:path w="5715000" h="404494">
                <a:moveTo>
                  <a:pt x="5715000" y="0"/>
                </a:moveTo>
                <a:lnTo>
                  <a:pt x="0" y="0"/>
                </a:lnTo>
                <a:lnTo>
                  <a:pt x="0" y="404444"/>
                </a:lnTo>
                <a:lnTo>
                  <a:pt x="5715000" y="404444"/>
                </a:lnTo>
                <a:lnTo>
                  <a:pt x="5715000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29679" y="1644142"/>
            <a:ext cx="5715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潜在本地合作伙伴（非详尽列表）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381000" y="1975104"/>
            <a:ext cx="11730228" cy="4212336"/>
            <a:chOff x="381000" y="1975104"/>
            <a:chExt cx="11730228" cy="4212336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7544" y="1975104"/>
              <a:ext cx="5853684" cy="42123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329679" y="2047697"/>
              <a:ext cx="5715000" cy="4072254"/>
            </a:xfrm>
            <a:custGeom>
              <a:avLst/>
              <a:gdLst/>
              <a:ahLst/>
              <a:cxnLst/>
              <a:rect l="l" t="t" r="r" b="b"/>
              <a:pathLst>
                <a:path w="5715000" h="4072254">
                  <a:moveTo>
                    <a:pt x="5715000" y="0"/>
                  </a:moveTo>
                  <a:lnTo>
                    <a:pt x="0" y="0"/>
                  </a:lnTo>
                  <a:lnTo>
                    <a:pt x="0" y="4071747"/>
                  </a:lnTo>
                  <a:lnTo>
                    <a:pt x="5715000" y="4071747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9679" y="2047697"/>
              <a:ext cx="5715000" cy="4072254"/>
            </a:xfrm>
            <a:custGeom>
              <a:avLst/>
              <a:gdLst/>
              <a:ahLst/>
              <a:cxnLst/>
              <a:rect l="l" t="t" r="r" b="b"/>
              <a:pathLst>
                <a:path w="5715000" h="4072254">
                  <a:moveTo>
                    <a:pt x="0" y="4071747"/>
                  </a:moveTo>
                  <a:lnTo>
                    <a:pt x="5715000" y="4071747"/>
                  </a:lnTo>
                  <a:lnTo>
                    <a:pt x="5715000" y="0"/>
                  </a:lnTo>
                  <a:lnTo>
                    <a:pt x="0" y="0"/>
                  </a:lnTo>
                  <a:lnTo>
                    <a:pt x="0" y="4071747"/>
                  </a:lnTo>
                  <a:close/>
                </a:path>
              </a:pathLst>
            </a:custGeom>
            <a:ln w="127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6823" y="5474335"/>
              <a:ext cx="274320" cy="2743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6314" y="2257145"/>
              <a:ext cx="2004314" cy="8303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2029" y="2257171"/>
              <a:ext cx="2381250" cy="7429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65290" y="3399332"/>
              <a:ext cx="1815211" cy="6205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1990" y="4397832"/>
              <a:ext cx="1094701" cy="5166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23044" y="2919857"/>
              <a:ext cx="1815210" cy="12740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17308" y="5238114"/>
              <a:ext cx="1322197" cy="48219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564924" y="4204559"/>
              <a:ext cx="310515" cy="393065"/>
            </a:xfrm>
            <a:custGeom>
              <a:avLst/>
              <a:gdLst/>
              <a:ahLst/>
              <a:cxnLst/>
              <a:rect l="l" t="t" r="r" b="b"/>
              <a:pathLst>
                <a:path w="310515" h="393064">
                  <a:moveTo>
                    <a:pt x="164926" y="0"/>
                  </a:moveTo>
                  <a:lnTo>
                    <a:pt x="124524" y="5394"/>
                  </a:lnTo>
                  <a:lnTo>
                    <a:pt x="80663" y="21577"/>
                  </a:lnTo>
                  <a:lnTo>
                    <a:pt x="46480" y="42152"/>
                  </a:lnTo>
                  <a:lnTo>
                    <a:pt x="35113" y="60726"/>
                  </a:lnTo>
                  <a:lnTo>
                    <a:pt x="36235" y="63091"/>
                  </a:lnTo>
                  <a:lnTo>
                    <a:pt x="37780" y="65230"/>
                  </a:lnTo>
                  <a:lnTo>
                    <a:pt x="41964" y="69247"/>
                  </a:lnTo>
                  <a:lnTo>
                    <a:pt x="43657" y="72001"/>
                  </a:lnTo>
                  <a:lnTo>
                    <a:pt x="44590" y="75036"/>
                  </a:lnTo>
                  <a:lnTo>
                    <a:pt x="65347" y="75036"/>
                  </a:lnTo>
                  <a:lnTo>
                    <a:pt x="104484" y="54837"/>
                  </a:lnTo>
                  <a:lnTo>
                    <a:pt x="112183" y="51060"/>
                  </a:lnTo>
                  <a:lnTo>
                    <a:pt x="132965" y="41865"/>
                  </a:lnTo>
                  <a:lnTo>
                    <a:pt x="150329" y="35292"/>
                  </a:lnTo>
                  <a:lnTo>
                    <a:pt x="164277" y="31340"/>
                  </a:lnTo>
                  <a:lnTo>
                    <a:pt x="174807" y="30012"/>
                  </a:lnTo>
                  <a:lnTo>
                    <a:pt x="190462" y="31568"/>
                  </a:lnTo>
                  <a:lnTo>
                    <a:pt x="231431" y="53177"/>
                  </a:lnTo>
                  <a:lnTo>
                    <a:pt x="253203" y="86107"/>
                  </a:lnTo>
                  <a:lnTo>
                    <a:pt x="254673" y="97413"/>
                  </a:lnTo>
                  <a:lnTo>
                    <a:pt x="250538" y="117692"/>
                  </a:lnTo>
                  <a:lnTo>
                    <a:pt x="238135" y="134986"/>
                  </a:lnTo>
                  <a:lnTo>
                    <a:pt x="217463" y="149293"/>
                  </a:lnTo>
                  <a:lnTo>
                    <a:pt x="188525" y="160613"/>
                  </a:lnTo>
                  <a:lnTo>
                    <a:pt x="65706" y="195776"/>
                  </a:lnTo>
                  <a:lnTo>
                    <a:pt x="36959" y="213531"/>
                  </a:lnTo>
                  <a:lnTo>
                    <a:pt x="16426" y="236243"/>
                  </a:lnTo>
                  <a:lnTo>
                    <a:pt x="4106" y="263912"/>
                  </a:lnTo>
                  <a:lnTo>
                    <a:pt x="0" y="296538"/>
                  </a:lnTo>
                  <a:lnTo>
                    <a:pt x="339" y="306233"/>
                  </a:lnTo>
                  <a:lnTo>
                    <a:pt x="11939" y="342920"/>
                  </a:lnTo>
                  <a:lnTo>
                    <a:pt x="45990" y="377412"/>
                  </a:lnTo>
                  <a:lnTo>
                    <a:pt x="82494" y="391476"/>
                  </a:lnTo>
                  <a:lnTo>
                    <a:pt x="102260" y="393065"/>
                  </a:lnTo>
                  <a:lnTo>
                    <a:pt x="116242" y="392176"/>
                  </a:lnTo>
                  <a:lnTo>
                    <a:pt x="156451" y="380797"/>
                  </a:lnTo>
                  <a:lnTo>
                    <a:pt x="189810" y="361496"/>
                  </a:lnTo>
                  <a:lnTo>
                    <a:pt x="200081" y="353744"/>
                  </a:lnTo>
                  <a:lnTo>
                    <a:pt x="163123" y="356690"/>
                  </a:lnTo>
                  <a:lnTo>
                    <a:pt x="150115" y="357203"/>
                  </a:lnTo>
                  <a:lnTo>
                    <a:pt x="109778" y="354196"/>
                  </a:lnTo>
                  <a:lnTo>
                    <a:pt x="71510" y="335298"/>
                  </a:lnTo>
                  <a:lnTo>
                    <a:pt x="55269" y="289064"/>
                  </a:lnTo>
                  <a:lnTo>
                    <a:pt x="58860" y="268100"/>
                  </a:lnTo>
                  <a:lnTo>
                    <a:pt x="87593" y="227909"/>
                  </a:lnTo>
                  <a:lnTo>
                    <a:pt x="137807" y="193783"/>
                  </a:lnTo>
                  <a:lnTo>
                    <a:pt x="183980" y="176741"/>
                  </a:lnTo>
                  <a:lnTo>
                    <a:pt x="205075" y="174598"/>
                  </a:lnTo>
                  <a:lnTo>
                    <a:pt x="218131" y="175564"/>
                  </a:lnTo>
                  <a:lnTo>
                    <a:pt x="252281" y="199793"/>
                  </a:lnTo>
                  <a:lnTo>
                    <a:pt x="260392" y="244839"/>
                  </a:lnTo>
                  <a:lnTo>
                    <a:pt x="260392" y="255704"/>
                  </a:lnTo>
                  <a:lnTo>
                    <a:pt x="247032" y="300827"/>
                  </a:lnTo>
                  <a:lnTo>
                    <a:pt x="215032" y="344272"/>
                  </a:lnTo>
                  <a:lnTo>
                    <a:pt x="224617" y="348652"/>
                  </a:lnTo>
                  <a:lnTo>
                    <a:pt x="233327" y="355079"/>
                  </a:lnTo>
                  <a:lnTo>
                    <a:pt x="241159" y="363564"/>
                  </a:lnTo>
                  <a:lnTo>
                    <a:pt x="248111" y="374123"/>
                  </a:lnTo>
                  <a:lnTo>
                    <a:pt x="254364" y="382409"/>
                  </a:lnTo>
                  <a:lnTo>
                    <a:pt x="262600" y="388328"/>
                  </a:lnTo>
                  <a:lnTo>
                    <a:pt x="272817" y="391881"/>
                  </a:lnTo>
                  <a:lnTo>
                    <a:pt x="285017" y="393065"/>
                  </a:lnTo>
                  <a:lnTo>
                    <a:pt x="291385" y="393065"/>
                  </a:lnTo>
                  <a:lnTo>
                    <a:pt x="297017" y="387709"/>
                  </a:lnTo>
                  <a:lnTo>
                    <a:pt x="310022" y="344434"/>
                  </a:lnTo>
                  <a:lnTo>
                    <a:pt x="309903" y="159813"/>
                  </a:lnTo>
                  <a:lnTo>
                    <a:pt x="301902" y="98045"/>
                  </a:lnTo>
                  <a:lnTo>
                    <a:pt x="277904" y="49624"/>
                  </a:lnTo>
                  <a:lnTo>
                    <a:pt x="230686" y="12407"/>
                  </a:lnTo>
                  <a:lnTo>
                    <a:pt x="200123" y="3102"/>
                  </a:lnTo>
                  <a:lnTo>
                    <a:pt x="164926" y="0"/>
                  </a:lnTo>
                  <a:close/>
                </a:path>
              </a:pathLst>
            </a:custGeom>
            <a:solidFill>
              <a:srgbClr val="6C9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20923" y="4059923"/>
              <a:ext cx="676275" cy="538480"/>
            </a:xfrm>
            <a:custGeom>
              <a:avLst/>
              <a:gdLst/>
              <a:ahLst/>
              <a:cxnLst/>
              <a:rect l="l" t="t" r="r" b="b"/>
              <a:pathLst>
                <a:path w="676275" h="538479">
                  <a:moveTo>
                    <a:pt x="203365" y="148399"/>
                  </a:moveTo>
                  <a:lnTo>
                    <a:pt x="196875" y="145961"/>
                  </a:lnTo>
                  <a:lnTo>
                    <a:pt x="193840" y="144399"/>
                  </a:lnTo>
                  <a:lnTo>
                    <a:pt x="188087" y="142989"/>
                  </a:lnTo>
                  <a:lnTo>
                    <a:pt x="182168" y="142405"/>
                  </a:lnTo>
                  <a:lnTo>
                    <a:pt x="176250" y="142646"/>
                  </a:lnTo>
                  <a:lnTo>
                    <a:pt x="164477" y="143967"/>
                  </a:lnTo>
                  <a:lnTo>
                    <a:pt x="152057" y="147955"/>
                  </a:lnTo>
                  <a:lnTo>
                    <a:pt x="138988" y="154584"/>
                  </a:lnTo>
                  <a:lnTo>
                    <a:pt x="111899" y="173151"/>
                  </a:lnTo>
                  <a:lnTo>
                    <a:pt x="99936" y="179781"/>
                  </a:lnTo>
                  <a:lnTo>
                    <a:pt x="89357" y="183769"/>
                  </a:lnTo>
                  <a:lnTo>
                    <a:pt x="80187" y="185115"/>
                  </a:lnTo>
                  <a:lnTo>
                    <a:pt x="73875" y="184289"/>
                  </a:lnTo>
                  <a:lnTo>
                    <a:pt x="66560" y="181787"/>
                  </a:lnTo>
                  <a:lnTo>
                    <a:pt x="58229" y="177609"/>
                  </a:lnTo>
                  <a:lnTo>
                    <a:pt x="39928" y="165938"/>
                  </a:lnTo>
                  <a:lnTo>
                    <a:pt x="32778" y="161759"/>
                  </a:lnTo>
                  <a:lnTo>
                    <a:pt x="27444" y="159270"/>
                  </a:lnTo>
                  <a:lnTo>
                    <a:pt x="23914" y="158432"/>
                  </a:lnTo>
                  <a:lnTo>
                    <a:pt x="18046" y="158432"/>
                  </a:lnTo>
                  <a:lnTo>
                    <a:pt x="12598" y="163055"/>
                  </a:lnTo>
                  <a:lnTo>
                    <a:pt x="7556" y="172288"/>
                  </a:lnTo>
                  <a:lnTo>
                    <a:pt x="3124" y="179552"/>
                  </a:lnTo>
                  <a:lnTo>
                    <a:pt x="520" y="187782"/>
                  </a:lnTo>
                  <a:lnTo>
                    <a:pt x="0" y="196265"/>
                  </a:lnTo>
                  <a:lnTo>
                    <a:pt x="0" y="511733"/>
                  </a:lnTo>
                  <a:lnTo>
                    <a:pt x="27076" y="537464"/>
                  </a:lnTo>
                  <a:lnTo>
                    <a:pt x="33032" y="532117"/>
                  </a:lnTo>
                  <a:lnTo>
                    <a:pt x="38239" y="525995"/>
                  </a:lnTo>
                  <a:lnTo>
                    <a:pt x="42557" y="519239"/>
                  </a:lnTo>
                  <a:lnTo>
                    <a:pt x="46545" y="511797"/>
                  </a:lnTo>
                  <a:lnTo>
                    <a:pt x="48488" y="503428"/>
                  </a:lnTo>
                  <a:lnTo>
                    <a:pt x="48196" y="494995"/>
                  </a:lnTo>
                  <a:lnTo>
                    <a:pt x="48196" y="367144"/>
                  </a:lnTo>
                  <a:lnTo>
                    <a:pt x="56984" y="308648"/>
                  </a:lnTo>
                  <a:lnTo>
                    <a:pt x="84416" y="256235"/>
                  </a:lnTo>
                  <a:lnTo>
                    <a:pt x="116459" y="222796"/>
                  </a:lnTo>
                  <a:lnTo>
                    <a:pt x="154457" y="196303"/>
                  </a:lnTo>
                  <a:lnTo>
                    <a:pt x="203365" y="169252"/>
                  </a:lnTo>
                  <a:lnTo>
                    <a:pt x="203365" y="148399"/>
                  </a:lnTo>
                  <a:close/>
                </a:path>
                <a:path w="676275" h="538479">
                  <a:moveTo>
                    <a:pt x="579170" y="337654"/>
                  </a:moveTo>
                  <a:lnTo>
                    <a:pt x="571055" y="269709"/>
                  </a:lnTo>
                  <a:lnTo>
                    <a:pt x="546341" y="214439"/>
                  </a:lnTo>
                  <a:lnTo>
                    <a:pt x="546176" y="214439"/>
                  </a:lnTo>
                  <a:lnTo>
                    <a:pt x="532282" y="196646"/>
                  </a:lnTo>
                  <a:lnTo>
                    <a:pt x="528586" y="193065"/>
                  </a:lnTo>
                  <a:lnTo>
                    <a:pt x="528586" y="340423"/>
                  </a:lnTo>
                  <a:lnTo>
                    <a:pt x="526630" y="371779"/>
                  </a:lnTo>
                  <a:lnTo>
                    <a:pt x="520839" y="399808"/>
                  </a:lnTo>
                  <a:lnTo>
                    <a:pt x="520750" y="400202"/>
                  </a:lnTo>
                  <a:lnTo>
                    <a:pt x="510971" y="425704"/>
                  </a:lnTo>
                  <a:lnTo>
                    <a:pt x="498589" y="446112"/>
                  </a:lnTo>
                  <a:lnTo>
                    <a:pt x="497332" y="448348"/>
                  </a:lnTo>
                  <a:lnTo>
                    <a:pt x="479196" y="467956"/>
                  </a:lnTo>
                  <a:lnTo>
                    <a:pt x="457987" y="482003"/>
                  </a:lnTo>
                  <a:lnTo>
                    <a:pt x="433793" y="490423"/>
                  </a:lnTo>
                  <a:lnTo>
                    <a:pt x="406603" y="493229"/>
                  </a:lnTo>
                  <a:lnTo>
                    <a:pt x="382905" y="491680"/>
                  </a:lnTo>
                  <a:lnTo>
                    <a:pt x="343154" y="479209"/>
                  </a:lnTo>
                  <a:lnTo>
                    <a:pt x="306717" y="443953"/>
                  </a:lnTo>
                  <a:lnTo>
                    <a:pt x="291922" y="401485"/>
                  </a:lnTo>
                  <a:lnTo>
                    <a:pt x="288861" y="337654"/>
                  </a:lnTo>
                  <a:lnTo>
                    <a:pt x="290245" y="304126"/>
                  </a:lnTo>
                  <a:lnTo>
                    <a:pt x="302247" y="246710"/>
                  </a:lnTo>
                  <a:lnTo>
                    <a:pt x="328371" y="207314"/>
                  </a:lnTo>
                  <a:lnTo>
                    <a:pt x="372821" y="186448"/>
                  </a:lnTo>
                  <a:lnTo>
                    <a:pt x="401650" y="183832"/>
                  </a:lnTo>
                  <a:lnTo>
                    <a:pt x="430339" y="186690"/>
                  </a:lnTo>
                  <a:lnTo>
                    <a:pt x="477812" y="209499"/>
                  </a:lnTo>
                  <a:lnTo>
                    <a:pt x="510578" y="252463"/>
                  </a:lnTo>
                  <a:lnTo>
                    <a:pt x="526580" y="307936"/>
                  </a:lnTo>
                  <a:lnTo>
                    <a:pt x="528586" y="340423"/>
                  </a:lnTo>
                  <a:lnTo>
                    <a:pt x="528586" y="193065"/>
                  </a:lnTo>
                  <a:lnTo>
                    <a:pt x="519099" y="183832"/>
                  </a:lnTo>
                  <a:lnTo>
                    <a:pt x="516166" y="180987"/>
                  </a:lnTo>
                  <a:lnTo>
                    <a:pt x="498678" y="168148"/>
                  </a:lnTo>
                  <a:lnTo>
                    <a:pt x="498043" y="167678"/>
                  </a:lnTo>
                  <a:lnTo>
                    <a:pt x="463613" y="150774"/>
                  </a:lnTo>
                  <a:lnTo>
                    <a:pt x="424357" y="142887"/>
                  </a:lnTo>
                  <a:lnTo>
                    <a:pt x="411365" y="143979"/>
                  </a:lnTo>
                  <a:lnTo>
                    <a:pt x="396303" y="147269"/>
                  </a:lnTo>
                  <a:lnTo>
                    <a:pt x="379183" y="152755"/>
                  </a:lnTo>
                  <a:lnTo>
                    <a:pt x="352031" y="163614"/>
                  </a:lnTo>
                  <a:lnTo>
                    <a:pt x="343827" y="165963"/>
                  </a:lnTo>
                  <a:lnTo>
                    <a:pt x="335432" y="167487"/>
                  </a:lnTo>
                  <a:lnTo>
                    <a:pt x="326898" y="168148"/>
                  </a:lnTo>
                  <a:lnTo>
                    <a:pt x="313550" y="166319"/>
                  </a:lnTo>
                  <a:lnTo>
                    <a:pt x="286232" y="128841"/>
                  </a:lnTo>
                  <a:lnTo>
                    <a:pt x="283375" y="83972"/>
                  </a:lnTo>
                  <a:lnTo>
                    <a:pt x="283260" y="77241"/>
                  </a:lnTo>
                  <a:lnTo>
                    <a:pt x="282232" y="37287"/>
                  </a:lnTo>
                  <a:lnTo>
                    <a:pt x="259676" y="3937"/>
                  </a:lnTo>
                  <a:lnTo>
                    <a:pt x="256794" y="4076"/>
                  </a:lnTo>
                  <a:lnTo>
                    <a:pt x="254000" y="4953"/>
                  </a:lnTo>
                  <a:lnTo>
                    <a:pt x="249135" y="8039"/>
                  </a:lnTo>
                  <a:lnTo>
                    <a:pt x="247154" y="10185"/>
                  </a:lnTo>
                  <a:lnTo>
                    <a:pt x="245795" y="12725"/>
                  </a:lnTo>
                  <a:lnTo>
                    <a:pt x="241833" y="18884"/>
                  </a:lnTo>
                  <a:lnTo>
                    <a:pt x="239814" y="26098"/>
                  </a:lnTo>
                  <a:lnTo>
                    <a:pt x="239991" y="33413"/>
                  </a:lnTo>
                  <a:lnTo>
                    <a:pt x="239458" y="48768"/>
                  </a:lnTo>
                  <a:lnTo>
                    <a:pt x="237871" y="103809"/>
                  </a:lnTo>
                  <a:lnTo>
                    <a:pt x="237109" y="139014"/>
                  </a:lnTo>
                  <a:lnTo>
                    <a:pt x="237032" y="142887"/>
                  </a:lnTo>
                  <a:lnTo>
                    <a:pt x="236956" y="147269"/>
                  </a:lnTo>
                  <a:lnTo>
                    <a:pt x="236829" y="153720"/>
                  </a:lnTo>
                  <a:lnTo>
                    <a:pt x="236372" y="180987"/>
                  </a:lnTo>
                  <a:lnTo>
                    <a:pt x="235966" y="207314"/>
                  </a:lnTo>
                  <a:lnTo>
                    <a:pt x="235851" y="214439"/>
                  </a:lnTo>
                  <a:lnTo>
                    <a:pt x="235750" y="221068"/>
                  </a:lnTo>
                  <a:lnTo>
                    <a:pt x="235661" y="229463"/>
                  </a:lnTo>
                  <a:lnTo>
                    <a:pt x="235546" y="240461"/>
                  </a:lnTo>
                  <a:lnTo>
                    <a:pt x="235470" y="246710"/>
                  </a:lnTo>
                  <a:lnTo>
                    <a:pt x="235381" y="255016"/>
                  </a:lnTo>
                  <a:lnTo>
                    <a:pt x="235280" y="269709"/>
                  </a:lnTo>
                  <a:lnTo>
                    <a:pt x="235216" y="278625"/>
                  </a:lnTo>
                  <a:lnTo>
                    <a:pt x="235089" y="296125"/>
                  </a:lnTo>
                  <a:lnTo>
                    <a:pt x="235000" y="482003"/>
                  </a:lnTo>
                  <a:lnTo>
                    <a:pt x="235864" y="497852"/>
                  </a:lnTo>
                  <a:lnTo>
                    <a:pt x="257289" y="535686"/>
                  </a:lnTo>
                  <a:lnTo>
                    <a:pt x="267068" y="536829"/>
                  </a:lnTo>
                  <a:lnTo>
                    <a:pt x="278663" y="536143"/>
                  </a:lnTo>
                  <a:lnTo>
                    <a:pt x="288798" y="534098"/>
                  </a:lnTo>
                  <a:lnTo>
                    <a:pt x="297484" y="530707"/>
                  </a:lnTo>
                  <a:lnTo>
                    <a:pt x="304749" y="525957"/>
                  </a:lnTo>
                  <a:lnTo>
                    <a:pt x="314579" y="517512"/>
                  </a:lnTo>
                  <a:lnTo>
                    <a:pt x="320611" y="513118"/>
                  </a:lnTo>
                  <a:lnTo>
                    <a:pt x="325247" y="512406"/>
                  </a:lnTo>
                  <a:lnTo>
                    <a:pt x="327355" y="512254"/>
                  </a:lnTo>
                  <a:lnTo>
                    <a:pt x="330060" y="512254"/>
                  </a:lnTo>
                  <a:lnTo>
                    <a:pt x="341274" y="516547"/>
                  </a:lnTo>
                  <a:lnTo>
                    <a:pt x="374408" y="528878"/>
                  </a:lnTo>
                  <a:lnTo>
                    <a:pt x="385889" y="532422"/>
                  </a:lnTo>
                  <a:lnTo>
                    <a:pt x="397611" y="534949"/>
                  </a:lnTo>
                  <a:lnTo>
                    <a:pt x="409511" y="536435"/>
                  </a:lnTo>
                  <a:lnTo>
                    <a:pt x="421525" y="536867"/>
                  </a:lnTo>
                  <a:lnTo>
                    <a:pt x="455269" y="533069"/>
                  </a:lnTo>
                  <a:lnTo>
                    <a:pt x="485749" y="521690"/>
                  </a:lnTo>
                  <a:lnTo>
                    <a:pt x="499300" y="512254"/>
                  </a:lnTo>
                  <a:lnTo>
                    <a:pt x="512978" y="502729"/>
                  </a:lnTo>
                  <a:lnTo>
                    <a:pt x="521538" y="493229"/>
                  </a:lnTo>
                  <a:lnTo>
                    <a:pt x="536943" y="476173"/>
                  </a:lnTo>
                  <a:lnTo>
                    <a:pt x="555409" y="446112"/>
                  </a:lnTo>
                  <a:lnTo>
                    <a:pt x="568604" y="413004"/>
                  </a:lnTo>
                  <a:lnTo>
                    <a:pt x="576529" y="376847"/>
                  </a:lnTo>
                  <a:lnTo>
                    <a:pt x="579170" y="337654"/>
                  </a:lnTo>
                  <a:close/>
                </a:path>
                <a:path w="676275" h="538479">
                  <a:moveTo>
                    <a:pt x="669937" y="166065"/>
                  </a:moveTo>
                  <a:lnTo>
                    <a:pt x="667740" y="157848"/>
                  </a:lnTo>
                  <a:lnTo>
                    <a:pt x="663473" y="150685"/>
                  </a:lnTo>
                  <a:lnTo>
                    <a:pt x="661784" y="147510"/>
                  </a:lnTo>
                  <a:lnTo>
                    <a:pt x="659269" y="144881"/>
                  </a:lnTo>
                  <a:lnTo>
                    <a:pt x="653110" y="141224"/>
                  </a:lnTo>
                  <a:lnTo>
                    <a:pt x="649732" y="140335"/>
                  </a:lnTo>
                  <a:lnTo>
                    <a:pt x="645998" y="140335"/>
                  </a:lnTo>
                  <a:lnTo>
                    <a:pt x="620915" y="175475"/>
                  </a:lnTo>
                  <a:lnTo>
                    <a:pt x="618375" y="217055"/>
                  </a:lnTo>
                  <a:lnTo>
                    <a:pt x="618045" y="245287"/>
                  </a:lnTo>
                  <a:lnTo>
                    <a:pt x="618045" y="440296"/>
                  </a:lnTo>
                  <a:lnTo>
                    <a:pt x="619620" y="482981"/>
                  </a:lnTo>
                  <a:lnTo>
                    <a:pt x="632294" y="531761"/>
                  </a:lnTo>
                  <a:lnTo>
                    <a:pt x="643394" y="537857"/>
                  </a:lnTo>
                  <a:lnTo>
                    <a:pt x="649643" y="537857"/>
                  </a:lnTo>
                  <a:lnTo>
                    <a:pt x="669785" y="498348"/>
                  </a:lnTo>
                  <a:lnTo>
                    <a:pt x="669785" y="174409"/>
                  </a:lnTo>
                  <a:lnTo>
                    <a:pt x="669937" y="166065"/>
                  </a:lnTo>
                  <a:close/>
                </a:path>
                <a:path w="676275" h="538479">
                  <a:moveTo>
                    <a:pt x="676021" y="25679"/>
                  </a:moveTo>
                  <a:lnTo>
                    <a:pt x="653288" y="0"/>
                  </a:lnTo>
                  <a:lnTo>
                    <a:pt x="641527" y="0"/>
                  </a:lnTo>
                  <a:lnTo>
                    <a:pt x="637933" y="698"/>
                  </a:lnTo>
                  <a:lnTo>
                    <a:pt x="629970" y="4000"/>
                  </a:lnTo>
                  <a:lnTo>
                    <a:pt x="626389" y="6464"/>
                  </a:lnTo>
                  <a:lnTo>
                    <a:pt x="623404" y="9563"/>
                  </a:lnTo>
                  <a:lnTo>
                    <a:pt x="620293" y="12661"/>
                  </a:lnTo>
                  <a:lnTo>
                    <a:pt x="617829" y="16357"/>
                  </a:lnTo>
                  <a:lnTo>
                    <a:pt x="614553" y="24511"/>
                  </a:lnTo>
                  <a:lnTo>
                    <a:pt x="613752" y="28867"/>
                  </a:lnTo>
                  <a:lnTo>
                    <a:pt x="613727" y="35877"/>
                  </a:lnTo>
                  <a:lnTo>
                    <a:pt x="613613" y="38227"/>
                  </a:lnTo>
                  <a:lnTo>
                    <a:pt x="645566" y="64211"/>
                  </a:lnTo>
                  <a:lnTo>
                    <a:pt x="649998" y="64211"/>
                  </a:lnTo>
                  <a:lnTo>
                    <a:pt x="655751" y="62560"/>
                  </a:lnTo>
                  <a:lnTo>
                    <a:pt x="665683" y="56273"/>
                  </a:lnTo>
                  <a:lnTo>
                    <a:pt x="669632" y="51765"/>
                  </a:lnTo>
                  <a:lnTo>
                    <a:pt x="672058" y="46558"/>
                  </a:lnTo>
                  <a:lnTo>
                    <a:pt x="673722" y="43192"/>
                  </a:lnTo>
                  <a:lnTo>
                    <a:pt x="674560" y="41465"/>
                  </a:lnTo>
                  <a:lnTo>
                    <a:pt x="675805" y="35877"/>
                  </a:lnTo>
                  <a:lnTo>
                    <a:pt x="675830" y="28867"/>
                  </a:lnTo>
                  <a:lnTo>
                    <a:pt x="676021" y="25679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629590" y="4199569"/>
              <a:ext cx="284480" cy="395605"/>
            </a:xfrm>
            <a:custGeom>
              <a:avLst/>
              <a:gdLst/>
              <a:ahLst/>
              <a:cxnLst/>
              <a:rect l="l" t="t" r="r" b="b"/>
              <a:pathLst>
                <a:path w="284479" h="395604">
                  <a:moveTo>
                    <a:pt x="131961" y="0"/>
                  </a:moveTo>
                  <a:lnTo>
                    <a:pt x="77652" y="6659"/>
                  </a:lnTo>
                  <a:lnTo>
                    <a:pt x="35749" y="26642"/>
                  </a:lnTo>
                  <a:lnTo>
                    <a:pt x="8915" y="57347"/>
                  </a:lnTo>
                  <a:lnTo>
                    <a:pt x="0" y="96160"/>
                  </a:lnTo>
                  <a:lnTo>
                    <a:pt x="3866" y="120548"/>
                  </a:lnTo>
                  <a:lnTo>
                    <a:pt x="15469" y="142489"/>
                  </a:lnTo>
                  <a:lnTo>
                    <a:pt x="34815" y="161982"/>
                  </a:lnTo>
                  <a:lnTo>
                    <a:pt x="61910" y="179026"/>
                  </a:lnTo>
                  <a:lnTo>
                    <a:pt x="177039" y="223618"/>
                  </a:lnTo>
                  <a:lnTo>
                    <a:pt x="203935" y="237592"/>
                  </a:lnTo>
                  <a:lnTo>
                    <a:pt x="223159" y="253190"/>
                  </a:lnTo>
                  <a:lnTo>
                    <a:pt x="234701" y="270412"/>
                  </a:lnTo>
                  <a:lnTo>
                    <a:pt x="238550" y="289259"/>
                  </a:lnTo>
                  <a:lnTo>
                    <a:pt x="236949" y="300548"/>
                  </a:lnTo>
                  <a:lnTo>
                    <a:pt x="212930" y="334887"/>
                  </a:lnTo>
                  <a:lnTo>
                    <a:pt x="166761" y="358508"/>
                  </a:lnTo>
                  <a:lnTo>
                    <a:pt x="149257" y="360169"/>
                  </a:lnTo>
                  <a:lnTo>
                    <a:pt x="137560" y="359337"/>
                  </a:lnTo>
                  <a:lnTo>
                    <a:pt x="125164" y="356838"/>
                  </a:lnTo>
                  <a:lnTo>
                    <a:pt x="112058" y="352670"/>
                  </a:lnTo>
                  <a:lnTo>
                    <a:pt x="98233" y="346832"/>
                  </a:lnTo>
                  <a:lnTo>
                    <a:pt x="72327" y="334854"/>
                  </a:lnTo>
                  <a:lnTo>
                    <a:pt x="53140" y="326295"/>
                  </a:lnTo>
                  <a:lnTo>
                    <a:pt x="15123" y="334887"/>
                  </a:lnTo>
                  <a:lnTo>
                    <a:pt x="27617" y="349826"/>
                  </a:lnTo>
                  <a:lnTo>
                    <a:pt x="58336" y="373365"/>
                  </a:lnTo>
                  <a:lnTo>
                    <a:pt x="94451" y="387755"/>
                  </a:lnTo>
                  <a:lnTo>
                    <a:pt x="132547" y="394616"/>
                  </a:lnTo>
                  <a:lnTo>
                    <a:pt x="151960" y="395258"/>
                  </a:lnTo>
                  <a:lnTo>
                    <a:pt x="179732" y="393459"/>
                  </a:lnTo>
                  <a:lnTo>
                    <a:pt x="227331" y="379074"/>
                  </a:lnTo>
                  <a:lnTo>
                    <a:pt x="263436" y="350873"/>
                  </a:lnTo>
                  <a:lnTo>
                    <a:pt x="281965" y="312260"/>
                  </a:lnTo>
                  <a:lnTo>
                    <a:pt x="284277" y="289259"/>
                  </a:lnTo>
                  <a:lnTo>
                    <a:pt x="280484" y="260150"/>
                  </a:lnTo>
                  <a:lnTo>
                    <a:pt x="269089" y="234593"/>
                  </a:lnTo>
                  <a:lnTo>
                    <a:pt x="250073" y="212588"/>
                  </a:lnTo>
                  <a:lnTo>
                    <a:pt x="223416" y="194135"/>
                  </a:lnTo>
                  <a:lnTo>
                    <a:pt x="223632" y="194135"/>
                  </a:lnTo>
                  <a:lnTo>
                    <a:pt x="111097" y="151303"/>
                  </a:lnTo>
                  <a:lnTo>
                    <a:pt x="65707" y="123692"/>
                  </a:lnTo>
                  <a:lnTo>
                    <a:pt x="50559" y="88816"/>
                  </a:lnTo>
                  <a:lnTo>
                    <a:pt x="51899" y="79823"/>
                  </a:lnTo>
                  <a:lnTo>
                    <a:pt x="78186" y="44534"/>
                  </a:lnTo>
                  <a:lnTo>
                    <a:pt x="115421" y="26827"/>
                  </a:lnTo>
                  <a:lnTo>
                    <a:pt x="131961" y="25249"/>
                  </a:lnTo>
                  <a:lnTo>
                    <a:pt x="143016" y="26194"/>
                  </a:lnTo>
                  <a:lnTo>
                    <a:pt x="153919" y="28158"/>
                  </a:lnTo>
                  <a:lnTo>
                    <a:pt x="164599" y="31125"/>
                  </a:lnTo>
                  <a:lnTo>
                    <a:pt x="211987" y="50051"/>
                  </a:lnTo>
                  <a:lnTo>
                    <a:pt x="226010" y="55812"/>
                  </a:lnTo>
                  <a:lnTo>
                    <a:pt x="228821" y="55186"/>
                  </a:lnTo>
                  <a:lnTo>
                    <a:pt x="231631" y="53987"/>
                  </a:lnTo>
                  <a:lnTo>
                    <a:pt x="235415" y="51428"/>
                  </a:lnTo>
                  <a:lnTo>
                    <a:pt x="236928" y="50952"/>
                  </a:lnTo>
                  <a:lnTo>
                    <a:pt x="238550" y="50898"/>
                  </a:lnTo>
                  <a:lnTo>
                    <a:pt x="238550" y="30519"/>
                  </a:lnTo>
                  <a:lnTo>
                    <a:pt x="202643" y="9265"/>
                  </a:lnTo>
                  <a:lnTo>
                    <a:pt x="150872" y="331"/>
                  </a:lnTo>
                  <a:lnTo>
                    <a:pt x="131961" y="0"/>
                  </a:lnTo>
                  <a:close/>
                </a:path>
              </a:pathLst>
            </a:custGeom>
            <a:solidFill>
              <a:srgbClr val="6C9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948137" y="4067784"/>
              <a:ext cx="776605" cy="535305"/>
            </a:xfrm>
            <a:custGeom>
              <a:avLst/>
              <a:gdLst/>
              <a:ahLst/>
              <a:cxnLst/>
              <a:rect l="l" t="t" r="r" b="b"/>
              <a:pathLst>
                <a:path w="776604" h="535304">
                  <a:moveTo>
                    <a:pt x="338353" y="334162"/>
                  </a:moveTo>
                  <a:lnTo>
                    <a:pt x="336042" y="295376"/>
                  </a:lnTo>
                  <a:lnTo>
                    <a:pt x="328955" y="260235"/>
                  </a:lnTo>
                  <a:lnTo>
                    <a:pt x="317068" y="228765"/>
                  </a:lnTo>
                  <a:lnTo>
                    <a:pt x="300507" y="201104"/>
                  </a:lnTo>
                  <a:lnTo>
                    <a:pt x="300418" y="200952"/>
                  </a:lnTo>
                  <a:lnTo>
                    <a:pt x="298577" y="198805"/>
                  </a:lnTo>
                  <a:lnTo>
                    <a:pt x="287870" y="186220"/>
                  </a:lnTo>
                  <a:lnTo>
                    <a:pt x="287870" y="323608"/>
                  </a:lnTo>
                  <a:lnTo>
                    <a:pt x="281419" y="381457"/>
                  </a:lnTo>
                  <a:lnTo>
                    <a:pt x="262356" y="430237"/>
                  </a:lnTo>
                  <a:lnTo>
                    <a:pt x="222097" y="473176"/>
                  </a:lnTo>
                  <a:lnTo>
                    <a:pt x="166801" y="487375"/>
                  </a:lnTo>
                  <a:lnTo>
                    <a:pt x="145770" y="484886"/>
                  </a:lnTo>
                  <a:lnTo>
                    <a:pt x="107416" y="465048"/>
                  </a:lnTo>
                  <a:lnTo>
                    <a:pt x="73139" y="422948"/>
                  </a:lnTo>
                  <a:lnTo>
                    <a:pt x="53822" y="361886"/>
                  </a:lnTo>
                  <a:lnTo>
                    <a:pt x="51447" y="325564"/>
                  </a:lnTo>
                  <a:lnTo>
                    <a:pt x="53416" y="295376"/>
                  </a:lnTo>
                  <a:lnTo>
                    <a:pt x="69189" y="241541"/>
                  </a:lnTo>
                  <a:lnTo>
                    <a:pt x="101460" y="197154"/>
                  </a:lnTo>
                  <a:lnTo>
                    <a:pt x="146329" y="173177"/>
                  </a:lnTo>
                  <a:lnTo>
                    <a:pt x="172745" y="170180"/>
                  </a:lnTo>
                  <a:lnTo>
                    <a:pt x="200431" y="173177"/>
                  </a:lnTo>
                  <a:lnTo>
                    <a:pt x="200063" y="173177"/>
                  </a:lnTo>
                  <a:lnTo>
                    <a:pt x="223710" y="181952"/>
                  </a:lnTo>
                  <a:lnTo>
                    <a:pt x="261061" y="217246"/>
                  </a:lnTo>
                  <a:lnTo>
                    <a:pt x="281063" y="264071"/>
                  </a:lnTo>
                  <a:lnTo>
                    <a:pt x="287870" y="323608"/>
                  </a:lnTo>
                  <a:lnTo>
                    <a:pt x="287870" y="186220"/>
                  </a:lnTo>
                  <a:lnTo>
                    <a:pt x="246976" y="153555"/>
                  </a:lnTo>
                  <a:lnTo>
                    <a:pt x="211709" y="137909"/>
                  </a:lnTo>
                  <a:lnTo>
                    <a:pt x="169176" y="130187"/>
                  </a:lnTo>
                  <a:lnTo>
                    <a:pt x="140411" y="132346"/>
                  </a:lnTo>
                  <a:lnTo>
                    <a:pt x="89916" y="149542"/>
                  </a:lnTo>
                  <a:lnTo>
                    <a:pt x="51816" y="180428"/>
                  </a:lnTo>
                  <a:lnTo>
                    <a:pt x="25260" y="219748"/>
                  </a:lnTo>
                  <a:lnTo>
                    <a:pt x="8458" y="264071"/>
                  </a:lnTo>
                  <a:lnTo>
                    <a:pt x="889" y="307022"/>
                  </a:lnTo>
                  <a:lnTo>
                    <a:pt x="0" y="328879"/>
                  </a:lnTo>
                  <a:lnTo>
                    <a:pt x="2260" y="365036"/>
                  </a:lnTo>
                  <a:lnTo>
                    <a:pt x="20383" y="428040"/>
                  </a:lnTo>
                  <a:lnTo>
                    <a:pt x="51511" y="473367"/>
                  </a:lnTo>
                  <a:lnTo>
                    <a:pt x="88912" y="502907"/>
                  </a:lnTo>
                  <a:lnTo>
                    <a:pt x="125514" y="519493"/>
                  </a:lnTo>
                  <a:lnTo>
                    <a:pt x="172745" y="527926"/>
                  </a:lnTo>
                  <a:lnTo>
                    <a:pt x="200672" y="525818"/>
                  </a:lnTo>
                  <a:lnTo>
                    <a:pt x="249923" y="508952"/>
                  </a:lnTo>
                  <a:lnTo>
                    <a:pt x="287172" y="478917"/>
                  </a:lnTo>
                  <a:lnTo>
                    <a:pt x="313169" y="440474"/>
                  </a:lnTo>
                  <a:lnTo>
                    <a:pt x="329831" y="397116"/>
                  </a:lnTo>
                  <a:lnTo>
                    <a:pt x="337400" y="355396"/>
                  </a:lnTo>
                  <a:lnTo>
                    <a:pt x="338353" y="334162"/>
                  </a:lnTo>
                  <a:close/>
                </a:path>
                <a:path w="776604" h="535304">
                  <a:moveTo>
                    <a:pt x="550240" y="10020"/>
                  </a:moveTo>
                  <a:lnTo>
                    <a:pt x="537591" y="2946"/>
                  </a:lnTo>
                  <a:lnTo>
                    <a:pt x="532828" y="965"/>
                  </a:lnTo>
                  <a:lnTo>
                    <a:pt x="527748" y="0"/>
                  </a:lnTo>
                  <a:lnTo>
                    <a:pt x="522566" y="139"/>
                  </a:lnTo>
                  <a:lnTo>
                    <a:pt x="474611" y="14173"/>
                  </a:lnTo>
                  <a:lnTo>
                    <a:pt x="451599" y="46469"/>
                  </a:lnTo>
                  <a:lnTo>
                    <a:pt x="434454" y="118414"/>
                  </a:lnTo>
                  <a:lnTo>
                    <a:pt x="433489" y="122275"/>
                  </a:lnTo>
                  <a:lnTo>
                    <a:pt x="394792" y="160197"/>
                  </a:lnTo>
                  <a:lnTo>
                    <a:pt x="386359" y="166293"/>
                  </a:lnTo>
                  <a:lnTo>
                    <a:pt x="382143" y="172262"/>
                  </a:lnTo>
                  <a:lnTo>
                    <a:pt x="382143" y="178092"/>
                  </a:lnTo>
                  <a:lnTo>
                    <a:pt x="383070" y="183235"/>
                  </a:lnTo>
                  <a:lnTo>
                    <a:pt x="385851" y="188455"/>
                  </a:lnTo>
                  <a:lnTo>
                    <a:pt x="390486" y="193776"/>
                  </a:lnTo>
                  <a:lnTo>
                    <a:pt x="396951" y="199186"/>
                  </a:lnTo>
                  <a:lnTo>
                    <a:pt x="404164" y="204419"/>
                  </a:lnTo>
                  <a:lnTo>
                    <a:pt x="411022" y="210096"/>
                  </a:lnTo>
                  <a:lnTo>
                    <a:pt x="434441" y="245503"/>
                  </a:lnTo>
                  <a:lnTo>
                    <a:pt x="438023" y="274612"/>
                  </a:lnTo>
                  <a:lnTo>
                    <a:pt x="438023" y="504342"/>
                  </a:lnTo>
                  <a:lnTo>
                    <a:pt x="438937" y="514616"/>
                  </a:lnTo>
                  <a:lnTo>
                    <a:pt x="441667" y="522592"/>
                  </a:lnTo>
                  <a:lnTo>
                    <a:pt x="446189" y="528294"/>
                  </a:lnTo>
                  <a:lnTo>
                    <a:pt x="452513" y="531710"/>
                  </a:lnTo>
                  <a:lnTo>
                    <a:pt x="459219" y="533590"/>
                  </a:lnTo>
                  <a:lnTo>
                    <a:pt x="464083" y="535241"/>
                  </a:lnTo>
                  <a:lnTo>
                    <a:pt x="482257" y="501230"/>
                  </a:lnTo>
                  <a:lnTo>
                    <a:pt x="484835" y="479056"/>
                  </a:lnTo>
                  <a:lnTo>
                    <a:pt x="484835" y="250088"/>
                  </a:lnTo>
                  <a:lnTo>
                    <a:pt x="485990" y="240588"/>
                  </a:lnTo>
                  <a:lnTo>
                    <a:pt x="489483" y="231749"/>
                  </a:lnTo>
                  <a:lnTo>
                    <a:pt x="495325" y="223545"/>
                  </a:lnTo>
                  <a:lnTo>
                    <a:pt x="503542" y="216001"/>
                  </a:lnTo>
                  <a:lnTo>
                    <a:pt x="518033" y="204317"/>
                  </a:lnTo>
                  <a:lnTo>
                    <a:pt x="529882" y="194106"/>
                  </a:lnTo>
                  <a:lnTo>
                    <a:pt x="539115" y="185356"/>
                  </a:lnTo>
                  <a:lnTo>
                    <a:pt x="545693" y="178092"/>
                  </a:lnTo>
                  <a:lnTo>
                    <a:pt x="506666" y="143687"/>
                  </a:lnTo>
                  <a:lnTo>
                    <a:pt x="497103" y="133832"/>
                  </a:lnTo>
                  <a:lnTo>
                    <a:pt x="490283" y="123875"/>
                  </a:lnTo>
                  <a:lnTo>
                    <a:pt x="486194" y="113855"/>
                  </a:lnTo>
                  <a:lnTo>
                    <a:pt x="484835" y="103746"/>
                  </a:lnTo>
                  <a:lnTo>
                    <a:pt x="484835" y="96291"/>
                  </a:lnTo>
                  <a:lnTo>
                    <a:pt x="486460" y="88925"/>
                  </a:lnTo>
                  <a:lnTo>
                    <a:pt x="492620" y="75374"/>
                  </a:lnTo>
                  <a:lnTo>
                    <a:pt x="497154" y="69329"/>
                  </a:lnTo>
                  <a:lnTo>
                    <a:pt x="502780" y="64439"/>
                  </a:lnTo>
                  <a:lnTo>
                    <a:pt x="522363" y="45237"/>
                  </a:lnTo>
                  <a:lnTo>
                    <a:pt x="536803" y="29768"/>
                  </a:lnTo>
                  <a:lnTo>
                    <a:pt x="546112" y="18034"/>
                  </a:lnTo>
                  <a:lnTo>
                    <a:pt x="550240" y="10020"/>
                  </a:lnTo>
                  <a:close/>
                </a:path>
                <a:path w="776604" h="535304">
                  <a:moveTo>
                    <a:pt x="776389" y="144767"/>
                  </a:moveTo>
                  <a:lnTo>
                    <a:pt x="767245" y="139903"/>
                  </a:lnTo>
                  <a:lnTo>
                    <a:pt x="757974" y="135280"/>
                  </a:lnTo>
                  <a:lnTo>
                    <a:pt x="748550" y="130949"/>
                  </a:lnTo>
                  <a:lnTo>
                    <a:pt x="738873" y="126873"/>
                  </a:lnTo>
                  <a:lnTo>
                    <a:pt x="730199" y="122796"/>
                  </a:lnTo>
                  <a:lnTo>
                    <a:pt x="701573" y="82105"/>
                  </a:lnTo>
                  <a:lnTo>
                    <a:pt x="698233" y="45250"/>
                  </a:lnTo>
                  <a:lnTo>
                    <a:pt x="696353" y="25819"/>
                  </a:lnTo>
                  <a:lnTo>
                    <a:pt x="691870" y="11938"/>
                  </a:lnTo>
                  <a:lnTo>
                    <a:pt x="684809" y="3606"/>
                  </a:lnTo>
                  <a:lnTo>
                    <a:pt x="675208" y="825"/>
                  </a:lnTo>
                  <a:lnTo>
                    <a:pt x="668718" y="2006"/>
                  </a:lnTo>
                  <a:lnTo>
                    <a:pt x="652932" y="37947"/>
                  </a:lnTo>
                  <a:lnTo>
                    <a:pt x="652284" y="72301"/>
                  </a:lnTo>
                  <a:lnTo>
                    <a:pt x="649986" y="83362"/>
                  </a:lnTo>
                  <a:lnTo>
                    <a:pt x="646074" y="93891"/>
                  </a:lnTo>
                  <a:lnTo>
                    <a:pt x="640613" y="103720"/>
                  </a:lnTo>
                  <a:lnTo>
                    <a:pt x="633691" y="112649"/>
                  </a:lnTo>
                  <a:lnTo>
                    <a:pt x="600290" y="151650"/>
                  </a:lnTo>
                  <a:lnTo>
                    <a:pt x="636282" y="190601"/>
                  </a:lnTo>
                  <a:lnTo>
                    <a:pt x="643255" y="200101"/>
                  </a:lnTo>
                  <a:lnTo>
                    <a:pt x="648258" y="209296"/>
                  </a:lnTo>
                  <a:lnTo>
                    <a:pt x="651281" y="218173"/>
                  </a:lnTo>
                  <a:lnTo>
                    <a:pt x="652284" y="226758"/>
                  </a:lnTo>
                  <a:lnTo>
                    <a:pt x="652284" y="435991"/>
                  </a:lnTo>
                  <a:lnTo>
                    <a:pt x="653465" y="454139"/>
                  </a:lnTo>
                  <a:lnTo>
                    <a:pt x="671207" y="499148"/>
                  </a:lnTo>
                  <a:lnTo>
                    <a:pt x="715975" y="526808"/>
                  </a:lnTo>
                  <a:lnTo>
                    <a:pt x="735952" y="528650"/>
                  </a:lnTo>
                  <a:lnTo>
                    <a:pt x="746302" y="528523"/>
                  </a:lnTo>
                  <a:lnTo>
                    <a:pt x="754011" y="528129"/>
                  </a:lnTo>
                  <a:lnTo>
                    <a:pt x="759129" y="527469"/>
                  </a:lnTo>
                  <a:lnTo>
                    <a:pt x="761682" y="526516"/>
                  </a:lnTo>
                  <a:lnTo>
                    <a:pt x="770115" y="507949"/>
                  </a:lnTo>
                  <a:lnTo>
                    <a:pt x="749490" y="491413"/>
                  </a:lnTo>
                  <a:lnTo>
                    <a:pt x="733628" y="478294"/>
                  </a:lnTo>
                  <a:lnTo>
                    <a:pt x="704240" y="441337"/>
                  </a:lnTo>
                  <a:lnTo>
                    <a:pt x="698271" y="388670"/>
                  </a:lnTo>
                  <a:lnTo>
                    <a:pt x="698017" y="323278"/>
                  </a:lnTo>
                  <a:lnTo>
                    <a:pt x="698741" y="280123"/>
                  </a:lnTo>
                  <a:lnTo>
                    <a:pt x="704532" y="218198"/>
                  </a:lnTo>
                  <a:lnTo>
                    <a:pt x="728967" y="179679"/>
                  </a:lnTo>
                  <a:lnTo>
                    <a:pt x="739521" y="175729"/>
                  </a:lnTo>
                  <a:lnTo>
                    <a:pt x="750531" y="171348"/>
                  </a:lnTo>
                  <a:lnTo>
                    <a:pt x="760349" y="164719"/>
                  </a:lnTo>
                  <a:lnTo>
                    <a:pt x="768972" y="155867"/>
                  </a:lnTo>
                  <a:lnTo>
                    <a:pt x="776389" y="144767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70922" y="4780647"/>
              <a:ext cx="2143555" cy="2039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15270" y="5314746"/>
              <a:ext cx="1458849" cy="40556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81000" y="2047697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4">
                  <a:moveTo>
                    <a:pt x="5715000" y="0"/>
                  </a:moveTo>
                  <a:lnTo>
                    <a:pt x="0" y="0"/>
                  </a:lnTo>
                  <a:lnTo>
                    <a:pt x="0" y="943787"/>
                  </a:lnTo>
                  <a:lnTo>
                    <a:pt x="5715000" y="943787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endParaRPr>
            </a:p>
            <a:p>
              <a:endPara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endParaRPr>
            </a:p>
            <a:p>
              <a:r>
                <a:rPr lang="en-US" altLang="zh-CN" sz="1600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       </a:t>
              </a:r>
              <a:r>
                <a:rPr lang="zh-CN" altLang="en-US" sz="1600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长途光纤与</a:t>
              </a:r>
              <a:r>
                <a:rPr lang="en-US" altLang="en-US" sz="1600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FTTX</a:t>
              </a:r>
              <a:r>
                <a:rPr lang="zh-CN" altLang="en-US" sz="1600" dirty="0">
                  <a:latin typeface="SimSun" panose="02010600030101010101" pitchFamily="2" charset="-122"/>
                  <a:ea typeface="SimSun" panose="02010600030101010101" pitchFamily="2" charset="-122"/>
                  <a:cs typeface="SimSun" panose="02010600030101010101" pitchFamily="2" charset="-122"/>
                </a:rPr>
                <a:t>部署</a:t>
              </a:r>
              <a:endParaRPr sz="16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81000" y="2047697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4">
                  <a:moveTo>
                    <a:pt x="0" y="943787"/>
                  </a:moveTo>
                  <a:lnTo>
                    <a:pt x="5715000" y="943787"/>
                  </a:lnTo>
                  <a:lnTo>
                    <a:pt x="5715000" y="0"/>
                  </a:lnTo>
                  <a:lnTo>
                    <a:pt x="0" y="0"/>
                  </a:lnTo>
                  <a:lnTo>
                    <a:pt x="0" y="943787"/>
                  </a:lnTo>
                  <a:close/>
                </a:path>
              </a:pathLst>
            </a:custGeom>
            <a:ln w="9525">
              <a:solidFill>
                <a:srgbClr val="005C2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61441" y="2263520"/>
            <a:ext cx="210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005C2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76237" y="3091700"/>
            <a:ext cx="5724525" cy="953769"/>
            <a:chOff x="376237" y="3091700"/>
            <a:chExt cx="5724525" cy="953769"/>
          </a:xfrm>
        </p:grpSpPr>
        <p:sp>
          <p:nvSpPr>
            <p:cNvPr id="41" name="object 41"/>
            <p:cNvSpPr/>
            <p:nvPr/>
          </p:nvSpPr>
          <p:spPr>
            <a:xfrm>
              <a:off x="381000" y="3096463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5">
                  <a:moveTo>
                    <a:pt x="5715000" y="0"/>
                  </a:moveTo>
                  <a:lnTo>
                    <a:pt x="0" y="0"/>
                  </a:lnTo>
                  <a:lnTo>
                    <a:pt x="0" y="943787"/>
                  </a:lnTo>
                  <a:lnTo>
                    <a:pt x="5715000" y="943787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1000" y="3096463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5">
                  <a:moveTo>
                    <a:pt x="0" y="943787"/>
                  </a:moveTo>
                  <a:lnTo>
                    <a:pt x="5715000" y="943787"/>
                  </a:lnTo>
                  <a:lnTo>
                    <a:pt x="5715000" y="0"/>
                  </a:lnTo>
                  <a:lnTo>
                    <a:pt x="0" y="0"/>
                  </a:lnTo>
                  <a:lnTo>
                    <a:pt x="0" y="943787"/>
                  </a:lnTo>
                  <a:close/>
                </a:path>
              </a:pathLst>
            </a:custGeom>
            <a:ln w="9524">
              <a:solidFill>
                <a:srgbClr val="005C2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21080" y="3443732"/>
            <a:ext cx="34575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共址数据中心的发展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61441" y="3312667"/>
            <a:ext cx="210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005C2F"/>
                </a:solidFill>
                <a:latin typeface="Arial" panose="020B0604020202020204"/>
                <a:cs typeface="Arial" panose="020B0604020202020204"/>
              </a:rPr>
              <a:t>2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76237" y="4119765"/>
            <a:ext cx="5724525" cy="953769"/>
            <a:chOff x="376237" y="4119765"/>
            <a:chExt cx="5724525" cy="953769"/>
          </a:xfrm>
        </p:grpSpPr>
        <p:sp>
          <p:nvSpPr>
            <p:cNvPr id="46" name="object 46"/>
            <p:cNvSpPr/>
            <p:nvPr/>
          </p:nvSpPr>
          <p:spPr>
            <a:xfrm>
              <a:off x="381000" y="4124528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5">
                  <a:moveTo>
                    <a:pt x="5715000" y="0"/>
                  </a:moveTo>
                  <a:lnTo>
                    <a:pt x="0" y="0"/>
                  </a:lnTo>
                  <a:lnTo>
                    <a:pt x="0" y="943787"/>
                  </a:lnTo>
                  <a:lnTo>
                    <a:pt x="5715000" y="943787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1000" y="4124528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5">
                  <a:moveTo>
                    <a:pt x="0" y="943787"/>
                  </a:moveTo>
                  <a:lnTo>
                    <a:pt x="5715000" y="943787"/>
                  </a:lnTo>
                  <a:lnTo>
                    <a:pt x="5715000" y="0"/>
                  </a:lnTo>
                  <a:lnTo>
                    <a:pt x="0" y="0"/>
                  </a:lnTo>
                  <a:lnTo>
                    <a:pt x="0" y="943787"/>
                  </a:lnTo>
                  <a:close/>
                </a:path>
              </a:pathLst>
            </a:custGeom>
            <a:ln w="9525">
              <a:solidFill>
                <a:srgbClr val="005C2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21080" y="4471796"/>
            <a:ext cx="32556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建立</a:t>
            </a:r>
            <a:r>
              <a:rPr lang="en-US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IT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离岸服务中心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61441" y="4340733"/>
            <a:ext cx="210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005C2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76237" y="5168620"/>
            <a:ext cx="5724525" cy="953769"/>
            <a:chOff x="376237" y="5168620"/>
            <a:chExt cx="5724525" cy="953769"/>
          </a:xfrm>
        </p:grpSpPr>
        <p:sp>
          <p:nvSpPr>
            <p:cNvPr id="51" name="object 51"/>
            <p:cNvSpPr/>
            <p:nvPr/>
          </p:nvSpPr>
          <p:spPr>
            <a:xfrm>
              <a:off x="381000" y="5173383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5">
                  <a:moveTo>
                    <a:pt x="5715000" y="0"/>
                  </a:moveTo>
                  <a:lnTo>
                    <a:pt x="0" y="0"/>
                  </a:lnTo>
                  <a:lnTo>
                    <a:pt x="0" y="943787"/>
                  </a:lnTo>
                  <a:lnTo>
                    <a:pt x="5715000" y="943787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1000" y="5173383"/>
              <a:ext cx="5715000" cy="944244"/>
            </a:xfrm>
            <a:custGeom>
              <a:avLst/>
              <a:gdLst/>
              <a:ahLst/>
              <a:cxnLst/>
              <a:rect l="l" t="t" r="r" b="b"/>
              <a:pathLst>
                <a:path w="5715000" h="944245">
                  <a:moveTo>
                    <a:pt x="0" y="943787"/>
                  </a:moveTo>
                  <a:lnTo>
                    <a:pt x="5715000" y="943787"/>
                  </a:lnTo>
                  <a:lnTo>
                    <a:pt x="5715000" y="0"/>
                  </a:lnTo>
                  <a:lnTo>
                    <a:pt x="0" y="0"/>
                  </a:lnTo>
                  <a:lnTo>
                    <a:pt x="0" y="943787"/>
                  </a:lnTo>
                  <a:close/>
                </a:path>
              </a:pathLst>
            </a:custGeom>
            <a:ln w="9525">
              <a:solidFill>
                <a:srgbClr val="005C2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21080" y="5520944"/>
            <a:ext cx="24428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建立</a:t>
            </a:r>
            <a:r>
              <a:rPr lang="en-US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IT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离岸服务中心</a:t>
            </a:r>
            <a:endParaRPr sz="16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1441" y="5389879"/>
            <a:ext cx="210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005C2F"/>
                </a:solidFill>
                <a:latin typeface="Arial" panose="020B0604020202020204"/>
                <a:cs typeface="Arial" panose="020B0604020202020204"/>
              </a:rPr>
              <a:t>4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576570" y="3372116"/>
            <a:ext cx="3815079" cy="2329815"/>
            <a:chOff x="5576570" y="3372116"/>
            <a:chExt cx="3815079" cy="2329815"/>
          </a:xfrm>
        </p:grpSpPr>
        <p:pic>
          <p:nvPicPr>
            <p:cNvPr id="56" name="object 56">
              <a:hlinkClick r:id="rId15" action="ppaction://hlinksldjump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6570" y="3372116"/>
              <a:ext cx="328917" cy="328917"/>
            </a:xfrm>
            <a:prstGeom prst="rect">
              <a:avLst/>
            </a:prstGeom>
          </p:spPr>
        </p:pic>
        <p:pic>
          <p:nvPicPr>
            <p:cNvPr id="57" name="object 57">
              <a:hlinkClick r:id="rId16" action="ppaction://hlinksldjump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6570" y="4409198"/>
              <a:ext cx="328917" cy="32891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76310" y="4711585"/>
              <a:ext cx="814806" cy="989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69546" y="228600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304800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"/>
              <a:ext cx="3048000" cy="6859905"/>
            </a:xfrm>
            <a:custGeom>
              <a:avLst/>
              <a:gdLst/>
              <a:ahLst/>
              <a:cxnLst/>
              <a:rect l="l" t="t" r="r" b="b"/>
              <a:pathLst>
                <a:path w="3048000" h="6859905">
                  <a:moveTo>
                    <a:pt x="3048000" y="0"/>
                  </a:moveTo>
                  <a:lnTo>
                    <a:pt x="0" y="0"/>
                  </a:lnTo>
                  <a:lnTo>
                    <a:pt x="0" y="6859524"/>
                  </a:lnTo>
                  <a:lnTo>
                    <a:pt x="3048000" y="6859524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15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906000" y="69342"/>
            <a:ext cx="2286000" cy="6788784"/>
            <a:chOff x="9906000" y="69342"/>
            <a:chExt cx="2286000" cy="678878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67922" y="69342"/>
              <a:ext cx="624027" cy="6234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06000" y="761999"/>
              <a:ext cx="2286000" cy="6096000"/>
            </a:xfrm>
            <a:custGeom>
              <a:avLst/>
              <a:gdLst/>
              <a:ahLst/>
              <a:cxnLst/>
              <a:rect l="l" t="t" r="r" b="b"/>
              <a:pathLst>
                <a:path w="2286000" h="6096000">
                  <a:moveTo>
                    <a:pt x="2286000" y="5452338"/>
                  </a:moveTo>
                  <a:lnTo>
                    <a:pt x="0" y="5452338"/>
                  </a:lnTo>
                  <a:lnTo>
                    <a:pt x="0" y="6096000"/>
                  </a:lnTo>
                  <a:lnTo>
                    <a:pt x="2286000" y="6096000"/>
                  </a:lnTo>
                  <a:lnTo>
                    <a:pt x="2286000" y="5452338"/>
                  </a:lnTo>
                  <a:close/>
                </a:path>
                <a:path w="2286000" h="6096000">
                  <a:moveTo>
                    <a:pt x="2286000" y="0"/>
                  </a:moveTo>
                  <a:lnTo>
                    <a:pt x="0" y="0"/>
                  </a:lnTo>
                  <a:lnTo>
                    <a:pt x="0" y="4853470"/>
                  </a:lnTo>
                  <a:lnTo>
                    <a:pt x="2286000" y="485347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300" y="329895"/>
            <a:ext cx="2381502" cy="314663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巴基斯坦为信息技术与电信（</a:t>
            </a:r>
            <a:r>
              <a:rPr lang="en-US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IT&amp;T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）领域的投资者提供了有利的投资环境。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75569" y="905001"/>
            <a:ext cx="1207517" cy="23019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土地激励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75569" y="1673098"/>
            <a:ext cx="1520825" cy="4241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90500" marR="5080" indent="-178435">
              <a:lnSpc>
                <a:spcPts val="1510"/>
              </a:lnSpc>
              <a:spcBef>
                <a:spcPts val="295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以低于市场价格提供工业用地</a:t>
            </a:r>
          </a:p>
        </p:txBody>
      </p:sp>
      <p:sp>
        <p:nvSpPr>
          <p:cNvPr id="12" name="object 12"/>
          <p:cNvSpPr/>
          <p:nvPr/>
        </p:nvSpPr>
        <p:spPr>
          <a:xfrm>
            <a:off x="7620000" y="761999"/>
            <a:ext cx="2286000" cy="6096000"/>
          </a:xfrm>
          <a:custGeom>
            <a:avLst/>
            <a:gdLst/>
            <a:ahLst/>
            <a:cxnLst/>
            <a:rect l="l" t="t" r="r" b="b"/>
            <a:pathLst>
              <a:path w="2286000" h="6096000">
                <a:moveTo>
                  <a:pt x="2286000" y="5452338"/>
                </a:moveTo>
                <a:lnTo>
                  <a:pt x="0" y="5452338"/>
                </a:lnTo>
                <a:lnTo>
                  <a:pt x="0" y="6096000"/>
                </a:lnTo>
                <a:lnTo>
                  <a:pt x="2286000" y="6096000"/>
                </a:lnTo>
                <a:lnTo>
                  <a:pt x="2286000" y="5452338"/>
                </a:lnTo>
                <a:close/>
              </a:path>
              <a:path w="2286000" h="6096000">
                <a:moveTo>
                  <a:pt x="2286000" y="0"/>
                </a:moveTo>
                <a:lnTo>
                  <a:pt x="0" y="0"/>
                </a:lnTo>
                <a:lnTo>
                  <a:pt x="0" y="4853470"/>
                </a:lnTo>
                <a:lnTo>
                  <a:pt x="2286000" y="4853470"/>
                </a:lnTo>
                <a:lnTo>
                  <a:pt x="2286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97548" y="904875"/>
            <a:ext cx="2161792" cy="23019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税收与财政激励措施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89189" y="1673098"/>
            <a:ext cx="1739264" cy="14681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90500" marR="128270" indent="-178435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–</a:t>
            </a:r>
            <a:r>
              <a:rPr sz="1400" spc="22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十年所得税豁免</a:t>
            </a:r>
            <a:endParaRPr lang="en-US" altLang="en-US"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297815" marR="128270" indent="-285750">
              <a:lnSpc>
                <a:spcPts val="1510"/>
              </a:lnSpc>
              <a:spcBef>
                <a:spcPts val="295"/>
              </a:spcBef>
              <a:buFont typeface="Arial" panose="020B0604020202020204" pitchFamily="34" charset="0"/>
              <a:buChar char="‒"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降低企业所得税税率</a:t>
            </a:r>
            <a:endParaRPr lang="en-US" altLang="en-US"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297815" marR="128270" indent="-285750">
              <a:lnSpc>
                <a:spcPts val="1510"/>
              </a:lnSpc>
              <a:spcBef>
                <a:spcPts val="295"/>
              </a:spcBef>
              <a:buFont typeface="Arial" panose="020B0604020202020204" pitchFamily="34" charset="0"/>
              <a:buChar char="‒"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若数据服务器设备被归类为资本货物，则有可能享受关税减免</a:t>
            </a:r>
          </a:p>
        </p:txBody>
      </p:sp>
      <p:sp>
        <p:nvSpPr>
          <p:cNvPr id="15" name="object 15"/>
          <p:cNvSpPr/>
          <p:nvPr/>
        </p:nvSpPr>
        <p:spPr>
          <a:xfrm>
            <a:off x="5334000" y="761999"/>
            <a:ext cx="2286000" cy="6096000"/>
          </a:xfrm>
          <a:custGeom>
            <a:avLst/>
            <a:gdLst/>
            <a:ahLst/>
            <a:cxnLst/>
            <a:rect l="l" t="t" r="r" b="b"/>
            <a:pathLst>
              <a:path w="2286000" h="6096000">
                <a:moveTo>
                  <a:pt x="2286000" y="5452338"/>
                </a:moveTo>
                <a:lnTo>
                  <a:pt x="0" y="5452338"/>
                </a:lnTo>
                <a:lnTo>
                  <a:pt x="0" y="6096000"/>
                </a:lnTo>
                <a:lnTo>
                  <a:pt x="2286000" y="6096000"/>
                </a:lnTo>
                <a:lnTo>
                  <a:pt x="2286000" y="5452338"/>
                </a:lnTo>
                <a:close/>
              </a:path>
              <a:path w="2286000" h="6096000">
                <a:moveTo>
                  <a:pt x="2286000" y="0"/>
                </a:moveTo>
                <a:lnTo>
                  <a:pt x="0" y="0"/>
                </a:lnTo>
                <a:lnTo>
                  <a:pt x="0" y="4853470"/>
                </a:lnTo>
                <a:lnTo>
                  <a:pt x="2286000" y="4853470"/>
                </a:lnTo>
                <a:lnTo>
                  <a:pt x="228600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02934" y="905001"/>
            <a:ext cx="1250315" cy="2305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需求吸引力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02935" y="1749425"/>
            <a:ext cx="1677670" cy="68095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1135" marR="5080" indent="-179070">
              <a:spcBef>
                <a:spcPts val="270"/>
              </a:spcBef>
            </a:pPr>
            <a:r>
              <a:rPr lang="en-US" altLang="en-US" sz="1400" dirty="0">
                <a:latin typeface="Arial" panose="020B0604020202020204"/>
                <a:cs typeface="Arial" panose="020B0604020202020204"/>
              </a:rPr>
              <a:t>–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与政府合作，争取列入政府机构的优选供应商名单</a:t>
            </a:r>
          </a:p>
        </p:txBody>
      </p:sp>
      <p:sp>
        <p:nvSpPr>
          <p:cNvPr id="18" name="object 18"/>
          <p:cNvSpPr/>
          <p:nvPr/>
        </p:nvSpPr>
        <p:spPr>
          <a:xfrm>
            <a:off x="3048000" y="761999"/>
            <a:ext cx="2286000" cy="6096000"/>
          </a:xfrm>
          <a:custGeom>
            <a:avLst/>
            <a:gdLst/>
            <a:ahLst/>
            <a:cxnLst/>
            <a:rect l="l" t="t" r="r" b="b"/>
            <a:pathLst>
              <a:path w="2286000" h="6096000">
                <a:moveTo>
                  <a:pt x="2286000" y="5452338"/>
                </a:moveTo>
                <a:lnTo>
                  <a:pt x="0" y="5452338"/>
                </a:lnTo>
                <a:lnTo>
                  <a:pt x="0" y="6096000"/>
                </a:lnTo>
                <a:lnTo>
                  <a:pt x="2286000" y="6096000"/>
                </a:lnTo>
                <a:lnTo>
                  <a:pt x="2286000" y="5452338"/>
                </a:lnTo>
                <a:close/>
              </a:path>
              <a:path w="2286000" h="6096000">
                <a:moveTo>
                  <a:pt x="2286000" y="0"/>
                </a:moveTo>
                <a:lnTo>
                  <a:pt x="0" y="0"/>
                </a:lnTo>
                <a:lnTo>
                  <a:pt x="0" y="4853470"/>
                </a:lnTo>
                <a:lnTo>
                  <a:pt x="2286000" y="4853470"/>
                </a:lnTo>
                <a:lnTo>
                  <a:pt x="228600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16553" y="905001"/>
            <a:ext cx="1211580" cy="2305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lang="zh-CN" altLang="en-US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营商便利化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16553" y="1749298"/>
            <a:ext cx="1436370" cy="183511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1135" marR="5080" indent="-179070">
              <a:spcBef>
                <a:spcPts val="270"/>
              </a:spcBef>
            </a:pPr>
            <a:r>
              <a:rPr lang="en-US" altLang="en-US" sz="1400" dirty="0">
                <a:latin typeface="Arial" panose="020B0604020202020204"/>
                <a:cs typeface="Arial" panose="020B0604020202020204"/>
              </a:rPr>
              <a:t>–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持续对各行业进行审查与简化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/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放松管制</a:t>
            </a:r>
          </a:p>
          <a:p>
            <a:pPr marL="191135" marR="5080" indent="-179070">
              <a:spcBef>
                <a:spcPts val="270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– 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一站式许可与数字化注册</a:t>
            </a:r>
          </a:p>
          <a:p>
            <a:pPr marL="191135" marR="5080" indent="-179070">
              <a:spcBef>
                <a:spcPts val="270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–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政府协调公共机构之间的对接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16553" y="228600"/>
            <a:ext cx="717524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关键机遇推动因素与激励措施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3048000" y="4982845"/>
            <a:ext cx="9144000" cy="1261745"/>
            <a:chOff x="3048000" y="4953000"/>
            <a:chExt cx="9144000" cy="1261745"/>
          </a:xfrm>
        </p:grpSpPr>
        <p:sp>
          <p:nvSpPr>
            <p:cNvPr id="24" name="object 24"/>
            <p:cNvSpPr/>
            <p:nvPr/>
          </p:nvSpPr>
          <p:spPr>
            <a:xfrm>
              <a:off x="4028897" y="5022240"/>
              <a:ext cx="7206615" cy="473709"/>
            </a:xfrm>
            <a:custGeom>
              <a:avLst/>
              <a:gdLst/>
              <a:ahLst/>
              <a:cxnLst/>
              <a:rect l="l" t="t" r="r" b="b"/>
              <a:pathLst>
                <a:path w="7206615" h="473710">
                  <a:moveTo>
                    <a:pt x="508533" y="118808"/>
                  </a:moveTo>
                  <a:lnTo>
                    <a:pt x="486117" y="96380"/>
                  </a:lnTo>
                  <a:lnTo>
                    <a:pt x="486117" y="141655"/>
                  </a:lnTo>
                  <a:lnTo>
                    <a:pt x="438442" y="189242"/>
                  </a:lnTo>
                  <a:lnTo>
                    <a:pt x="428586" y="208915"/>
                  </a:lnTo>
                  <a:lnTo>
                    <a:pt x="428586" y="275056"/>
                  </a:lnTo>
                  <a:lnTo>
                    <a:pt x="426275" y="287604"/>
                  </a:lnTo>
                  <a:lnTo>
                    <a:pt x="419061" y="298691"/>
                  </a:lnTo>
                  <a:lnTo>
                    <a:pt x="418579" y="299173"/>
                  </a:lnTo>
                  <a:lnTo>
                    <a:pt x="329742" y="212090"/>
                  </a:lnTo>
                  <a:lnTo>
                    <a:pt x="307022" y="234772"/>
                  </a:lnTo>
                  <a:lnTo>
                    <a:pt x="401421" y="329145"/>
                  </a:lnTo>
                  <a:lnTo>
                    <a:pt x="405053" y="334759"/>
                  </a:lnTo>
                  <a:lnTo>
                    <a:pt x="406209" y="341096"/>
                  </a:lnTo>
                  <a:lnTo>
                    <a:pt x="404888" y="347408"/>
                  </a:lnTo>
                  <a:lnTo>
                    <a:pt x="401231" y="352793"/>
                  </a:lnTo>
                  <a:lnTo>
                    <a:pt x="401129" y="352933"/>
                  </a:lnTo>
                  <a:lnTo>
                    <a:pt x="398056" y="355917"/>
                  </a:lnTo>
                  <a:lnTo>
                    <a:pt x="393915" y="357644"/>
                  </a:lnTo>
                  <a:lnTo>
                    <a:pt x="385203" y="357644"/>
                  </a:lnTo>
                  <a:lnTo>
                    <a:pt x="381038" y="355917"/>
                  </a:lnTo>
                  <a:lnTo>
                    <a:pt x="377736" y="352793"/>
                  </a:lnTo>
                  <a:lnTo>
                    <a:pt x="283349" y="258406"/>
                  </a:lnTo>
                  <a:lnTo>
                    <a:pt x="259029" y="281724"/>
                  </a:lnTo>
                  <a:lnTo>
                    <a:pt x="341820" y="364845"/>
                  </a:lnTo>
                  <a:lnTo>
                    <a:pt x="345465" y="370382"/>
                  </a:lnTo>
                  <a:lnTo>
                    <a:pt x="346684" y="376656"/>
                  </a:lnTo>
                  <a:lnTo>
                    <a:pt x="345465" y="382943"/>
                  </a:lnTo>
                  <a:lnTo>
                    <a:pt x="341934" y="388315"/>
                  </a:lnTo>
                  <a:lnTo>
                    <a:pt x="341820" y="388480"/>
                  </a:lnTo>
                  <a:lnTo>
                    <a:pt x="338543" y="391604"/>
                  </a:lnTo>
                  <a:lnTo>
                    <a:pt x="334251" y="393369"/>
                  </a:lnTo>
                  <a:lnTo>
                    <a:pt x="325488" y="393369"/>
                  </a:lnTo>
                  <a:lnTo>
                    <a:pt x="321259" y="391604"/>
                  </a:lnTo>
                  <a:lnTo>
                    <a:pt x="235508" y="305828"/>
                  </a:lnTo>
                  <a:lnTo>
                    <a:pt x="211836" y="329463"/>
                  </a:lnTo>
                  <a:lnTo>
                    <a:pt x="282714" y="400215"/>
                  </a:lnTo>
                  <a:lnTo>
                    <a:pt x="278422" y="404495"/>
                  </a:lnTo>
                  <a:lnTo>
                    <a:pt x="269328" y="410438"/>
                  </a:lnTo>
                  <a:lnTo>
                    <a:pt x="259029" y="412419"/>
                  </a:lnTo>
                  <a:lnTo>
                    <a:pt x="248729" y="410438"/>
                  </a:lnTo>
                  <a:lnTo>
                    <a:pt x="239649" y="404495"/>
                  </a:lnTo>
                  <a:lnTo>
                    <a:pt x="188150" y="353110"/>
                  </a:lnTo>
                  <a:lnTo>
                    <a:pt x="180047" y="344855"/>
                  </a:lnTo>
                  <a:lnTo>
                    <a:pt x="70078" y="234454"/>
                  </a:lnTo>
                  <a:lnTo>
                    <a:pt x="70078" y="187020"/>
                  </a:lnTo>
                  <a:lnTo>
                    <a:pt x="22402" y="139433"/>
                  </a:lnTo>
                  <a:lnTo>
                    <a:pt x="140322" y="22847"/>
                  </a:lnTo>
                  <a:lnTo>
                    <a:pt x="187998" y="70434"/>
                  </a:lnTo>
                  <a:lnTo>
                    <a:pt x="215480" y="70434"/>
                  </a:lnTo>
                  <a:lnTo>
                    <a:pt x="214210" y="71704"/>
                  </a:lnTo>
                  <a:lnTo>
                    <a:pt x="143027" y="143713"/>
                  </a:lnTo>
                  <a:lnTo>
                    <a:pt x="143027" y="190347"/>
                  </a:lnTo>
                  <a:lnTo>
                    <a:pt x="164223" y="205003"/>
                  </a:lnTo>
                  <a:lnTo>
                    <a:pt x="188480" y="211226"/>
                  </a:lnTo>
                  <a:lnTo>
                    <a:pt x="213410" y="208838"/>
                  </a:lnTo>
                  <a:lnTo>
                    <a:pt x="236626" y="197650"/>
                  </a:lnTo>
                  <a:lnTo>
                    <a:pt x="262864" y="178790"/>
                  </a:lnTo>
                  <a:lnTo>
                    <a:pt x="284302" y="163385"/>
                  </a:lnTo>
                  <a:lnTo>
                    <a:pt x="325386" y="160083"/>
                  </a:lnTo>
                  <a:lnTo>
                    <a:pt x="345325" y="180035"/>
                  </a:lnTo>
                  <a:lnTo>
                    <a:pt x="418579" y="251587"/>
                  </a:lnTo>
                  <a:lnTo>
                    <a:pt x="426021" y="262521"/>
                  </a:lnTo>
                  <a:lnTo>
                    <a:pt x="428586" y="275056"/>
                  </a:lnTo>
                  <a:lnTo>
                    <a:pt x="428586" y="208915"/>
                  </a:lnTo>
                  <a:lnTo>
                    <a:pt x="426034" y="214007"/>
                  </a:lnTo>
                  <a:lnTo>
                    <a:pt x="376148" y="165290"/>
                  </a:lnTo>
                  <a:lnTo>
                    <a:pt x="368211" y="157353"/>
                  </a:lnTo>
                  <a:lnTo>
                    <a:pt x="336423" y="126580"/>
                  </a:lnTo>
                  <a:lnTo>
                    <a:pt x="335076" y="126974"/>
                  </a:lnTo>
                  <a:lnTo>
                    <a:pt x="272694" y="130708"/>
                  </a:lnTo>
                  <a:lnTo>
                    <a:pt x="210299" y="176110"/>
                  </a:lnTo>
                  <a:lnTo>
                    <a:pt x="202107" y="178790"/>
                  </a:lnTo>
                  <a:lnTo>
                    <a:pt x="193840" y="178790"/>
                  </a:lnTo>
                  <a:lnTo>
                    <a:pt x="185966" y="177977"/>
                  </a:lnTo>
                  <a:lnTo>
                    <a:pt x="178587" y="175729"/>
                  </a:lnTo>
                  <a:lnTo>
                    <a:pt x="171780" y="172110"/>
                  </a:lnTo>
                  <a:lnTo>
                    <a:pt x="165747" y="167195"/>
                  </a:lnTo>
                  <a:lnTo>
                    <a:pt x="246634" y="86931"/>
                  </a:lnTo>
                  <a:lnTo>
                    <a:pt x="271424" y="71069"/>
                  </a:lnTo>
                  <a:lnTo>
                    <a:pt x="319900" y="71069"/>
                  </a:lnTo>
                  <a:lnTo>
                    <a:pt x="367576" y="23482"/>
                  </a:lnTo>
                  <a:lnTo>
                    <a:pt x="486117" y="141655"/>
                  </a:lnTo>
                  <a:lnTo>
                    <a:pt x="486117" y="96380"/>
                  </a:lnTo>
                  <a:lnTo>
                    <a:pt x="413270" y="23482"/>
                  </a:lnTo>
                  <a:lnTo>
                    <a:pt x="389813" y="0"/>
                  </a:lnTo>
                  <a:lnTo>
                    <a:pt x="343573" y="0"/>
                  </a:lnTo>
                  <a:lnTo>
                    <a:pt x="306070" y="37909"/>
                  </a:lnTo>
                  <a:lnTo>
                    <a:pt x="270154" y="38227"/>
                  </a:lnTo>
                  <a:lnTo>
                    <a:pt x="252679" y="43624"/>
                  </a:lnTo>
                  <a:lnTo>
                    <a:pt x="250825" y="44805"/>
                  </a:lnTo>
                  <a:lnTo>
                    <a:pt x="234873" y="38074"/>
                  </a:lnTo>
                  <a:lnTo>
                    <a:pt x="201028" y="38074"/>
                  </a:lnTo>
                  <a:lnTo>
                    <a:pt x="185902" y="22847"/>
                  </a:lnTo>
                  <a:lnTo>
                    <a:pt x="163207" y="0"/>
                  </a:lnTo>
                  <a:lnTo>
                    <a:pt x="117589" y="0"/>
                  </a:lnTo>
                  <a:lnTo>
                    <a:pt x="0" y="117068"/>
                  </a:lnTo>
                  <a:lnTo>
                    <a:pt x="0" y="162750"/>
                  </a:lnTo>
                  <a:lnTo>
                    <a:pt x="37020" y="199707"/>
                  </a:lnTo>
                  <a:lnTo>
                    <a:pt x="37020" y="234772"/>
                  </a:lnTo>
                  <a:lnTo>
                    <a:pt x="47675" y="257289"/>
                  </a:lnTo>
                  <a:lnTo>
                    <a:pt x="157645" y="367068"/>
                  </a:lnTo>
                  <a:lnTo>
                    <a:pt x="165747" y="375310"/>
                  </a:lnTo>
                  <a:lnTo>
                    <a:pt x="215442" y="424764"/>
                  </a:lnTo>
                  <a:lnTo>
                    <a:pt x="217551" y="426808"/>
                  </a:lnTo>
                  <a:lnTo>
                    <a:pt x="237172" y="439851"/>
                  </a:lnTo>
                  <a:lnTo>
                    <a:pt x="237375" y="439851"/>
                  </a:lnTo>
                  <a:lnTo>
                    <a:pt x="259511" y="444182"/>
                  </a:lnTo>
                  <a:lnTo>
                    <a:pt x="281940" y="439851"/>
                  </a:lnTo>
                  <a:lnTo>
                    <a:pt x="301675" y="426808"/>
                  </a:lnTo>
                  <a:lnTo>
                    <a:pt x="306070" y="422427"/>
                  </a:lnTo>
                  <a:lnTo>
                    <a:pt x="306070" y="418617"/>
                  </a:lnTo>
                  <a:lnTo>
                    <a:pt x="324510" y="424764"/>
                  </a:lnTo>
                  <a:lnTo>
                    <a:pt x="362508" y="412419"/>
                  </a:lnTo>
                  <a:lnTo>
                    <a:pt x="376491" y="393369"/>
                  </a:lnTo>
                  <a:lnTo>
                    <a:pt x="376796" y="392633"/>
                  </a:lnTo>
                  <a:lnTo>
                    <a:pt x="377571" y="389585"/>
                  </a:lnTo>
                  <a:lnTo>
                    <a:pt x="377685" y="389140"/>
                  </a:lnTo>
                  <a:lnTo>
                    <a:pt x="377812" y="388658"/>
                  </a:lnTo>
                  <a:lnTo>
                    <a:pt x="377901" y="388315"/>
                  </a:lnTo>
                  <a:lnTo>
                    <a:pt x="381711" y="389140"/>
                  </a:lnTo>
                  <a:lnTo>
                    <a:pt x="385813" y="389585"/>
                  </a:lnTo>
                  <a:lnTo>
                    <a:pt x="389496" y="389585"/>
                  </a:lnTo>
                  <a:lnTo>
                    <a:pt x="399110" y="388658"/>
                  </a:lnTo>
                  <a:lnTo>
                    <a:pt x="400240" y="388315"/>
                  </a:lnTo>
                  <a:lnTo>
                    <a:pt x="408254" y="385902"/>
                  </a:lnTo>
                  <a:lnTo>
                    <a:pt x="416687" y="381419"/>
                  </a:lnTo>
                  <a:lnTo>
                    <a:pt x="424141" y="375310"/>
                  </a:lnTo>
                  <a:lnTo>
                    <a:pt x="432828" y="363575"/>
                  </a:lnTo>
                  <a:lnTo>
                    <a:pt x="434936" y="357644"/>
                  </a:lnTo>
                  <a:lnTo>
                    <a:pt x="437616" y="350113"/>
                  </a:lnTo>
                  <a:lnTo>
                    <a:pt x="438327" y="335838"/>
                  </a:lnTo>
                  <a:lnTo>
                    <a:pt x="434797" y="321691"/>
                  </a:lnTo>
                  <a:lnTo>
                    <a:pt x="441312" y="321691"/>
                  </a:lnTo>
                  <a:lnTo>
                    <a:pt x="449618" y="311670"/>
                  </a:lnTo>
                  <a:lnTo>
                    <a:pt x="455739" y="300329"/>
                  </a:lnTo>
                  <a:lnTo>
                    <a:pt x="456095" y="299173"/>
                  </a:lnTo>
                  <a:lnTo>
                    <a:pt x="459536" y="288010"/>
                  </a:lnTo>
                  <a:lnTo>
                    <a:pt x="455650" y="249936"/>
                  </a:lnTo>
                  <a:lnTo>
                    <a:pt x="450291" y="240157"/>
                  </a:lnTo>
                  <a:lnTo>
                    <a:pt x="465620" y="208280"/>
                  </a:lnTo>
                  <a:lnTo>
                    <a:pt x="508533" y="164973"/>
                  </a:lnTo>
                  <a:lnTo>
                    <a:pt x="508533" y="118808"/>
                  </a:lnTo>
                  <a:close/>
                </a:path>
                <a:path w="7206615" h="473710">
                  <a:moveTo>
                    <a:pt x="7206615" y="442099"/>
                  </a:moveTo>
                  <a:lnTo>
                    <a:pt x="6709346" y="442099"/>
                  </a:lnTo>
                  <a:lnTo>
                    <a:pt x="6709346" y="473519"/>
                  </a:lnTo>
                  <a:lnTo>
                    <a:pt x="7206615" y="473519"/>
                  </a:lnTo>
                  <a:lnTo>
                    <a:pt x="7206615" y="442099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80114" y="5282024"/>
              <a:ext cx="155399" cy="21373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38697" y="4952999"/>
              <a:ext cx="4982845" cy="579120"/>
            </a:xfrm>
            <a:custGeom>
              <a:avLst/>
              <a:gdLst/>
              <a:ahLst/>
              <a:cxnLst/>
              <a:rect l="l" t="t" r="r" b="b"/>
              <a:pathLst>
                <a:path w="4982845" h="579120">
                  <a:moveTo>
                    <a:pt x="334314" y="209765"/>
                  </a:moveTo>
                  <a:lnTo>
                    <a:pt x="329095" y="182714"/>
                  </a:lnTo>
                  <a:lnTo>
                    <a:pt x="326758" y="179806"/>
                  </a:lnTo>
                  <a:lnTo>
                    <a:pt x="314972" y="165112"/>
                  </a:lnTo>
                  <a:lnTo>
                    <a:pt x="302133" y="158470"/>
                  </a:lnTo>
                  <a:lnTo>
                    <a:pt x="302133" y="211340"/>
                  </a:lnTo>
                  <a:lnTo>
                    <a:pt x="299339" y="225412"/>
                  </a:lnTo>
                  <a:lnTo>
                    <a:pt x="291947" y="235038"/>
                  </a:lnTo>
                  <a:lnTo>
                    <a:pt x="281457" y="241020"/>
                  </a:lnTo>
                  <a:lnTo>
                    <a:pt x="269367" y="244119"/>
                  </a:lnTo>
                  <a:lnTo>
                    <a:pt x="269367" y="242557"/>
                  </a:lnTo>
                  <a:lnTo>
                    <a:pt x="269367" y="179806"/>
                  </a:lnTo>
                  <a:lnTo>
                    <a:pt x="285229" y="184861"/>
                  </a:lnTo>
                  <a:lnTo>
                    <a:pt x="295300" y="191274"/>
                  </a:lnTo>
                  <a:lnTo>
                    <a:pt x="300596" y="199834"/>
                  </a:lnTo>
                  <a:lnTo>
                    <a:pt x="302133" y="211340"/>
                  </a:lnTo>
                  <a:lnTo>
                    <a:pt x="302133" y="158470"/>
                  </a:lnTo>
                  <a:lnTo>
                    <a:pt x="294424" y="154470"/>
                  </a:lnTo>
                  <a:lnTo>
                    <a:pt x="294576" y="154470"/>
                  </a:lnTo>
                  <a:lnTo>
                    <a:pt x="269367" y="147967"/>
                  </a:lnTo>
                  <a:lnTo>
                    <a:pt x="269367" y="141338"/>
                  </a:lnTo>
                  <a:lnTo>
                    <a:pt x="269367" y="86017"/>
                  </a:lnTo>
                  <a:lnTo>
                    <a:pt x="279311" y="89827"/>
                  </a:lnTo>
                  <a:lnTo>
                    <a:pt x="287464" y="96291"/>
                  </a:lnTo>
                  <a:lnTo>
                    <a:pt x="293357" y="104851"/>
                  </a:lnTo>
                  <a:lnTo>
                    <a:pt x="296481" y="114998"/>
                  </a:lnTo>
                  <a:lnTo>
                    <a:pt x="297954" y="121602"/>
                  </a:lnTo>
                  <a:lnTo>
                    <a:pt x="329996" y="121602"/>
                  </a:lnTo>
                  <a:lnTo>
                    <a:pt x="328371" y="111810"/>
                  </a:lnTo>
                  <a:lnTo>
                    <a:pt x="321881" y="90576"/>
                  </a:lnTo>
                  <a:lnTo>
                    <a:pt x="318465" y="86017"/>
                  </a:lnTo>
                  <a:lnTo>
                    <a:pt x="318033" y="85432"/>
                  </a:lnTo>
                  <a:lnTo>
                    <a:pt x="308940" y="73279"/>
                  </a:lnTo>
                  <a:lnTo>
                    <a:pt x="290957" y="61264"/>
                  </a:lnTo>
                  <a:lnTo>
                    <a:pt x="269392" y="55880"/>
                  </a:lnTo>
                  <a:lnTo>
                    <a:pt x="269392" y="37249"/>
                  </a:lnTo>
                  <a:lnTo>
                    <a:pt x="237566" y="37249"/>
                  </a:lnTo>
                  <a:lnTo>
                    <a:pt x="237566" y="55448"/>
                  </a:lnTo>
                  <a:lnTo>
                    <a:pt x="237566" y="85432"/>
                  </a:lnTo>
                  <a:lnTo>
                    <a:pt x="237566" y="141338"/>
                  </a:lnTo>
                  <a:lnTo>
                    <a:pt x="223710" y="136169"/>
                  </a:lnTo>
                  <a:lnTo>
                    <a:pt x="215455" y="130060"/>
                  </a:lnTo>
                  <a:lnTo>
                    <a:pt x="211480" y="122656"/>
                  </a:lnTo>
                  <a:lnTo>
                    <a:pt x="210604" y="114998"/>
                  </a:lnTo>
                  <a:lnTo>
                    <a:pt x="210527" y="114363"/>
                  </a:lnTo>
                  <a:lnTo>
                    <a:pt x="237566" y="85432"/>
                  </a:lnTo>
                  <a:lnTo>
                    <a:pt x="237566" y="55448"/>
                  </a:lnTo>
                  <a:lnTo>
                    <a:pt x="197256" y="73583"/>
                  </a:lnTo>
                  <a:lnTo>
                    <a:pt x="179222" y="113626"/>
                  </a:lnTo>
                  <a:lnTo>
                    <a:pt x="179171" y="114998"/>
                  </a:lnTo>
                  <a:lnTo>
                    <a:pt x="183108" y="137947"/>
                  </a:lnTo>
                  <a:lnTo>
                    <a:pt x="194703" y="154470"/>
                  </a:lnTo>
                  <a:lnTo>
                    <a:pt x="213106" y="165633"/>
                  </a:lnTo>
                  <a:lnTo>
                    <a:pt x="237566" y="173113"/>
                  </a:lnTo>
                  <a:lnTo>
                    <a:pt x="237566" y="242557"/>
                  </a:lnTo>
                  <a:lnTo>
                    <a:pt x="204800" y="205689"/>
                  </a:lnTo>
                  <a:lnTo>
                    <a:pt x="203720" y="198551"/>
                  </a:lnTo>
                  <a:lnTo>
                    <a:pt x="171742" y="198551"/>
                  </a:lnTo>
                  <a:lnTo>
                    <a:pt x="193205" y="252171"/>
                  </a:lnTo>
                  <a:lnTo>
                    <a:pt x="237566" y="272935"/>
                  </a:lnTo>
                  <a:lnTo>
                    <a:pt x="237566" y="291490"/>
                  </a:lnTo>
                  <a:lnTo>
                    <a:pt x="269367" y="291490"/>
                  </a:lnTo>
                  <a:lnTo>
                    <a:pt x="269367" y="273723"/>
                  </a:lnTo>
                  <a:lnTo>
                    <a:pt x="296519" y="267030"/>
                  </a:lnTo>
                  <a:lnTo>
                    <a:pt x="316953" y="253644"/>
                  </a:lnTo>
                  <a:lnTo>
                    <a:pt x="323291" y="244132"/>
                  </a:lnTo>
                  <a:lnTo>
                    <a:pt x="329831" y="234302"/>
                  </a:lnTo>
                  <a:lnTo>
                    <a:pt x="334314" y="209765"/>
                  </a:lnTo>
                  <a:close/>
                </a:path>
                <a:path w="4982845" h="579120">
                  <a:moveTo>
                    <a:pt x="508533" y="311658"/>
                  </a:moveTo>
                  <a:lnTo>
                    <a:pt x="476745" y="321665"/>
                  </a:lnTo>
                  <a:lnTo>
                    <a:pt x="476745" y="354926"/>
                  </a:lnTo>
                  <a:lnTo>
                    <a:pt x="476745" y="386651"/>
                  </a:lnTo>
                  <a:lnTo>
                    <a:pt x="239433" y="509955"/>
                  </a:lnTo>
                  <a:lnTo>
                    <a:pt x="91109" y="450100"/>
                  </a:lnTo>
                  <a:lnTo>
                    <a:pt x="31775" y="450100"/>
                  </a:lnTo>
                  <a:lnTo>
                    <a:pt x="31775" y="354406"/>
                  </a:lnTo>
                  <a:lnTo>
                    <a:pt x="92087" y="354406"/>
                  </a:lnTo>
                  <a:lnTo>
                    <a:pt x="150444" y="323202"/>
                  </a:lnTo>
                  <a:lnTo>
                    <a:pt x="239433" y="354926"/>
                  </a:lnTo>
                  <a:lnTo>
                    <a:pt x="298754" y="348259"/>
                  </a:lnTo>
                  <a:lnTo>
                    <a:pt x="298754" y="379984"/>
                  </a:lnTo>
                  <a:lnTo>
                    <a:pt x="281546" y="385559"/>
                  </a:lnTo>
                  <a:lnTo>
                    <a:pt x="221742" y="397637"/>
                  </a:lnTo>
                  <a:lnTo>
                    <a:pt x="221742" y="427075"/>
                  </a:lnTo>
                  <a:lnTo>
                    <a:pt x="284568" y="415518"/>
                  </a:lnTo>
                  <a:lnTo>
                    <a:pt x="284581" y="415391"/>
                  </a:lnTo>
                  <a:lnTo>
                    <a:pt x="436283" y="367652"/>
                  </a:lnTo>
                  <a:lnTo>
                    <a:pt x="476745" y="354926"/>
                  </a:lnTo>
                  <a:lnTo>
                    <a:pt x="476745" y="321665"/>
                  </a:lnTo>
                  <a:lnTo>
                    <a:pt x="330542" y="367652"/>
                  </a:lnTo>
                  <a:lnTo>
                    <a:pt x="330542" y="348259"/>
                  </a:lnTo>
                  <a:lnTo>
                    <a:pt x="330542" y="323202"/>
                  </a:lnTo>
                  <a:lnTo>
                    <a:pt x="330542" y="312762"/>
                  </a:lnTo>
                  <a:lnTo>
                    <a:pt x="243179" y="322580"/>
                  </a:lnTo>
                  <a:lnTo>
                    <a:pt x="147853" y="288594"/>
                  </a:lnTo>
                  <a:lnTo>
                    <a:pt x="84112" y="322681"/>
                  </a:lnTo>
                  <a:lnTo>
                    <a:pt x="0" y="322681"/>
                  </a:lnTo>
                  <a:lnTo>
                    <a:pt x="0" y="481825"/>
                  </a:lnTo>
                  <a:lnTo>
                    <a:pt x="84582" y="481825"/>
                  </a:lnTo>
                  <a:lnTo>
                    <a:pt x="240969" y="545122"/>
                  </a:lnTo>
                  <a:lnTo>
                    <a:pt x="308559" y="509955"/>
                  </a:lnTo>
                  <a:lnTo>
                    <a:pt x="491744" y="414616"/>
                  </a:lnTo>
                  <a:lnTo>
                    <a:pt x="508533" y="405650"/>
                  </a:lnTo>
                  <a:lnTo>
                    <a:pt x="508533" y="354926"/>
                  </a:lnTo>
                  <a:lnTo>
                    <a:pt x="508533" y="311658"/>
                  </a:lnTo>
                  <a:close/>
                </a:path>
                <a:path w="4982845" h="579120">
                  <a:moveTo>
                    <a:pt x="2783255" y="154305"/>
                  </a:moveTo>
                  <a:lnTo>
                    <a:pt x="2747949" y="200507"/>
                  </a:lnTo>
                  <a:lnTo>
                    <a:pt x="2747949" y="258584"/>
                  </a:lnTo>
                  <a:lnTo>
                    <a:pt x="2747949" y="540258"/>
                  </a:lnTo>
                  <a:lnTo>
                    <a:pt x="2279954" y="540258"/>
                  </a:lnTo>
                  <a:lnTo>
                    <a:pt x="2279954" y="337693"/>
                  </a:lnTo>
                  <a:lnTo>
                    <a:pt x="2417495" y="204470"/>
                  </a:lnTo>
                  <a:lnTo>
                    <a:pt x="2630601" y="364617"/>
                  </a:lnTo>
                  <a:lnTo>
                    <a:pt x="2654096" y="382016"/>
                  </a:lnTo>
                  <a:lnTo>
                    <a:pt x="2672511" y="356870"/>
                  </a:lnTo>
                  <a:lnTo>
                    <a:pt x="2693162" y="329946"/>
                  </a:lnTo>
                  <a:lnTo>
                    <a:pt x="2747949" y="258584"/>
                  </a:lnTo>
                  <a:lnTo>
                    <a:pt x="2747949" y="200507"/>
                  </a:lnTo>
                  <a:lnTo>
                    <a:pt x="2649016" y="329946"/>
                  </a:lnTo>
                  <a:lnTo>
                    <a:pt x="2481161" y="204470"/>
                  </a:lnTo>
                  <a:lnTo>
                    <a:pt x="2414066" y="154305"/>
                  </a:lnTo>
                  <a:lnTo>
                    <a:pt x="2246299" y="318389"/>
                  </a:lnTo>
                  <a:lnTo>
                    <a:pt x="2246299" y="578739"/>
                  </a:lnTo>
                  <a:lnTo>
                    <a:pt x="2783255" y="578739"/>
                  </a:lnTo>
                  <a:lnTo>
                    <a:pt x="2783255" y="540258"/>
                  </a:lnTo>
                  <a:lnTo>
                    <a:pt x="2783255" y="258584"/>
                  </a:lnTo>
                  <a:lnTo>
                    <a:pt x="2783255" y="154305"/>
                  </a:lnTo>
                  <a:close/>
                </a:path>
                <a:path w="4982845" h="579120">
                  <a:moveTo>
                    <a:pt x="2783255" y="0"/>
                  </a:moveTo>
                  <a:lnTo>
                    <a:pt x="2699308" y="0"/>
                  </a:lnTo>
                  <a:lnTo>
                    <a:pt x="2699308" y="38608"/>
                  </a:lnTo>
                  <a:lnTo>
                    <a:pt x="2727629" y="38608"/>
                  </a:lnTo>
                  <a:lnTo>
                    <a:pt x="2625521" y="171704"/>
                  </a:lnTo>
                  <a:lnTo>
                    <a:pt x="2459063" y="48260"/>
                  </a:lnTo>
                  <a:lnTo>
                    <a:pt x="2394000" y="0"/>
                  </a:lnTo>
                  <a:lnTo>
                    <a:pt x="2246299" y="142748"/>
                  </a:lnTo>
                  <a:lnTo>
                    <a:pt x="2246299" y="194818"/>
                  </a:lnTo>
                  <a:lnTo>
                    <a:pt x="2395651" y="48260"/>
                  </a:lnTo>
                  <a:lnTo>
                    <a:pt x="2630601" y="221869"/>
                  </a:lnTo>
                  <a:lnTo>
                    <a:pt x="2669324" y="171704"/>
                  </a:lnTo>
                  <a:lnTo>
                    <a:pt x="2749727" y="67564"/>
                  </a:lnTo>
                  <a:lnTo>
                    <a:pt x="2749727" y="96520"/>
                  </a:lnTo>
                  <a:lnTo>
                    <a:pt x="2783255" y="96520"/>
                  </a:lnTo>
                  <a:lnTo>
                    <a:pt x="2783255" y="67564"/>
                  </a:lnTo>
                  <a:lnTo>
                    <a:pt x="2783255" y="0"/>
                  </a:lnTo>
                  <a:close/>
                </a:path>
                <a:path w="4982845" h="579120">
                  <a:moveTo>
                    <a:pt x="4934661" y="181305"/>
                  </a:moveTo>
                  <a:lnTo>
                    <a:pt x="4816551" y="181305"/>
                  </a:lnTo>
                  <a:lnTo>
                    <a:pt x="4816551" y="87020"/>
                  </a:lnTo>
                  <a:lnTo>
                    <a:pt x="4813998" y="74447"/>
                  </a:lnTo>
                  <a:lnTo>
                    <a:pt x="4812766" y="68389"/>
                  </a:lnTo>
                  <a:lnTo>
                    <a:pt x="4802568" y="53428"/>
                  </a:lnTo>
                  <a:lnTo>
                    <a:pt x="4787709" y="43484"/>
                  </a:lnTo>
                  <a:lnTo>
                    <a:pt x="4782375" y="42405"/>
                  </a:lnTo>
                  <a:lnTo>
                    <a:pt x="4782375" y="79171"/>
                  </a:lnTo>
                  <a:lnTo>
                    <a:pt x="4782375" y="132600"/>
                  </a:lnTo>
                  <a:lnTo>
                    <a:pt x="4782375" y="508190"/>
                  </a:lnTo>
                  <a:lnTo>
                    <a:pt x="4721758" y="508190"/>
                  </a:lnTo>
                  <a:lnTo>
                    <a:pt x="4721758" y="363613"/>
                  </a:lnTo>
                  <a:lnTo>
                    <a:pt x="4782375" y="363613"/>
                  </a:lnTo>
                  <a:lnTo>
                    <a:pt x="4782375" y="329031"/>
                  </a:lnTo>
                  <a:lnTo>
                    <a:pt x="4721758" y="329031"/>
                  </a:lnTo>
                  <a:lnTo>
                    <a:pt x="4721758" y="266179"/>
                  </a:lnTo>
                  <a:lnTo>
                    <a:pt x="4782375" y="266179"/>
                  </a:lnTo>
                  <a:lnTo>
                    <a:pt x="4782375" y="231609"/>
                  </a:lnTo>
                  <a:lnTo>
                    <a:pt x="4721758" y="231609"/>
                  </a:lnTo>
                  <a:lnTo>
                    <a:pt x="4721758" y="167170"/>
                  </a:lnTo>
                  <a:lnTo>
                    <a:pt x="4782375" y="167170"/>
                  </a:lnTo>
                  <a:lnTo>
                    <a:pt x="4782375" y="132600"/>
                  </a:lnTo>
                  <a:lnTo>
                    <a:pt x="4721758" y="132600"/>
                  </a:lnTo>
                  <a:lnTo>
                    <a:pt x="4721758" y="80746"/>
                  </a:lnTo>
                  <a:lnTo>
                    <a:pt x="4726432" y="74447"/>
                  </a:lnTo>
                  <a:lnTo>
                    <a:pt x="4776152" y="74447"/>
                  </a:lnTo>
                  <a:lnTo>
                    <a:pt x="4782375" y="79171"/>
                  </a:lnTo>
                  <a:lnTo>
                    <a:pt x="4782375" y="42405"/>
                  </a:lnTo>
                  <a:lnTo>
                    <a:pt x="4769942" y="39878"/>
                  </a:lnTo>
                  <a:lnTo>
                    <a:pt x="4732629" y="39878"/>
                  </a:lnTo>
                  <a:lnTo>
                    <a:pt x="4714202" y="43484"/>
                  </a:lnTo>
                  <a:lnTo>
                    <a:pt x="4699419" y="53428"/>
                  </a:lnTo>
                  <a:lnTo>
                    <a:pt x="4689589" y="68389"/>
                  </a:lnTo>
                  <a:lnTo>
                    <a:pt x="4686020" y="87020"/>
                  </a:lnTo>
                  <a:lnTo>
                    <a:pt x="4686020" y="132600"/>
                  </a:lnTo>
                  <a:lnTo>
                    <a:pt x="4566374" y="132600"/>
                  </a:lnTo>
                  <a:lnTo>
                    <a:pt x="4566374" y="280339"/>
                  </a:lnTo>
                  <a:lnTo>
                    <a:pt x="4547984" y="284073"/>
                  </a:lnTo>
                  <a:lnTo>
                    <a:pt x="4520336" y="302907"/>
                  </a:lnTo>
                  <a:lnTo>
                    <a:pt x="4501718" y="330873"/>
                  </a:lnTo>
                  <a:lnTo>
                    <a:pt x="4494885" y="365188"/>
                  </a:lnTo>
                  <a:lnTo>
                    <a:pt x="4501718" y="399491"/>
                  </a:lnTo>
                  <a:lnTo>
                    <a:pt x="4519752" y="426580"/>
                  </a:lnTo>
                  <a:lnTo>
                    <a:pt x="4519752" y="527050"/>
                  </a:lnTo>
                  <a:lnTo>
                    <a:pt x="4550829" y="527050"/>
                  </a:lnTo>
                  <a:lnTo>
                    <a:pt x="4550829" y="446874"/>
                  </a:lnTo>
                  <a:lnTo>
                    <a:pt x="4581906" y="453186"/>
                  </a:lnTo>
                  <a:lnTo>
                    <a:pt x="4614545" y="446557"/>
                  </a:lnTo>
                  <a:lnTo>
                    <a:pt x="4614545" y="527050"/>
                  </a:lnTo>
                  <a:lnTo>
                    <a:pt x="4645622" y="527050"/>
                  </a:lnTo>
                  <a:lnTo>
                    <a:pt x="4645622" y="424243"/>
                  </a:lnTo>
                  <a:lnTo>
                    <a:pt x="4662106" y="399491"/>
                  </a:lnTo>
                  <a:lnTo>
                    <a:pt x="4668926" y="365188"/>
                  </a:lnTo>
                  <a:lnTo>
                    <a:pt x="4662322" y="330873"/>
                  </a:lnTo>
                  <a:lnTo>
                    <a:pt x="4647793" y="308610"/>
                  </a:lnTo>
                  <a:lnTo>
                    <a:pt x="4644072" y="302907"/>
                  </a:lnTo>
                  <a:lnTo>
                    <a:pt x="4636097" y="297472"/>
                  </a:lnTo>
                  <a:lnTo>
                    <a:pt x="4636097" y="384035"/>
                  </a:lnTo>
                  <a:lnTo>
                    <a:pt x="4635004" y="389763"/>
                  </a:lnTo>
                  <a:lnTo>
                    <a:pt x="4622889" y="408203"/>
                  </a:lnTo>
                  <a:lnTo>
                    <a:pt x="4604664" y="420458"/>
                  </a:lnTo>
                  <a:lnTo>
                    <a:pt x="4581906" y="424903"/>
                  </a:lnTo>
                  <a:lnTo>
                    <a:pt x="4559401" y="419989"/>
                  </a:lnTo>
                  <a:lnTo>
                    <a:pt x="4541698" y="406831"/>
                  </a:lnTo>
                  <a:lnTo>
                    <a:pt x="4530115" y="387781"/>
                  </a:lnTo>
                  <a:lnTo>
                    <a:pt x="4529417" y="384035"/>
                  </a:lnTo>
                  <a:lnTo>
                    <a:pt x="4636097" y="384035"/>
                  </a:lnTo>
                  <a:lnTo>
                    <a:pt x="4636097" y="297472"/>
                  </a:lnTo>
                  <a:lnTo>
                    <a:pt x="4635932" y="297357"/>
                  </a:lnTo>
                  <a:lnTo>
                    <a:pt x="4635932" y="349465"/>
                  </a:lnTo>
                  <a:lnTo>
                    <a:pt x="4529074" y="349465"/>
                  </a:lnTo>
                  <a:lnTo>
                    <a:pt x="4530344" y="343077"/>
                  </a:lnTo>
                  <a:lnTo>
                    <a:pt x="4542282" y="325107"/>
                  </a:lnTo>
                  <a:lnTo>
                    <a:pt x="4560024" y="313055"/>
                  </a:lnTo>
                  <a:lnTo>
                    <a:pt x="4581906" y="308610"/>
                  </a:lnTo>
                  <a:lnTo>
                    <a:pt x="4604004" y="313055"/>
                  </a:lnTo>
                  <a:lnTo>
                    <a:pt x="4622304" y="325310"/>
                  </a:lnTo>
                  <a:lnTo>
                    <a:pt x="4634789" y="343750"/>
                  </a:lnTo>
                  <a:lnTo>
                    <a:pt x="4635932" y="349465"/>
                  </a:lnTo>
                  <a:lnTo>
                    <a:pt x="4635932" y="297357"/>
                  </a:lnTo>
                  <a:lnTo>
                    <a:pt x="4616488" y="284073"/>
                  </a:lnTo>
                  <a:lnTo>
                    <a:pt x="4597451" y="280289"/>
                  </a:lnTo>
                  <a:lnTo>
                    <a:pt x="4597451" y="164020"/>
                  </a:lnTo>
                  <a:lnTo>
                    <a:pt x="4686020" y="164020"/>
                  </a:lnTo>
                  <a:lnTo>
                    <a:pt x="4686020" y="542759"/>
                  </a:lnTo>
                  <a:lnTo>
                    <a:pt x="4816551" y="542759"/>
                  </a:lnTo>
                  <a:lnTo>
                    <a:pt x="4816551" y="508190"/>
                  </a:lnTo>
                  <a:lnTo>
                    <a:pt x="4816551" y="212750"/>
                  </a:lnTo>
                  <a:lnTo>
                    <a:pt x="4903571" y="212750"/>
                  </a:lnTo>
                  <a:lnTo>
                    <a:pt x="4903571" y="338467"/>
                  </a:lnTo>
                  <a:lnTo>
                    <a:pt x="4934661" y="338467"/>
                  </a:lnTo>
                  <a:lnTo>
                    <a:pt x="4934661" y="181305"/>
                  </a:lnTo>
                  <a:close/>
                </a:path>
                <a:path w="4982845" h="579120">
                  <a:moveTo>
                    <a:pt x="4982819" y="418617"/>
                  </a:moveTo>
                  <a:lnTo>
                    <a:pt x="4864735" y="418617"/>
                  </a:lnTo>
                  <a:lnTo>
                    <a:pt x="4864735" y="453186"/>
                  </a:lnTo>
                  <a:lnTo>
                    <a:pt x="4982819" y="453186"/>
                  </a:lnTo>
                  <a:lnTo>
                    <a:pt x="4982819" y="418617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48000" y="5615470"/>
              <a:ext cx="9144000" cy="599440"/>
            </a:xfrm>
            <a:custGeom>
              <a:avLst/>
              <a:gdLst/>
              <a:ahLst/>
              <a:cxnLst/>
              <a:rect l="l" t="t" r="r" b="b"/>
              <a:pathLst>
                <a:path w="9144000" h="599439">
                  <a:moveTo>
                    <a:pt x="9144000" y="0"/>
                  </a:moveTo>
                  <a:lnTo>
                    <a:pt x="0" y="0"/>
                  </a:lnTo>
                  <a:lnTo>
                    <a:pt x="0" y="598868"/>
                  </a:lnTo>
                  <a:lnTo>
                    <a:pt x="9144000" y="59886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8F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24605" y="5716016"/>
            <a:ext cx="859091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1305" marR="5080" indent="-2809240">
              <a:lnSpc>
                <a:spcPct val="100000"/>
              </a:lnSpc>
              <a:spcBef>
                <a:spcPts val="100"/>
              </a:spcBef>
            </a:pP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1000" y="3962400"/>
            <a:ext cx="4021454" cy="76200"/>
          </a:xfrm>
          <a:custGeom>
            <a:avLst/>
            <a:gdLst/>
            <a:ahLst/>
            <a:cxnLst/>
            <a:rect l="l" t="t" r="r" b="b"/>
            <a:pathLst>
              <a:path w="4021454" h="76200">
                <a:moveTo>
                  <a:pt x="4021074" y="0"/>
                </a:moveTo>
                <a:lnTo>
                  <a:pt x="4020581" y="29640"/>
                </a:lnTo>
                <a:lnTo>
                  <a:pt x="4019232" y="53863"/>
                </a:lnTo>
                <a:lnTo>
                  <a:pt x="4017216" y="70205"/>
                </a:lnTo>
                <a:lnTo>
                  <a:pt x="4014724" y="76200"/>
                </a:lnTo>
                <a:lnTo>
                  <a:pt x="6350" y="76200"/>
                </a:lnTo>
                <a:lnTo>
                  <a:pt x="3857" y="70205"/>
                </a:lnTo>
                <a:lnTo>
                  <a:pt x="1841" y="53863"/>
                </a:lnTo>
                <a:lnTo>
                  <a:pt x="492" y="29640"/>
                </a:lnTo>
                <a:lnTo>
                  <a:pt x="0" y="0"/>
                </a:lnTo>
              </a:path>
            </a:pathLst>
          </a:custGeom>
          <a:ln w="28575">
            <a:solidFill>
              <a:srgbClr val="BB8A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376666" y="4122547"/>
            <a:ext cx="3419728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lang="zh-CN" altLang="en-US" b="1" i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适用于特殊经济区（</a:t>
            </a:r>
            <a:r>
              <a:rPr lang="en-US" altLang="en-US" b="1" i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SEZ</a:t>
            </a:r>
            <a:r>
              <a:rPr lang="zh-CN" altLang="en-US" b="1" i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）居民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3048000" y="5821680"/>
            <a:ext cx="909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政府正在主要城市建立科技园区和产业集群，配备先进基础设施，并为科技公司和投资者提供一系列激励措施。</a:t>
            </a:r>
          </a:p>
        </p:txBody>
      </p:sp>
      <p:sp>
        <p:nvSpPr>
          <p:cNvPr id="32" name="object 22"/>
          <p:cNvSpPr txBox="1"/>
          <p:nvPr/>
        </p:nvSpPr>
        <p:spPr>
          <a:xfrm>
            <a:off x="3200400" y="6309360"/>
            <a:ext cx="6652260" cy="22098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100" dirty="0">
                <a:latin typeface="Arial" panose="020B0604020202020204"/>
                <a:cs typeface="Arial" panose="020B0604020202020204"/>
              </a:rPr>
              <a:t>来源：特别投资便利化委员会（</a:t>
            </a:r>
            <a:r>
              <a:rPr lang="en-US" altLang="en-US" sz="1100" dirty="0">
                <a:latin typeface="Arial" panose="020B0604020202020204"/>
                <a:cs typeface="Arial" panose="020B0604020202020204"/>
              </a:rPr>
              <a:t>SIFC</a:t>
            </a:r>
            <a:r>
              <a:rPr lang="zh-CN" altLang="en-US" sz="1100" dirty="0">
                <a:latin typeface="Arial" panose="020B0604020202020204"/>
                <a:cs typeface="Arial" panose="020B0604020202020204"/>
              </a:rPr>
              <a:t>）、公私合作伙伴关系管理局（</a:t>
            </a:r>
            <a:r>
              <a:rPr lang="en-US" altLang="en-US" sz="1100" dirty="0">
                <a:latin typeface="Arial" panose="020B0604020202020204"/>
                <a:cs typeface="Arial" panose="020B0604020202020204"/>
              </a:rPr>
              <a:t>P3A</a:t>
            </a:r>
            <a:r>
              <a:rPr lang="zh-CN" altLang="en-US" sz="1100" dirty="0">
                <a:latin typeface="Arial" panose="020B0604020202020204"/>
                <a:cs typeface="Arial" panose="020B0604020202020204"/>
              </a:rPr>
              <a:t>）、及其他巴基斯坦政府机构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29895"/>
            <a:ext cx="111626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dirty="0">
                <a:sym typeface="+mn-ea"/>
              </a:rPr>
              <a:t>谢谢</a:t>
            </a:r>
            <a:endParaRPr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8486" y="-2"/>
            <a:ext cx="6263513" cy="6857999"/>
          </a:xfrm>
          <a:prstGeom prst="rect">
            <a:avLst/>
          </a:prstGeom>
        </p:spPr>
      </p:pic>
      <p:pic>
        <p:nvPicPr>
          <p:cNvPr id="49" name="Image 9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209" b="1209"/>
          <a:stretch>
            <a:fillRect/>
          </a:stretch>
        </p:blipFill>
        <p:spPr>
          <a:xfrm>
            <a:off x="368300" y="5410200"/>
            <a:ext cx="687705" cy="7372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17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329895"/>
            <a:ext cx="111626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spc="-10" dirty="0">
                <a:latin typeface="SimSun" panose="02010600030101010101" pitchFamily="2" charset="-122"/>
                <a:ea typeface="SimSun" panose="02010600030101010101" pitchFamily="2" charset="-122"/>
              </a:rPr>
              <a:t>附录</a:t>
            </a:r>
            <a:r>
              <a:rPr lang="en-US" altLang="en-US" sz="4000" spc="-10" dirty="0">
                <a:latin typeface="SimSun" panose="02010600030101010101" pitchFamily="2" charset="-122"/>
                <a:ea typeface="SimSun" panose="02010600030101010101" pitchFamily="2" charset="-122"/>
              </a:rPr>
              <a:t> – </a:t>
            </a:r>
            <a:r>
              <a:rPr lang="zh-CN" altLang="en-US" sz="4000" spc="-10" dirty="0">
                <a:latin typeface="SimSun" panose="02010600030101010101" pitchFamily="2" charset="-122"/>
                <a:ea typeface="SimSun" panose="02010600030101010101" pitchFamily="2" charset="-122"/>
              </a:rPr>
              <a:t>投资机遇简览</a:t>
            </a:r>
          </a:p>
        </p:txBody>
      </p:sp>
      <p:pic>
        <p:nvPicPr>
          <p:cNvPr id="49" name="Image 9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1209" b="1209"/>
          <a:stretch>
            <a:fillRect/>
          </a:stretch>
        </p:blipFill>
        <p:spPr>
          <a:xfrm>
            <a:off x="11506200" y="76200"/>
            <a:ext cx="723900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0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304800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"/>
              <a:ext cx="3048000" cy="6859905"/>
            </a:xfrm>
            <a:custGeom>
              <a:avLst/>
              <a:gdLst/>
              <a:ahLst/>
              <a:cxnLst/>
              <a:rect l="l" t="t" r="r" b="b"/>
              <a:pathLst>
                <a:path w="3048000" h="6859905">
                  <a:moveTo>
                    <a:pt x="3048000" y="0"/>
                  </a:moveTo>
                  <a:lnTo>
                    <a:pt x="0" y="0"/>
                  </a:lnTo>
                  <a:lnTo>
                    <a:pt x="0" y="6859524"/>
                  </a:lnTo>
                  <a:lnTo>
                    <a:pt x="3048000" y="6859524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18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8000" y="69342"/>
            <a:ext cx="9144000" cy="6788784"/>
            <a:chOff x="3048000" y="69342"/>
            <a:chExt cx="9144000" cy="678878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7921" y="69342"/>
              <a:ext cx="624027" cy="6234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8000" y="1600212"/>
              <a:ext cx="4451350" cy="487045"/>
            </a:xfrm>
            <a:custGeom>
              <a:avLst/>
              <a:gdLst/>
              <a:ahLst/>
              <a:cxnLst/>
              <a:rect l="l" t="t" r="r" b="b"/>
              <a:pathLst>
                <a:path w="4451350" h="487044">
                  <a:moveTo>
                    <a:pt x="445135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4451350" y="486651"/>
                  </a:lnTo>
                  <a:lnTo>
                    <a:pt x="4451350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0" y="2086862"/>
              <a:ext cx="4451350" cy="4771390"/>
            </a:xfrm>
            <a:custGeom>
              <a:avLst/>
              <a:gdLst/>
              <a:ahLst/>
              <a:cxnLst/>
              <a:rect l="l" t="t" r="r" b="b"/>
              <a:pathLst>
                <a:path w="4451350" h="4771390">
                  <a:moveTo>
                    <a:pt x="4451350" y="0"/>
                  </a:moveTo>
                  <a:lnTo>
                    <a:pt x="0" y="0"/>
                  </a:lnTo>
                  <a:lnTo>
                    <a:pt x="0" y="4771136"/>
                  </a:lnTo>
                  <a:lnTo>
                    <a:pt x="4451350" y="4771136"/>
                  </a:lnTo>
                  <a:lnTo>
                    <a:pt x="445135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8300" y="330200"/>
            <a:ext cx="2381885" cy="10329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spcBef>
                <a:spcPts val="37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共址数据中心的发展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53080" y="6266171"/>
            <a:ext cx="4416425" cy="591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0330">
              <a:spcBef>
                <a:spcPts val="95"/>
              </a:spcBef>
              <a:buSzPct val="93000"/>
              <a:buAutoNum type="arabicPeriod"/>
              <a:tabLst>
                <a:tab pos="113030" algn="l"/>
              </a:tabLst>
            </a:pP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数据中心容量通常以</a:t>
            </a:r>
            <a:r>
              <a:rPr lang="en-US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6</a:t>
            </a: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兆瓦（</a:t>
            </a:r>
            <a:r>
              <a:rPr lang="en-US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MW</a:t>
            </a: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）的倍数建设，其中</a:t>
            </a:r>
            <a:r>
              <a:rPr lang="en-US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6</a:t>
            </a: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兆瓦配置为巴基斯坦市场中等规模数据中心的典型标准</a:t>
            </a:r>
          </a:p>
          <a:p>
            <a:pPr marL="12700" marR="5080" indent="100330">
              <a:spcBef>
                <a:spcPts val="95"/>
              </a:spcBef>
              <a:buSzPct val="93000"/>
              <a:buAutoNum type="arabicPeriod"/>
              <a:tabLst>
                <a:tab pos="113030" algn="l"/>
              </a:tabLst>
            </a:pP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在本地货币计算下，基于</a:t>
            </a:r>
            <a:r>
              <a:rPr lang="en-US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30</a:t>
            </a: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年运营周期，假设</a:t>
            </a:r>
            <a:r>
              <a:rPr lang="en-US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70%</a:t>
            </a: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融资比例（详见《商业案例》章节）</a:t>
            </a:r>
          </a:p>
          <a:p>
            <a:pPr marL="12700" marR="5080" indent="100330">
              <a:spcBef>
                <a:spcPts val="95"/>
              </a:spcBef>
              <a:buSzPct val="93000"/>
              <a:buAutoNum type="arabicPeriod"/>
              <a:tabLst>
                <a:tab pos="113030" algn="l"/>
              </a:tabLst>
            </a:pP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至项目运营第</a:t>
            </a:r>
            <a:r>
              <a:rPr lang="en-US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10</a:t>
            </a:r>
            <a:r>
              <a:rPr lang="zh-CN" altLang="en-US" sz="9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年时，将实现关键财务与运营节点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06153" y="81154"/>
            <a:ext cx="39598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75"/>
              </a:spcBef>
            </a:pPr>
            <a:r>
              <a:rPr lang="zh-CN" altLang="en-US"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机遇概览与重点亮点</a:t>
            </a:r>
            <a:endParaRPr sz="3200" b="1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0" y="762050"/>
            <a:ext cx="1637030" cy="762000"/>
          </a:xfrm>
          <a:custGeom>
            <a:avLst/>
            <a:gdLst/>
            <a:ahLst/>
            <a:cxnLst/>
            <a:rect l="l" t="t" r="r" b="b"/>
            <a:pathLst>
              <a:path w="1637029" h="762000">
                <a:moveTo>
                  <a:pt x="1637029" y="0"/>
                </a:moveTo>
                <a:lnTo>
                  <a:pt x="0" y="0"/>
                </a:lnTo>
                <a:lnTo>
                  <a:pt x="0" y="761949"/>
                </a:lnTo>
                <a:lnTo>
                  <a:pt x="1637029" y="761949"/>
                </a:lnTo>
                <a:lnTo>
                  <a:pt x="1637029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40734" y="1061002"/>
            <a:ext cx="1043305" cy="2305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95"/>
              </a:spcBef>
            </a:pP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机遇概述</a:t>
            </a:r>
          </a:p>
        </p:txBody>
      </p:sp>
      <p:sp>
        <p:nvSpPr>
          <p:cNvPr id="15" name="object 15"/>
          <p:cNvSpPr/>
          <p:nvPr/>
        </p:nvSpPr>
        <p:spPr>
          <a:xfrm>
            <a:off x="4685029" y="762050"/>
            <a:ext cx="7506970" cy="762000"/>
          </a:xfrm>
          <a:custGeom>
            <a:avLst/>
            <a:gdLst/>
            <a:ahLst/>
            <a:cxnLst/>
            <a:rect l="l" t="t" r="r" b="b"/>
            <a:pathLst>
              <a:path w="7506970" h="762000">
                <a:moveTo>
                  <a:pt x="7506970" y="0"/>
                </a:moveTo>
                <a:lnTo>
                  <a:pt x="0" y="0"/>
                </a:lnTo>
                <a:lnTo>
                  <a:pt x="0" y="761949"/>
                </a:lnTo>
                <a:lnTo>
                  <a:pt x="7506970" y="761949"/>
                </a:lnTo>
                <a:lnTo>
                  <a:pt x="750697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39004" y="930502"/>
            <a:ext cx="7205345" cy="699550"/>
          </a:xfrm>
          <a:prstGeom prst="rect">
            <a:avLst/>
          </a:prstGeom>
        </p:spPr>
        <p:txBody>
          <a:bodyPr vert="horz" wrap="square" lIns="0" tIns="37465" rIns="0" bIns="0" rtlCol="0" anchor="ctr">
            <a:spAutoFit/>
          </a:bodyPr>
          <a:lstStyle/>
          <a:p>
            <a:pPr marL="38100" marR="30480">
              <a:spcBef>
                <a:spcPts val="295"/>
              </a:spcBef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在巴基斯坦开发并运营一个中型设施，即具备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个机架、符合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Tier III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标准的数据中心（总容量约为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兆瓦），主要面向本地企业客户提供托管服务。</a:t>
            </a:r>
            <a:endParaRPr lang="en-US" alt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38100" marR="30480">
              <a:lnSpc>
                <a:spcPts val="1510"/>
              </a:lnSpc>
              <a:spcBef>
                <a:spcPts val="295"/>
              </a:spcBef>
            </a:pPr>
            <a:endParaRPr lang="en-US" alt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62702" y="978960"/>
            <a:ext cx="7929880" cy="1108075"/>
            <a:chOff x="4262702" y="978960"/>
            <a:chExt cx="7929880" cy="110807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2702" y="978960"/>
              <a:ext cx="341338" cy="3407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20000" y="1600212"/>
              <a:ext cx="4572000" cy="487045"/>
            </a:xfrm>
            <a:custGeom>
              <a:avLst/>
              <a:gdLst/>
              <a:ahLst/>
              <a:cxnLst/>
              <a:rect l="l" t="t" r="r" b="b"/>
              <a:pathLst>
                <a:path w="4572000" h="487044">
                  <a:moveTo>
                    <a:pt x="457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4572000" y="48665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73984" y="1742185"/>
            <a:ext cx="630999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84700" algn="l"/>
              </a:tabLst>
            </a:pP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高级机会事实</a:t>
            </a:r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价值主张</a:t>
            </a:r>
          </a:p>
        </p:txBody>
      </p:sp>
      <p:sp>
        <p:nvSpPr>
          <p:cNvPr id="21" name="object 21"/>
          <p:cNvSpPr/>
          <p:nvPr/>
        </p:nvSpPr>
        <p:spPr>
          <a:xfrm>
            <a:off x="3102610" y="2478722"/>
            <a:ext cx="1372870" cy="1115695"/>
          </a:xfrm>
          <a:custGeom>
            <a:avLst/>
            <a:gdLst/>
            <a:ahLst/>
            <a:cxnLst/>
            <a:rect l="l" t="t" r="r" b="b"/>
            <a:pathLst>
              <a:path w="1372870" h="1115695">
                <a:moveTo>
                  <a:pt x="1372742" y="0"/>
                </a:moveTo>
                <a:lnTo>
                  <a:pt x="0" y="0"/>
                </a:lnTo>
                <a:lnTo>
                  <a:pt x="0" y="1115377"/>
                </a:lnTo>
                <a:lnTo>
                  <a:pt x="1372742" y="1115377"/>
                </a:lnTo>
                <a:lnTo>
                  <a:pt x="13727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02610" y="2478405"/>
            <a:ext cx="1501140" cy="111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 marL="443865" marR="269240" indent="-169545">
              <a:lnSpc>
                <a:spcPts val="1300"/>
              </a:lnSpc>
            </a:pPr>
            <a:r>
              <a:rPr lang="zh-CN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三级数据中心</a:t>
            </a:r>
          </a:p>
        </p:txBody>
      </p:sp>
      <p:sp>
        <p:nvSpPr>
          <p:cNvPr id="23" name="object 23"/>
          <p:cNvSpPr/>
          <p:nvPr/>
        </p:nvSpPr>
        <p:spPr>
          <a:xfrm>
            <a:off x="4648200" y="2478722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60" h="1115695">
                <a:moveTo>
                  <a:pt x="1318133" y="0"/>
                </a:moveTo>
                <a:lnTo>
                  <a:pt x="0" y="0"/>
                </a:lnTo>
                <a:lnTo>
                  <a:pt x="0" y="1115377"/>
                </a:lnTo>
                <a:lnTo>
                  <a:pt x="1318133" y="1115377"/>
                </a:lnTo>
                <a:lnTo>
                  <a:pt x="131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38290" y="2478722"/>
            <a:ext cx="1306830" cy="1115695"/>
          </a:xfrm>
          <a:custGeom>
            <a:avLst/>
            <a:gdLst/>
            <a:ahLst/>
            <a:cxnLst/>
            <a:rect l="l" t="t" r="r" b="b"/>
            <a:pathLst>
              <a:path w="1306829" h="1115695">
                <a:moveTo>
                  <a:pt x="1306703" y="0"/>
                </a:moveTo>
                <a:lnTo>
                  <a:pt x="0" y="0"/>
                </a:lnTo>
                <a:lnTo>
                  <a:pt x="0" y="1115377"/>
                </a:lnTo>
                <a:lnTo>
                  <a:pt x="1306703" y="1115377"/>
                </a:lnTo>
                <a:lnTo>
                  <a:pt x="1306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38290" y="2478722"/>
            <a:ext cx="1306830" cy="1351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1370"/>
              </a:lnSpc>
            </a:pPr>
            <a:r>
              <a:rPr lang="en-US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6 </a:t>
            </a:r>
            <a:r>
              <a:rPr lang="zh-CN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兆瓦</a:t>
            </a:r>
          </a:p>
          <a:p>
            <a:pPr algn="ctr">
              <a:lnSpc>
                <a:spcPts val="1370"/>
              </a:lnSpc>
            </a:pPr>
            <a:r>
              <a:rPr lang="zh-CN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容量</a:t>
            </a:r>
            <a:r>
              <a:rPr lang="en-US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¹</a:t>
            </a:r>
          </a:p>
          <a:p>
            <a:pPr marL="1270" algn="ctr">
              <a:lnSpc>
                <a:spcPts val="1370"/>
              </a:lnSpc>
            </a:pPr>
            <a:r>
              <a:rPr sz="1200" b="1" spc="-15" baseline="24000" dirty="0">
                <a:solidFill>
                  <a:srgbClr val="005C2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 baseline="24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60156" y="2349373"/>
            <a:ext cx="343344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政府强力支持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：政策扶持与潜在激励措施提升项目可行性与投资回报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48000" y="2277733"/>
            <a:ext cx="5207000" cy="3382010"/>
            <a:chOff x="3048000" y="2277733"/>
            <a:chExt cx="5207000" cy="3382010"/>
          </a:xfrm>
        </p:grpSpPr>
        <p:sp>
          <p:nvSpPr>
            <p:cNvPr id="29" name="object 29"/>
            <p:cNvSpPr/>
            <p:nvPr/>
          </p:nvSpPr>
          <p:spPr>
            <a:xfrm>
              <a:off x="7815438" y="3173938"/>
              <a:ext cx="439420" cy="266065"/>
            </a:xfrm>
            <a:custGeom>
              <a:avLst/>
              <a:gdLst/>
              <a:ahLst/>
              <a:cxnLst/>
              <a:rect l="l" t="t" r="r" b="b"/>
              <a:pathLst>
                <a:path w="439420" h="266064">
                  <a:moveTo>
                    <a:pt x="383868" y="0"/>
                  </a:moveTo>
                  <a:lnTo>
                    <a:pt x="0" y="0"/>
                  </a:lnTo>
                  <a:lnTo>
                    <a:pt x="0" y="266012"/>
                  </a:lnTo>
                  <a:lnTo>
                    <a:pt x="439101" y="266012"/>
                  </a:lnTo>
                  <a:lnTo>
                    <a:pt x="439101" y="238446"/>
                  </a:lnTo>
                  <a:lnTo>
                    <a:pt x="27616" y="238446"/>
                  </a:lnTo>
                  <a:lnTo>
                    <a:pt x="27616" y="26187"/>
                  </a:lnTo>
                  <a:lnTo>
                    <a:pt x="410776" y="26187"/>
                  </a:lnTo>
                  <a:lnTo>
                    <a:pt x="383868" y="0"/>
                  </a:lnTo>
                  <a:close/>
                </a:path>
                <a:path w="439420" h="266064">
                  <a:moveTo>
                    <a:pt x="411484" y="26876"/>
                  </a:moveTo>
                  <a:lnTo>
                    <a:pt x="411484" y="238446"/>
                  </a:lnTo>
                  <a:lnTo>
                    <a:pt x="439101" y="238446"/>
                  </a:lnTo>
                  <a:lnTo>
                    <a:pt x="439100" y="53753"/>
                  </a:lnTo>
                  <a:lnTo>
                    <a:pt x="411484" y="26876"/>
                  </a:lnTo>
                  <a:close/>
                </a:path>
                <a:path w="439420" h="266064">
                  <a:moveTo>
                    <a:pt x="411484" y="26187"/>
                  </a:moveTo>
                  <a:lnTo>
                    <a:pt x="410776" y="26187"/>
                  </a:lnTo>
                  <a:lnTo>
                    <a:pt x="411484" y="26876"/>
                  </a:lnTo>
                  <a:lnTo>
                    <a:pt x="411484" y="26187"/>
                  </a:lnTo>
                  <a:close/>
                </a:path>
              </a:pathLst>
            </a:custGeom>
            <a:solidFill>
              <a:srgbClr val="005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9755" y="3413763"/>
              <a:ext cx="110465" cy="13231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896906" y="3519895"/>
              <a:ext cx="274955" cy="26670"/>
            </a:xfrm>
            <a:custGeom>
              <a:avLst/>
              <a:gdLst/>
              <a:ahLst/>
              <a:cxnLst/>
              <a:rect l="l" t="t" r="r" b="b"/>
              <a:pathLst>
                <a:path w="274954" h="26670">
                  <a:moveTo>
                    <a:pt x="274783" y="0"/>
                  </a:moveTo>
                  <a:lnTo>
                    <a:pt x="0" y="0"/>
                  </a:lnTo>
                  <a:lnTo>
                    <a:pt x="0" y="26187"/>
                  </a:lnTo>
                  <a:lnTo>
                    <a:pt x="274783" y="26187"/>
                  </a:lnTo>
                  <a:lnTo>
                    <a:pt x="274783" y="0"/>
                  </a:lnTo>
                  <a:close/>
                </a:path>
              </a:pathLst>
            </a:custGeom>
            <a:solidFill>
              <a:srgbClr val="005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3432" y="3209774"/>
              <a:ext cx="324492" cy="19296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86967" y="2277744"/>
              <a:ext cx="448309" cy="3382010"/>
            </a:xfrm>
            <a:custGeom>
              <a:avLst/>
              <a:gdLst/>
              <a:ahLst/>
              <a:cxnLst/>
              <a:rect l="l" t="t" r="r" b="b"/>
              <a:pathLst>
                <a:path w="448309" h="3382010">
                  <a:moveTo>
                    <a:pt x="55854" y="3105086"/>
                  </a:moveTo>
                  <a:lnTo>
                    <a:pt x="0" y="3105086"/>
                  </a:lnTo>
                  <a:lnTo>
                    <a:pt x="0" y="3132950"/>
                  </a:lnTo>
                  <a:lnTo>
                    <a:pt x="55854" y="3132950"/>
                  </a:lnTo>
                  <a:lnTo>
                    <a:pt x="55854" y="3105086"/>
                  </a:lnTo>
                  <a:close/>
                </a:path>
                <a:path w="448309" h="3382010">
                  <a:moveTo>
                    <a:pt x="81953" y="303225"/>
                  </a:moveTo>
                  <a:lnTo>
                    <a:pt x="54330" y="303225"/>
                  </a:lnTo>
                  <a:lnTo>
                    <a:pt x="54330" y="330784"/>
                  </a:lnTo>
                  <a:lnTo>
                    <a:pt x="81953" y="330784"/>
                  </a:lnTo>
                  <a:lnTo>
                    <a:pt x="81953" y="303225"/>
                  </a:lnTo>
                  <a:close/>
                </a:path>
                <a:path w="448309" h="3382010">
                  <a:moveTo>
                    <a:pt x="81953" y="248094"/>
                  </a:moveTo>
                  <a:lnTo>
                    <a:pt x="54330" y="248094"/>
                  </a:lnTo>
                  <a:lnTo>
                    <a:pt x="54330" y="275653"/>
                  </a:lnTo>
                  <a:lnTo>
                    <a:pt x="81953" y="275653"/>
                  </a:lnTo>
                  <a:lnTo>
                    <a:pt x="81953" y="248094"/>
                  </a:lnTo>
                  <a:close/>
                </a:path>
                <a:path w="448309" h="3382010">
                  <a:moveTo>
                    <a:pt x="81953" y="192963"/>
                  </a:moveTo>
                  <a:lnTo>
                    <a:pt x="54330" y="192963"/>
                  </a:lnTo>
                  <a:lnTo>
                    <a:pt x="54330" y="220522"/>
                  </a:lnTo>
                  <a:lnTo>
                    <a:pt x="81953" y="220522"/>
                  </a:lnTo>
                  <a:lnTo>
                    <a:pt x="81953" y="192963"/>
                  </a:lnTo>
                  <a:close/>
                </a:path>
                <a:path w="448309" h="3382010">
                  <a:moveTo>
                    <a:pt x="88849" y="56502"/>
                  </a:moveTo>
                  <a:lnTo>
                    <a:pt x="75044" y="55130"/>
                  </a:lnTo>
                  <a:lnTo>
                    <a:pt x="68135" y="41338"/>
                  </a:lnTo>
                  <a:lnTo>
                    <a:pt x="61239" y="55130"/>
                  </a:lnTo>
                  <a:lnTo>
                    <a:pt x="47421" y="56502"/>
                  </a:lnTo>
                  <a:lnTo>
                    <a:pt x="58470" y="67525"/>
                  </a:lnTo>
                  <a:lnTo>
                    <a:pt x="55714" y="82689"/>
                  </a:lnTo>
                  <a:lnTo>
                    <a:pt x="68135" y="75806"/>
                  </a:lnTo>
                  <a:lnTo>
                    <a:pt x="80568" y="82689"/>
                  </a:lnTo>
                  <a:lnTo>
                    <a:pt x="77800" y="67525"/>
                  </a:lnTo>
                  <a:lnTo>
                    <a:pt x="88849" y="56502"/>
                  </a:lnTo>
                  <a:close/>
                </a:path>
                <a:path w="448309" h="3382010">
                  <a:moveTo>
                    <a:pt x="103200" y="3003283"/>
                  </a:moveTo>
                  <a:lnTo>
                    <a:pt x="67995" y="2966936"/>
                  </a:lnTo>
                  <a:lnTo>
                    <a:pt x="48564" y="2986328"/>
                  </a:lnTo>
                  <a:lnTo>
                    <a:pt x="84988" y="3022676"/>
                  </a:lnTo>
                  <a:lnTo>
                    <a:pt x="103200" y="3003283"/>
                  </a:lnTo>
                  <a:close/>
                </a:path>
                <a:path w="448309" h="3382010">
                  <a:moveTo>
                    <a:pt x="104406" y="3262630"/>
                  </a:moveTo>
                  <a:lnTo>
                    <a:pt x="84988" y="3243237"/>
                  </a:lnTo>
                  <a:lnTo>
                    <a:pt x="47358" y="3280803"/>
                  </a:lnTo>
                  <a:lnTo>
                    <a:pt x="66776" y="3300196"/>
                  </a:lnTo>
                  <a:lnTo>
                    <a:pt x="104406" y="3262630"/>
                  </a:lnTo>
                  <a:close/>
                </a:path>
                <a:path w="448309" h="3382010">
                  <a:moveTo>
                    <a:pt x="157886" y="28943"/>
                  </a:moveTo>
                  <a:lnTo>
                    <a:pt x="144081" y="27559"/>
                  </a:lnTo>
                  <a:lnTo>
                    <a:pt x="137185" y="13779"/>
                  </a:lnTo>
                  <a:lnTo>
                    <a:pt x="130276" y="27559"/>
                  </a:lnTo>
                  <a:lnTo>
                    <a:pt x="116471" y="28943"/>
                  </a:lnTo>
                  <a:lnTo>
                    <a:pt x="127508" y="39966"/>
                  </a:lnTo>
                  <a:lnTo>
                    <a:pt x="124752" y="55130"/>
                  </a:lnTo>
                  <a:lnTo>
                    <a:pt x="137185" y="48234"/>
                  </a:lnTo>
                  <a:lnTo>
                    <a:pt x="149606" y="55130"/>
                  </a:lnTo>
                  <a:lnTo>
                    <a:pt x="146850" y="39966"/>
                  </a:lnTo>
                  <a:lnTo>
                    <a:pt x="157886" y="28943"/>
                  </a:lnTo>
                  <a:close/>
                </a:path>
                <a:path w="448309" h="3382010">
                  <a:moveTo>
                    <a:pt x="185508" y="303225"/>
                  </a:moveTo>
                  <a:lnTo>
                    <a:pt x="157886" y="303225"/>
                  </a:lnTo>
                  <a:lnTo>
                    <a:pt x="157886" y="330784"/>
                  </a:lnTo>
                  <a:lnTo>
                    <a:pt x="185508" y="330784"/>
                  </a:lnTo>
                  <a:lnTo>
                    <a:pt x="185508" y="303225"/>
                  </a:lnTo>
                  <a:close/>
                </a:path>
                <a:path w="448309" h="3382010">
                  <a:moveTo>
                    <a:pt x="185508" y="248094"/>
                  </a:moveTo>
                  <a:lnTo>
                    <a:pt x="157886" y="248094"/>
                  </a:lnTo>
                  <a:lnTo>
                    <a:pt x="157886" y="275653"/>
                  </a:lnTo>
                  <a:lnTo>
                    <a:pt x="185508" y="275653"/>
                  </a:lnTo>
                  <a:lnTo>
                    <a:pt x="185508" y="248094"/>
                  </a:lnTo>
                  <a:close/>
                </a:path>
                <a:path w="448309" h="3382010">
                  <a:moveTo>
                    <a:pt x="185508" y="192963"/>
                  </a:moveTo>
                  <a:lnTo>
                    <a:pt x="157886" y="192963"/>
                  </a:lnTo>
                  <a:lnTo>
                    <a:pt x="157886" y="220522"/>
                  </a:lnTo>
                  <a:lnTo>
                    <a:pt x="185508" y="220522"/>
                  </a:lnTo>
                  <a:lnTo>
                    <a:pt x="185508" y="192963"/>
                  </a:lnTo>
                  <a:close/>
                </a:path>
                <a:path w="448309" h="3382010">
                  <a:moveTo>
                    <a:pt x="185508" y="137820"/>
                  </a:moveTo>
                  <a:lnTo>
                    <a:pt x="157886" y="137820"/>
                  </a:lnTo>
                  <a:lnTo>
                    <a:pt x="157886" y="165392"/>
                  </a:lnTo>
                  <a:lnTo>
                    <a:pt x="185508" y="165392"/>
                  </a:lnTo>
                  <a:lnTo>
                    <a:pt x="185508" y="137820"/>
                  </a:lnTo>
                  <a:close/>
                </a:path>
                <a:path w="448309" h="3382010">
                  <a:moveTo>
                    <a:pt x="240741" y="303225"/>
                  </a:moveTo>
                  <a:lnTo>
                    <a:pt x="213131" y="303225"/>
                  </a:lnTo>
                  <a:lnTo>
                    <a:pt x="213131" y="330784"/>
                  </a:lnTo>
                  <a:lnTo>
                    <a:pt x="240741" y="330784"/>
                  </a:lnTo>
                  <a:lnTo>
                    <a:pt x="240741" y="303225"/>
                  </a:lnTo>
                  <a:close/>
                </a:path>
                <a:path w="448309" h="3382010">
                  <a:moveTo>
                    <a:pt x="240741" y="248094"/>
                  </a:moveTo>
                  <a:lnTo>
                    <a:pt x="213131" y="248094"/>
                  </a:lnTo>
                  <a:lnTo>
                    <a:pt x="213131" y="275653"/>
                  </a:lnTo>
                  <a:lnTo>
                    <a:pt x="240741" y="275653"/>
                  </a:lnTo>
                  <a:lnTo>
                    <a:pt x="240741" y="248094"/>
                  </a:lnTo>
                  <a:close/>
                </a:path>
                <a:path w="448309" h="3382010">
                  <a:moveTo>
                    <a:pt x="240741" y="192963"/>
                  </a:moveTo>
                  <a:lnTo>
                    <a:pt x="213131" y="192963"/>
                  </a:lnTo>
                  <a:lnTo>
                    <a:pt x="213131" y="220522"/>
                  </a:lnTo>
                  <a:lnTo>
                    <a:pt x="240741" y="220522"/>
                  </a:lnTo>
                  <a:lnTo>
                    <a:pt x="240741" y="192963"/>
                  </a:lnTo>
                  <a:close/>
                </a:path>
                <a:path w="448309" h="3382010">
                  <a:moveTo>
                    <a:pt x="240741" y="137820"/>
                  </a:moveTo>
                  <a:lnTo>
                    <a:pt x="213131" y="137820"/>
                  </a:lnTo>
                  <a:lnTo>
                    <a:pt x="213131" y="165392"/>
                  </a:lnTo>
                  <a:lnTo>
                    <a:pt x="240741" y="165392"/>
                  </a:lnTo>
                  <a:lnTo>
                    <a:pt x="240741" y="137820"/>
                  </a:lnTo>
                  <a:close/>
                </a:path>
                <a:path w="448309" h="3382010">
                  <a:moveTo>
                    <a:pt x="254546" y="20675"/>
                  </a:moveTo>
                  <a:lnTo>
                    <a:pt x="235216" y="17907"/>
                  </a:lnTo>
                  <a:lnTo>
                    <a:pt x="226936" y="0"/>
                  </a:lnTo>
                  <a:lnTo>
                    <a:pt x="218643" y="17907"/>
                  </a:lnTo>
                  <a:lnTo>
                    <a:pt x="199313" y="20675"/>
                  </a:lnTo>
                  <a:lnTo>
                    <a:pt x="213118" y="35826"/>
                  </a:lnTo>
                  <a:lnTo>
                    <a:pt x="210362" y="55130"/>
                  </a:lnTo>
                  <a:lnTo>
                    <a:pt x="226936" y="45478"/>
                  </a:lnTo>
                  <a:lnTo>
                    <a:pt x="243497" y="55130"/>
                  </a:lnTo>
                  <a:lnTo>
                    <a:pt x="240741" y="35826"/>
                  </a:lnTo>
                  <a:lnTo>
                    <a:pt x="254546" y="20675"/>
                  </a:lnTo>
                  <a:close/>
                </a:path>
                <a:path w="448309" h="3382010">
                  <a:moveTo>
                    <a:pt x="295973" y="303225"/>
                  </a:moveTo>
                  <a:lnTo>
                    <a:pt x="268363" y="303225"/>
                  </a:lnTo>
                  <a:lnTo>
                    <a:pt x="268363" y="330784"/>
                  </a:lnTo>
                  <a:lnTo>
                    <a:pt x="295973" y="330784"/>
                  </a:lnTo>
                  <a:lnTo>
                    <a:pt x="295973" y="303225"/>
                  </a:lnTo>
                  <a:close/>
                </a:path>
                <a:path w="448309" h="3382010">
                  <a:moveTo>
                    <a:pt x="295973" y="248094"/>
                  </a:moveTo>
                  <a:lnTo>
                    <a:pt x="268363" y="248094"/>
                  </a:lnTo>
                  <a:lnTo>
                    <a:pt x="268363" y="275653"/>
                  </a:lnTo>
                  <a:lnTo>
                    <a:pt x="295973" y="275653"/>
                  </a:lnTo>
                  <a:lnTo>
                    <a:pt x="295973" y="248094"/>
                  </a:lnTo>
                  <a:close/>
                </a:path>
                <a:path w="448309" h="3382010">
                  <a:moveTo>
                    <a:pt x="295973" y="192963"/>
                  </a:moveTo>
                  <a:lnTo>
                    <a:pt x="268363" y="192963"/>
                  </a:lnTo>
                  <a:lnTo>
                    <a:pt x="268363" y="220522"/>
                  </a:lnTo>
                  <a:lnTo>
                    <a:pt x="295973" y="220522"/>
                  </a:lnTo>
                  <a:lnTo>
                    <a:pt x="295973" y="192963"/>
                  </a:lnTo>
                  <a:close/>
                </a:path>
                <a:path w="448309" h="3382010">
                  <a:moveTo>
                    <a:pt x="295973" y="137820"/>
                  </a:moveTo>
                  <a:lnTo>
                    <a:pt x="268363" y="137820"/>
                  </a:lnTo>
                  <a:lnTo>
                    <a:pt x="268363" y="165392"/>
                  </a:lnTo>
                  <a:lnTo>
                    <a:pt x="295973" y="165392"/>
                  </a:lnTo>
                  <a:lnTo>
                    <a:pt x="295973" y="137820"/>
                  </a:lnTo>
                  <a:close/>
                </a:path>
                <a:path w="448309" h="3382010">
                  <a:moveTo>
                    <a:pt x="337400" y="28943"/>
                  </a:moveTo>
                  <a:lnTo>
                    <a:pt x="323596" y="27559"/>
                  </a:lnTo>
                  <a:lnTo>
                    <a:pt x="316687" y="13779"/>
                  </a:lnTo>
                  <a:lnTo>
                    <a:pt x="309778" y="27559"/>
                  </a:lnTo>
                  <a:lnTo>
                    <a:pt x="295973" y="28943"/>
                  </a:lnTo>
                  <a:lnTo>
                    <a:pt x="307022" y="39966"/>
                  </a:lnTo>
                  <a:lnTo>
                    <a:pt x="304253" y="55130"/>
                  </a:lnTo>
                  <a:lnTo>
                    <a:pt x="316687" y="48234"/>
                  </a:lnTo>
                  <a:lnTo>
                    <a:pt x="329107" y="55130"/>
                  </a:lnTo>
                  <a:lnTo>
                    <a:pt x="326351" y="39966"/>
                  </a:lnTo>
                  <a:lnTo>
                    <a:pt x="337400" y="28943"/>
                  </a:lnTo>
                  <a:close/>
                </a:path>
                <a:path w="448309" h="3382010">
                  <a:moveTo>
                    <a:pt x="343598" y="3055391"/>
                  </a:moveTo>
                  <a:lnTo>
                    <a:pt x="315671" y="3039135"/>
                  </a:lnTo>
                  <a:lnTo>
                    <a:pt x="315671" y="3071164"/>
                  </a:lnTo>
                  <a:lnTo>
                    <a:pt x="315671" y="3110331"/>
                  </a:lnTo>
                  <a:lnTo>
                    <a:pt x="287756" y="3126333"/>
                  </a:lnTo>
                  <a:lnTo>
                    <a:pt x="287756" y="3054908"/>
                  </a:lnTo>
                  <a:lnTo>
                    <a:pt x="315671" y="3071164"/>
                  </a:lnTo>
                  <a:lnTo>
                    <a:pt x="315671" y="3039135"/>
                  </a:lnTo>
                  <a:lnTo>
                    <a:pt x="270751" y="3012973"/>
                  </a:lnTo>
                  <a:lnTo>
                    <a:pt x="270078" y="3014192"/>
                  </a:lnTo>
                  <a:lnTo>
                    <a:pt x="261035" y="3014192"/>
                  </a:lnTo>
                  <a:lnTo>
                    <a:pt x="261035" y="3040862"/>
                  </a:lnTo>
                  <a:lnTo>
                    <a:pt x="261035" y="3131743"/>
                  </a:lnTo>
                  <a:lnTo>
                    <a:pt x="233108" y="3131743"/>
                  </a:lnTo>
                  <a:lnTo>
                    <a:pt x="233108" y="3040862"/>
                  </a:lnTo>
                  <a:lnTo>
                    <a:pt x="261035" y="3040862"/>
                  </a:lnTo>
                  <a:lnTo>
                    <a:pt x="261035" y="3014192"/>
                  </a:lnTo>
                  <a:lnTo>
                    <a:pt x="205181" y="3014192"/>
                  </a:lnTo>
                  <a:lnTo>
                    <a:pt x="205181" y="3040862"/>
                  </a:lnTo>
                  <a:lnTo>
                    <a:pt x="205181" y="3104070"/>
                  </a:lnTo>
                  <a:lnTo>
                    <a:pt x="177266" y="3108096"/>
                  </a:lnTo>
                  <a:lnTo>
                    <a:pt x="177266" y="3040862"/>
                  </a:lnTo>
                  <a:lnTo>
                    <a:pt x="205181" y="3040862"/>
                  </a:lnTo>
                  <a:lnTo>
                    <a:pt x="205181" y="3014192"/>
                  </a:lnTo>
                  <a:lnTo>
                    <a:pt x="168211" y="3014192"/>
                  </a:lnTo>
                  <a:lnTo>
                    <a:pt x="167551" y="3012973"/>
                  </a:lnTo>
                  <a:lnTo>
                    <a:pt x="149339" y="3023578"/>
                  </a:lnTo>
                  <a:lnTo>
                    <a:pt x="149339" y="3055594"/>
                  </a:lnTo>
                  <a:lnTo>
                    <a:pt x="149339" y="3112122"/>
                  </a:lnTo>
                  <a:lnTo>
                    <a:pt x="122631" y="3115983"/>
                  </a:lnTo>
                  <a:lnTo>
                    <a:pt x="122631" y="3071152"/>
                  </a:lnTo>
                  <a:lnTo>
                    <a:pt x="149339" y="3055594"/>
                  </a:lnTo>
                  <a:lnTo>
                    <a:pt x="149339" y="3023578"/>
                  </a:lnTo>
                  <a:lnTo>
                    <a:pt x="94703" y="3055391"/>
                  </a:lnTo>
                  <a:lnTo>
                    <a:pt x="94703" y="3117202"/>
                  </a:lnTo>
                  <a:lnTo>
                    <a:pt x="94703" y="3145078"/>
                  </a:lnTo>
                  <a:lnTo>
                    <a:pt x="94703" y="3234753"/>
                  </a:lnTo>
                  <a:lnTo>
                    <a:pt x="95910" y="3234753"/>
                  </a:lnTo>
                  <a:lnTo>
                    <a:pt x="149339" y="3265449"/>
                  </a:lnTo>
                  <a:lnTo>
                    <a:pt x="149339" y="3381387"/>
                  </a:lnTo>
                  <a:lnTo>
                    <a:pt x="177266" y="3381387"/>
                  </a:lnTo>
                  <a:lnTo>
                    <a:pt x="177266" y="3281476"/>
                  </a:lnTo>
                  <a:lnTo>
                    <a:pt x="184543" y="3285655"/>
                  </a:lnTo>
                  <a:lnTo>
                    <a:pt x="197904" y="3262630"/>
                  </a:lnTo>
                  <a:lnTo>
                    <a:pt x="121412" y="3218992"/>
                  </a:lnTo>
                  <a:lnTo>
                    <a:pt x="121412" y="3145078"/>
                  </a:lnTo>
                  <a:lnTo>
                    <a:pt x="122631" y="3145078"/>
                  </a:lnTo>
                  <a:lnTo>
                    <a:pt x="122631" y="3143351"/>
                  </a:lnTo>
                  <a:lnTo>
                    <a:pt x="203974" y="3131743"/>
                  </a:lnTo>
                  <a:lnTo>
                    <a:pt x="205181" y="3147504"/>
                  </a:lnTo>
                  <a:lnTo>
                    <a:pt x="176047" y="3152343"/>
                  </a:lnTo>
                  <a:lnTo>
                    <a:pt x="149339" y="3155975"/>
                  </a:lnTo>
                  <a:lnTo>
                    <a:pt x="146900" y="3182645"/>
                  </a:lnTo>
                  <a:lnTo>
                    <a:pt x="194259" y="3198393"/>
                  </a:lnTo>
                  <a:lnTo>
                    <a:pt x="208826" y="3235972"/>
                  </a:lnTo>
                  <a:lnTo>
                    <a:pt x="234327" y="3226270"/>
                  </a:lnTo>
                  <a:lnTo>
                    <a:pt x="218541" y="3182645"/>
                  </a:lnTo>
                  <a:lnTo>
                    <a:pt x="210045" y="3175368"/>
                  </a:lnTo>
                  <a:lnTo>
                    <a:pt x="222186" y="3172955"/>
                  </a:lnTo>
                  <a:lnTo>
                    <a:pt x="233311" y="3159620"/>
                  </a:lnTo>
                  <a:lnTo>
                    <a:pt x="286524" y="3159620"/>
                  </a:lnTo>
                  <a:lnTo>
                    <a:pt x="288963" y="3159620"/>
                  </a:lnTo>
                  <a:lnTo>
                    <a:pt x="288963" y="3158223"/>
                  </a:lnTo>
                  <a:lnTo>
                    <a:pt x="315671" y="3142919"/>
                  </a:lnTo>
                  <a:lnTo>
                    <a:pt x="315671" y="3145078"/>
                  </a:lnTo>
                  <a:lnTo>
                    <a:pt x="315671" y="3221431"/>
                  </a:lnTo>
                  <a:lnTo>
                    <a:pt x="287743" y="3238385"/>
                  </a:lnTo>
                  <a:lnTo>
                    <a:pt x="287743" y="3381387"/>
                  </a:lnTo>
                  <a:lnTo>
                    <a:pt x="315671" y="3381387"/>
                  </a:lnTo>
                  <a:lnTo>
                    <a:pt x="315671" y="3253740"/>
                  </a:lnTo>
                  <a:lnTo>
                    <a:pt x="342379" y="3238385"/>
                  </a:lnTo>
                  <a:lnTo>
                    <a:pt x="343598" y="3238385"/>
                  </a:lnTo>
                  <a:lnTo>
                    <a:pt x="343598" y="3145078"/>
                  </a:lnTo>
                  <a:lnTo>
                    <a:pt x="343598" y="3126905"/>
                  </a:lnTo>
                  <a:lnTo>
                    <a:pt x="343598" y="3120834"/>
                  </a:lnTo>
                  <a:lnTo>
                    <a:pt x="343598" y="3055391"/>
                  </a:lnTo>
                  <a:close/>
                </a:path>
                <a:path w="448309" h="3382010">
                  <a:moveTo>
                    <a:pt x="395795" y="3280803"/>
                  </a:moveTo>
                  <a:lnTo>
                    <a:pt x="358165" y="3243237"/>
                  </a:lnTo>
                  <a:lnTo>
                    <a:pt x="338747" y="3262630"/>
                  </a:lnTo>
                  <a:lnTo>
                    <a:pt x="375158" y="3300196"/>
                  </a:lnTo>
                  <a:lnTo>
                    <a:pt x="395795" y="3280803"/>
                  </a:lnTo>
                  <a:close/>
                </a:path>
                <a:path w="448309" h="3382010">
                  <a:moveTo>
                    <a:pt x="395795" y="2986328"/>
                  </a:moveTo>
                  <a:lnTo>
                    <a:pt x="376377" y="2966936"/>
                  </a:lnTo>
                  <a:lnTo>
                    <a:pt x="337527" y="3006928"/>
                  </a:lnTo>
                  <a:lnTo>
                    <a:pt x="356946" y="3026308"/>
                  </a:lnTo>
                  <a:lnTo>
                    <a:pt x="395795" y="2986328"/>
                  </a:lnTo>
                  <a:close/>
                </a:path>
                <a:path w="448309" h="3382010">
                  <a:moveTo>
                    <a:pt x="399542" y="303225"/>
                  </a:moveTo>
                  <a:lnTo>
                    <a:pt x="371919" y="303225"/>
                  </a:lnTo>
                  <a:lnTo>
                    <a:pt x="371919" y="330784"/>
                  </a:lnTo>
                  <a:lnTo>
                    <a:pt x="399542" y="330784"/>
                  </a:lnTo>
                  <a:lnTo>
                    <a:pt x="399542" y="303225"/>
                  </a:lnTo>
                  <a:close/>
                </a:path>
                <a:path w="448309" h="3382010">
                  <a:moveTo>
                    <a:pt x="399542" y="248094"/>
                  </a:moveTo>
                  <a:lnTo>
                    <a:pt x="371919" y="248094"/>
                  </a:lnTo>
                  <a:lnTo>
                    <a:pt x="371919" y="275653"/>
                  </a:lnTo>
                  <a:lnTo>
                    <a:pt x="399542" y="275653"/>
                  </a:lnTo>
                  <a:lnTo>
                    <a:pt x="399542" y="248094"/>
                  </a:lnTo>
                  <a:close/>
                </a:path>
                <a:path w="448309" h="3382010">
                  <a:moveTo>
                    <a:pt x="399542" y="192963"/>
                  </a:moveTo>
                  <a:lnTo>
                    <a:pt x="371919" y="192963"/>
                  </a:lnTo>
                  <a:lnTo>
                    <a:pt x="371919" y="220522"/>
                  </a:lnTo>
                  <a:lnTo>
                    <a:pt x="399542" y="220522"/>
                  </a:lnTo>
                  <a:lnTo>
                    <a:pt x="399542" y="192963"/>
                  </a:lnTo>
                  <a:close/>
                </a:path>
                <a:path w="448309" h="3382010">
                  <a:moveTo>
                    <a:pt x="406438" y="56502"/>
                  </a:moveTo>
                  <a:lnTo>
                    <a:pt x="392633" y="55130"/>
                  </a:lnTo>
                  <a:lnTo>
                    <a:pt x="385724" y="41338"/>
                  </a:lnTo>
                  <a:lnTo>
                    <a:pt x="378828" y="55130"/>
                  </a:lnTo>
                  <a:lnTo>
                    <a:pt x="365010" y="56502"/>
                  </a:lnTo>
                  <a:lnTo>
                    <a:pt x="376059" y="67525"/>
                  </a:lnTo>
                  <a:lnTo>
                    <a:pt x="373303" y="82689"/>
                  </a:lnTo>
                  <a:lnTo>
                    <a:pt x="385724" y="75806"/>
                  </a:lnTo>
                  <a:lnTo>
                    <a:pt x="398157" y="82689"/>
                  </a:lnTo>
                  <a:lnTo>
                    <a:pt x="395389" y="67525"/>
                  </a:lnTo>
                  <a:lnTo>
                    <a:pt x="406438" y="56502"/>
                  </a:lnTo>
                  <a:close/>
                </a:path>
                <a:path w="448309" h="3382010">
                  <a:moveTo>
                    <a:pt x="443153" y="3105086"/>
                  </a:moveTo>
                  <a:lnTo>
                    <a:pt x="387299" y="3105086"/>
                  </a:lnTo>
                  <a:lnTo>
                    <a:pt x="387299" y="3131743"/>
                  </a:lnTo>
                  <a:lnTo>
                    <a:pt x="443153" y="3131743"/>
                  </a:lnTo>
                  <a:lnTo>
                    <a:pt x="443153" y="3105086"/>
                  </a:lnTo>
                  <a:close/>
                </a:path>
                <a:path w="448309" h="3382010">
                  <a:moveTo>
                    <a:pt x="447865" y="137820"/>
                  </a:moveTo>
                  <a:lnTo>
                    <a:pt x="420243" y="137820"/>
                  </a:lnTo>
                  <a:lnTo>
                    <a:pt x="420243" y="165392"/>
                  </a:lnTo>
                  <a:lnTo>
                    <a:pt x="420243" y="413486"/>
                  </a:lnTo>
                  <a:lnTo>
                    <a:pt x="351205" y="413486"/>
                  </a:lnTo>
                  <a:lnTo>
                    <a:pt x="351205" y="165392"/>
                  </a:lnTo>
                  <a:lnTo>
                    <a:pt x="420243" y="165392"/>
                  </a:lnTo>
                  <a:lnTo>
                    <a:pt x="420243" y="137820"/>
                  </a:lnTo>
                  <a:lnTo>
                    <a:pt x="351205" y="137820"/>
                  </a:lnTo>
                  <a:lnTo>
                    <a:pt x="351205" y="110261"/>
                  </a:lnTo>
                  <a:lnTo>
                    <a:pt x="351205" y="82689"/>
                  </a:lnTo>
                  <a:lnTo>
                    <a:pt x="323596" y="82689"/>
                  </a:lnTo>
                  <a:lnTo>
                    <a:pt x="323596" y="110261"/>
                  </a:lnTo>
                  <a:lnTo>
                    <a:pt x="323596" y="137820"/>
                  </a:lnTo>
                  <a:lnTo>
                    <a:pt x="323596" y="413486"/>
                  </a:lnTo>
                  <a:lnTo>
                    <a:pt x="254546" y="413486"/>
                  </a:lnTo>
                  <a:lnTo>
                    <a:pt x="254546" y="399707"/>
                  </a:lnTo>
                  <a:lnTo>
                    <a:pt x="254546" y="372135"/>
                  </a:lnTo>
                  <a:lnTo>
                    <a:pt x="199313" y="372135"/>
                  </a:lnTo>
                  <a:lnTo>
                    <a:pt x="199313" y="413486"/>
                  </a:lnTo>
                  <a:lnTo>
                    <a:pt x="130276" y="413486"/>
                  </a:lnTo>
                  <a:lnTo>
                    <a:pt x="130276" y="165392"/>
                  </a:lnTo>
                  <a:lnTo>
                    <a:pt x="130276" y="137820"/>
                  </a:lnTo>
                  <a:lnTo>
                    <a:pt x="130276" y="110261"/>
                  </a:lnTo>
                  <a:lnTo>
                    <a:pt x="323596" y="110261"/>
                  </a:lnTo>
                  <a:lnTo>
                    <a:pt x="323596" y="82689"/>
                  </a:lnTo>
                  <a:lnTo>
                    <a:pt x="102654" y="82689"/>
                  </a:lnTo>
                  <a:lnTo>
                    <a:pt x="102654" y="137820"/>
                  </a:lnTo>
                  <a:lnTo>
                    <a:pt x="102654" y="165392"/>
                  </a:lnTo>
                  <a:lnTo>
                    <a:pt x="102654" y="413486"/>
                  </a:lnTo>
                  <a:lnTo>
                    <a:pt x="33616" y="413486"/>
                  </a:lnTo>
                  <a:lnTo>
                    <a:pt x="33616" y="165392"/>
                  </a:lnTo>
                  <a:lnTo>
                    <a:pt x="102654" y="165392"/>
                  </a:lnTo>
                  <a:lnTo>
                    <a:pt x="102654" y="137820"/>
                  </a:lnTo>
                  <a:lnTo>
                    <a:pt x="6007" y="137820"/>
                  </a:lnTo>
                  <a:lnTo>
                    <a:pt x="6007" y="441058"/>
                  </a:lnTo>
                  <a:lnTo>
                    <a:pt x="102654" y="441058"/>
                  </a:lnTo>
                  <a:lnTo>
                    <a:pt x="130276" y="441058"/>
                  </a:lnTo>
                  <a:lnTo>
                    <a:pt x="447865" y="441058"/>
                  </a:lnTo>
                  <a:lnTo>
                    <a:pt x="447865" y="413486"/>
                  </a:lnTo>
                  <a:lnTo>
                    <a:pt x="447865" y="165392"/>
                  </a:lnTo>
                  <a:lnTo>
                    <a:pt x="447865" y="137820"/>
                  </a:lnTo>
                  <a:close/>
                </a:path>
              </a:pathLst>
            </a:custGeom>
            <a:solidFill>
              <a:srgbClr val="005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8000" y="4421530"/>
              <a:ext cx="1427480" cy="473075"/>
            </a:xfrm>
            <a:custGeom>
              <a:avLst/>
              <a:gdLst/>
              <a:ahLst/>
              <a:cxnLst/>
              <a:rect l="l" t="t" r="r" b="b"/>
              <a:pathLst>
                <a:path w="1427479" h="473075">
                  <a:moveTo>
                    <a:pt x="1427226" y="0"/>
                  </a:moveTo>
                  <a:lnTo>
                    <a:pt x="0" y="0"/>
                  </a:lnTo>
                  <a:lnTo>
                    <a:pt x="0" y="472795"/>
                  </a:lnTo>
                  <a:lnTo>
                    <a:pt x="1427226" y="472795"/>
                  </a:lnTo>
                  <a:lnTo>
                    <a:pt x="1427226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4560061" y="4421530"/>
            <a:ext cx="2885440" cy="473075"/>
          </a:xfrm>
          <a:custGeom>
            <a:avLst/>
            <a:gdLst/>
            <a:ahLst/>
            <a:cxnLst/>
            <a:rect l="l" t="t" r="r" b="b"/>
            <a:pathLst>
              <a:path w="2885440" h="473075">
                <a:moveTo>
                  <a:pt x="0" y="472795"/>
                </a:moveTo>
                <a:lnTo>
                  <a:pt x="2885059" y="472795"/>
                </a:lnTo>
                <a:lnTo>
                  <a:pt x="2885059" y="0"/>
                </a:lnTo>
                <a:lnTo>
                  <a:pt x="0" y="0"/>
                </a:lnTo>
                <a:lnTo>
                  <a:pt x="0" y="47279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815331" y="4550156"/>
            <a:ext cx="2512060" cy="1987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民间资本投资，政府强力支持</a:t>
            </a:r>
          </a:p>
        </p:txBody>
      </p:sp>
      <p:sp>
        <p:nvSpPr>
          <p:cNvPr id="38" name="object 38"/>
          <p:cNvSpPr/>
          <p:nvPr/>
        </p:nvSpPr>
        <p:spPr>
          <a:xfrm>
            <a:off x="3048000" y="3657587"/>
            <a:ext cx="1427480" cy="716280"/>
          </a:xfrm>
          <a:custGeom>
            <a:avLst/>
            <a:gdLst/>
            <a:ahLst/>
            <a:cxnLst/>
            <a:rect l="l" t="t" r="r" b="b"/>
            <a:pathLst>
              <a:path w="1427479" h="716279">
                <a:moveTo>
                  <a:pt x="1427226" y="0"/>
                </a:moveTo>
                <a:lnTo>
                  <a:pt x="0" y="0"/>
                </a:lnTo>
                <a:lnTo>
                  <a:pt x="0" y="715657"/>
                </a:lnTo>
                <a:lnTo>
                  <a:pt x="1427226" y="715657"/>
                </a:lnTo>
                <a:lnTo>
                  <a:pt x="1427226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18433" y="3816222"/>
            <a:ext cx="965835" cy="1987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zh-CN" altLang="en-US" sz="1200" b="1" spc="-2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供需缺口</a:t>
            </a:r>
            <a:endParaRPr sz="120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60061" y="3657587"/>
            <a:ext cx="2885440" cy="716280"/>
          </a:xfrm>
          <a:custGeom>
            <a:avLst/>
            <a:gdLst/>
            <a:ahLst/>
            <a:cxnLst/>
            <a:rect l="l" t="t" r="r" b="b"/>
            <a:pathLst>
              <a:path w="2885440" h="716279">
                <a:moveTo>
                  <a:pt x="0" y="715657"/>
                </a:moveTo>
                <a:lnTo>
                  <a:pt x="2885059" y="715657"/>
                </a:lnTo>
                <a:lnTo>
                  <a:pt x="2885059" y="0"/>
                </a:lnTo>
                <a:lnTo>
                  <a:pt x="0" y="0"/>
                </a:lnTo>
                <a:lnTo>
                  <a:pt x="0" y="71565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639436" y="3650945"/>
            <a:ext cx="2652395" cy="72580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45"/>
              </a:spcBef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根据预测，到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2030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年，受监管行业客户对数据中心的用电需求将超过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60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兆瓦，</a:t>
            </a:r>
          </a:p>
          <a:p>
            <a:pPr marL="12700" marR="5080">
              <a:lnSpc>
                <a:spcPct val="90000"/>
              </a:lnSpc>
              <a:spcBef>
                <a:spcPts val="245"/>
              </a:spcBef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而目前国内的数据中心供给能力约为</a:t>
            </a:r>
            <a:r>
              <a:rPr lang="en-US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15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兆瓦，存在显著供需缺口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360156" y="3145409"/>
            <a:ext cx="33502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数字化需求激增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：巴基斯坦快速的数字化转型正推动对数据中心基础设施的强劲需求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360156" y="3895725"/>
            <a:ext cx="35553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具备可信赖的潜在合作伙伴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：本地领先企业活跃于数据中心及云服务领域，表达出与国际投资方开展合作的强烈意愿（例如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PTCL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，阿联酋电信公司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altLang="en-US" sz="1400" dirty="0" err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Etisalat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的子公司）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381746" y="5204459"/>
            <a:ext cx="35617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支持性监管环境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：政府要求银行和公共实体采用本地云</a:t>
            </a:r>
          </a:p>
        </p:txBody>
      </p:sp>
      <p:grpSp>
        <p:nvGrpSpPr>
          <p:cNvPr id="45" name="object 45"/>
          <p:cNvGrpSpPr/>
          <p:nvPr/>
        </p:nvGrpSpPr>
        <p:grpSpPr>
          <a:xfrm>
            <a:off x="2915157" y="1665545"/>
            <a:ext cx="9291320" cy="3408679"/>
            <a:chOff x="2915157" y="1665545"/>
            <a:chExt cx="9291320" cy="3408679"/>
          </a:xfrm>
        </p:grpSpPr>
        <p:sp>
          <p:nvSpPr>
            <p:cNvPr id="46" name="object 46"/>
            <p:cNvSpPr/>
            <p:nvPr/>
          </p:nvSpPr>
          <p:spPr>
            <a:xfrm>
              <a:off x="7017690" y="1665545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4">
                  <a:moveTo>
                    <a:pt x="176771" y="0"/>
                  </a:moveTo>
                  <a:lnTo>
                    <a:pt x="129952" y="6341"/>
                  </a:lnTo>
                  <a:lnTo>
                    <a:pt x="87774" y="24236"/>
                  </a:lnTo>
                  <a:lnTo>
                    <a:pt x="51962" y="51987"/>
                  </a:lnTo>
                  <a:lnTo>
                    <a:pt x="24245" y="87899"/>
                  </a:lnTo>
                  <a:lnTo>
                    <a:pt x="6349" y="130275"/>
                  </a:lnTo>
                  <a:lnTo>
                    <a:pt x="0" y="177419"/>
                  </a:lnTo>
                  <a:lnTo>
                    <a:pt x="6349" y="224559"/>
                  </a:lnTo>
                  <a:lnTo>
                    <a:pt x="24246" y="266934"/>
                  </a:lnTo>
                  <a:lnTo>
                    <a:pt x="51963" y="302846"/>
                  </a:lnTo>
                  <a:lnTo>
                    <a:pt x="87774" y="330599"/>
                  </a:lnTo>
                  <a:lnTo>
                    <a:pt x="129953" y="348495"/>
                  </a:lnTo>
                  <a:lnTo>
                    <a:pt x="176772" y="354837"/>
                  </a:lnTo>
                  <a:lnTo>
                    <a:pt x="224003" y="348495"/>
                  </a:lnTo>
                  <a:lnTo>
                    <a:pt x="266456" y="330599"/>
                  </a:lnTo>
                  <a:lnTo>
                    <a:pt x="302434" y="302847"/>
                  </a:lnTo>
                  <a:lnTo>
                    <a:pt x="330237" y="266934"/>
                  </a:lnTo>
                  <a:lnTo>
                    <a:pt x="348164" y="224560"/>
                  </a:lnTo>
                  <a:lnTo>
                    <a:pt x="354518" y="177419"/>
                  </a:lnTo>
                  <a:lnTo>
                    <a:pt x="332180" y="177419"/>
                  </a:lnTo>
                  <a:lnTo>
                    <a:pt x="324223" y="226311"/>
                  </a:lnTo>
                  <a:lnTo>
                    <a:pt x="302094" y="268876"/>
                  </a:lnTo>
                  <a:lnTo>
                    <a:pt x="268402" y="302506"/>
                  </a:lnTo>
                  <a:lnTo>
                    <a:pt x="225758" y="324596"/>
                  </a:lnTo>
                  <a:lnTo>
                    <a:pt x="176772" y="332538"/>
                  </a:lnTo>
                  <a:lnTo>
                    <a:pt x="127789" y="324596"/>
                  </a:lnTo>
                  <a:lnTo>
                    <a:pt x="85147" y="302506"/>
                  </a:lnTo>
                  <a:lnTo>
                    <a:pt x="51455" y="268876"/>
                  </a:lnTo>
                  <a:lnTo>
                    <a:pt x="29325" y="226311"/>
                  </a:lnTo>
                  <a:lnTo>
                    <a:pt x="21368" y="177419"/>
                  </a:lnTo>
                  <a:lnTo>
                    <a:pt x="29325" y="128523"/>
                  </a:lnTo>
                  <a:lnTo>
                    <a:pt x="51454" y="85957"/>
                  </a:lnTo>
                  <a:lnTo>
                    <a:pt x="85146" y="52327"/>
                  </a:lnTo>
                  <a:lnTo>
                    <a:pt x="127789" y="30239"/>
                  </a:lnTo>
                  <a:lnTo>
                    <a:pt x="176771" y="22297"/>
                  </a:lnTo>
                  <a:lnTo>
                    <a:pt x="176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6078" y="1710139"/>
              <a:ext cx="221454" cy="2210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666423" y="1832978"/>
              <a:ext cx="331470" cy="167005"/>
            </a:xfrm>
            <a:custGeom>
              <a:avLst/>
              <a:gdLst/>
              <a:ahLst/>
              <a:cxnLst/>
              <a:rect l="l" t="t" r="r" b="b"/>
              <a:pathLst>
                <a:path w="331470" h="167005">
                  <a:moveTo>
                    <a:pt x="215187" y="15657"/>
                  </a:moveTo>
                  <a:lnTo>
                    <a:pt x="157441" y="22163"/>
                  </a:lnTo>
                  <a:lnTo>
                    <a:pt x="0" y="22163"/>
                  </a:lnTo>
                  <a:lnTo>
                    <a:pt x="0" y="125593"/>
                  </a:lnTo>
                  <a:lnTo>
                    <a:pt x="55012" y="125593"/>
                  </a:lnTo>
                  <a:lnTo>
                    <a:pt x="156861" y="166721"/>
                  </a:lnTo>
                  <a:lnTo>
                    <a:pt x="201021" y="143786"/>
                  </a:lnTo>
                  <a:lnTo>
                    <a:pt x="155977" y="143786"/>
                  </a:lnTo>
                  <a:lnTo>
                    <a:pt x="59430" y="104973"/>
                  </a:lnTo>
                  <a:lnTo>
                    <a:pt x="20767" y="104973"/>
                  </a:lnTo>
                  <a:lnTo>
                    <a:pt x="20767" y="42782"/>
                  </a:lnTo>
                  <a:lnTo>
                    <a:pt x="59982" y="42782"/>
                  </a:lnTo>
                  <a:lnTo>
                    <a:pt x="97983" y="22493"/>
                  </a:lnTo>
                  <a:lnTo>
                    <a:pt x="215187" y="22493"/>
                  </a:lnTo>
                  <a:lnTo>
                    <a:pt x="215187" y="15657"/>
                  </a:lnTo>
                  <a:close/>
                </a:path>
                <a:path w="331470" h="167005">
                  <a:moveTo>
                    <a:pt x="331065" y="43223"/>
                  </a:moveTo>
                  <a:lnTo>
                    <a:pt x="310518" y="43223"/>
                  </a:lnTo>
                  <a:lnTo>
                    <a:pt x="310408" y="63732"/>
                  </a:lnTo>
                  <a:lnTo>
                    <a:pt x="155977" y="143786"/>
                  </a:lnTo>
                  <a:lnTo>
                    <a:pt x="201021" y="143786"/>
                  </a:lnTo>
                  <a:lnTo>
                    <a:pt x="331065" y="76192"/>
                  </a:lnTo>
                  <a:lnTo>
                    <a:pt x="331065" y="43223"/>
                  </a:lnTo>
                  <a:close/>
                </a:path>
                <a:path w="331470" h="167005">
                  <a:moveTo>
                    <a:pt x="215187" y="38813"/>
                  </a:moveTo>
                  <a:lnTo>
                    <a:pt x="194530" y="38813"/>
                  </a:lnTo>
                  <a:lnTo>
                    <a:pt x="194530" y="59432"/>
                  </a:lnTo>
                  <a:lnTo>
                    <a:pt x="183373" y="63071"/>
                  </a:lnTo>
                  <a:lnTo>
                    <a:pt x="144489" y="70900"/>
                  </a:lnTo>
                  <a:lnTo>
                    <a:pt x="144489" y="90086"/>
                  </a:lnTo>
                  <a:lnTo>
                    <a:pt x="185361" y="82588"/>
                  </a:lnTo>
                  <a:lnTo>
                    <a:pt x="284926" y="51272"/>
                  </a:lnTo>
                  <a:lnTo>
                    <a:pt x="215187" y="51272"/>
                  </a:lnTo>
                  <a:lnTo>
                    <a:pt x="215187" y="38813"/>
                  </a:lnTo>
                  <a:close/>
                </a:path>
                <a:path w="331470" h="167005">
                  <a:moveTo>
                    <a:pt x="331065" y="15106"/>
                  </a:moveTo>
                  <a:lnTo>
                    <a:pt x="215187" y="51272"/>
                  </a:lnTo>
                  <a:lnTo>
                    <a:pt x="284926" y="51272"/>
                  </a:lnTo>
                  <a:lnTo>
                    <a:pt x="310518" y="43223"/>
                  </a:lnTo>
                  <a:lnTo>
                    <a:pt x="331065" y="43223"/>
                  </a:lnTo>
                  <a:lnTo>
                    <a:pt x="331065" y="15106"/>
                  </a:lnTo>
                  <a:close/>
                </a:path>
                <a:path w="331470" h="167005">
                  <a:moveTo>
                    <a:pt x="215187" y="22493"/>
                  </a:moveTo>
                  <a:lnTo>
                    <a:pt x="97983" y="22493"/>
                  </a:lnTo>
                  <a:lnTo>
                    <a:pt x="156287" y="43223"/>
                  </a:lnTo>
                  <a:lnTo>
                    <a:pt x="154989" y="43223"/>
                  </a:lnTo>
                  <a:lnTo>
                    <a:pt x="194530" y="38813"/>
                  </a:lnTo>
                  <a:lnTo>
                    <a:pt x="215187" y="38813"/>
                  </a:lnTo>
                  <a:lnTo>
                    <a:pt x="215187" y="22493"/>
                  </a:lnTo>
                  <a:close/>
                </a:path>
                <a:path w="331470" h="167005">
                  <a:moveTo>
                    <a:pt x="96325" y="0"/>
                  </a:moveTo>
                  <a:lnTo>
                    <a:pt x="54790" y="22163"/>
                  </a:lnTo>
                  <a:lnTo>
                    <a:pt x="158718" y="22163"/>
                  </a:lnTo>
                  <a:lnTo>
                    <a:pt x="96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27261" y="1682357"/>
              <a:ext cx="168018" cy="13716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619999" y="2954528"/>
              <a:ext cx="4572000" cy="2105660"/>
            </a:xfrm>
            <a:custGeom>
              <a:avLst/>
              <a:gdLst/>
              <a:ahLst/>
              <a:cxnLst/>
              <a:rect l="l" t="t" r="r" b="b"/>
              <a:pathLst>
                <a:path w="4572000" h="2105660">
                  <a:moveTo>
                    <a:pt x="0" y="0"/>
                  </a:moveTo>
                  <a:lnTo>
                    <a:pt x="4572000" y="0"/>
                  </a:lnTo>
                </a:path>
                <a:path w="4572000" h="2105660">
                  <a:moveTo>
                    <a:pt x="0" y="869569"/>
                  </a:moveTo>
                  <a:lnTo>
                    <a:pt x="4572000" y="869569"/>
                  </a:lnTo>
                </a:path>
                <a:path w="4572000" h="2105660">
                  <a:moveTo>
                    <a:pt x="0" y="2105279"/>
                  </a:moveTo>
                  <a:lnTo>
                    <a:pt x="4572000" y="210527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47999" y="2136190"/>
              <a:ext cx="4391025" cy="268605"/>
            </a:xfrm>
            <a:custGeom>
              <a:avLst/>
              <a:gdLst/>
              <a:ahLst/>
              <a:cxnLst/>
              <a:rect l="l" t="t" r="r" b="b"/>
              <a:pathLst>
                <a:path w="4391025" h="268605">
                  <a:moveTo>
                    <a:pt x="4390898" y="0"/>
                  </a:moveTo>
                  <a:lnTo>
                    <a:pt x="0" y="0"/>
                  </a:lnTo>
                  <a:lnTo>
                    <a:pt x="0" y="268554"/>
                  </a:lnTo>
                  <a:lnTo>
                    <a:pt x="4390898" y="268554"/>
                  </a:lnTo>
                  <a:lnTo>
                    <a:pt x="4390898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89871" y="2626994"/>
              <a:ext cx="3562350" cy="447675"/>
            </a:xfrm>
            <a:custGeom>
              <a:avLst/>
              <a:gdLst/>
              <a:ahLst/>
              <a:cxnLst/>
              <a:rect l="l" t="t" r="r" b="b"/>
              <a:pathLst>
                <a:path w="3562350" h="447675">
                  <a:moveTo>
                    <a:pt x="787654" y="199961"/>
                  </a:moveTo>
                  <a:lnTo>
                    <a:pt x="688111" y="199961"/>
                  </a:lnTo>
                  <a:lnTo>
                    <a:pt x="654939" y="100380"/>
                  </a:lnTo>
                  <a:lnTo>
                    <a:pt x="621766" y="199961"/>
                  </a:lnTo>
                  <a:lnTo>
                    <a:pt x="426999" y="199961"/>
                  </a:lnTo>
                  <a:lnTo>
                    <a:pt x="393814" y="100380"/>
                  </a:lnTo>
                  <a:lnTo>
                    <a:pt x="360641" y="199961"/>
                  </a:lnTo>
                  <a:lnTo>
                    <a:pt x="165874" y="199961"/>
                  </a:lnTo>
                  <a:lnTo>
                    <a:pt x="132702" y="100380"/>
                  </a:lnTo>
                  <a:lnTo>
                    <a:pt x="99529" y="199961"/>
                  </a:lnTo>
                  <a:lnTo>
                    <a:pt x="0" y="199961"/>
                  </a:lnTo>
                  <a:lnTo>
                    <a:pt x="76301" y="266344"/>
                  </a:lnTo>
                  <a:lnTo>
                    <a:pt x="46443" y="365925"/>
                  </a:lnTo>
                  <a:lnTo>
                    <a:pt x="132702" y="306184"/>
                  </a:lnTo>
                  <a:lnTo>
                    <a:pt x="218960" y="365925"/>
                  </a:lnTo>
                  <a:lnTo>
                    <a:pt x="189103" y="266344"/>
                  </a:lnTo>
                  <a:lnTo>
                    <a:pt x="263258" y="201828"/>
                  </a:lnTo>
                  <a:lnTo>
                    <a:pt x="337426" y="266344"/>
                  </a:lnTo>
                  <a:lnTo>
                    <a:pt x="307568" y="365925"/>
                  </a:lnTo>
                  <a:lnTo>
                    <a:pt x="393814" y="306184"/>
                  </a:lnTo>
                  <a:lnTo>
                    <a:pt x="480072" y="365925"/>
                  </a:lnTo>
                  <a:lnTo>
                    <a:pt x="450227" y="266344"/>
                  </a:lnTo>
                  <a:lnTo>
                    <a:pt x="524383" y="201828"/>
                  </a:lnTo>
                  <a:lnTo>
                    <a:pt x="598538" y="266344"/>
                  </a:lnTo>
                  <a:lnTo>
                    <a:pt x="568680" y="365925"/>
                  </a:lnTo>
                  <a:lnTo>
                    <a:pt x="654939" y="306184"/>
                  </a:lnTo>
                  <a:lnTo>
                    <a:pt x="741210" y="365925"/>
                  </a:lnTo>
                  <a:lnTo>
                    <a:pt x="711327" y="266344"/>
                  </a:lnTo>
                  <a:lnTo>
                    <a:pt x="787654" y="199961"/>
                  </a:lnTo>
                  <a:close/>
                </a:path>
                <a:path w="3562350" h="447675">
                  <a:moveTo>
                    <a:pt x="1848789" y="410400"/>
                  </a:moveTo>
                  <a:lnTo>
                    <a:pt x="1679219" y="410400"/>
                  </a:lnTo>
                  <a:lnTo>
                    <a:pt x="1679219" y="445503"/>
                  </a:lnTo>
                  <a:lnTo>
                    <a:pt x="1848789" y="445503"/>
                  </a:lnTo>
                  <a:lnTo>
                    <a:pt x="1848789" y="410400"/>
                  </a:lnTo>
                  <a:close/>
                </a:path>
                <a:path w="3562350" h="447675">
                  <a:moveTo>
                    <a:pt x="1907273" y="410400"/>
                  </a:moveTo>
                  <a:lnTo>
                    <a:pt x="1872183" y="410400"/>
                  </a:lnTo>
                  <a:lnTo>
                    <a:pt x="1872183" y="445503"/>
                  </a:lnTo>
                  <a:lnTo>
                    <a:pt x="1907273" y="445503"/>
                  </a:lnTo>
                  <a:lnTo>
                    <a:pt x="1907273" y="410400"/>
                  </a:lnTo>
                  <a:close/>
                </a:path>
                <a:path w="3562350" h="447675">
                  <a:moveTo>
                    <a:pt x="2076843" y="267525"/>
                  </a:moveTo>
                  <a:lnTo>
                    <a:pt x="2075192" y="259372"/>
                  </a:lnTo>
                  <a:lnTo>
                    <a:pt x="2070709" y="252717"/>
                  </a:lnTo>
                  <a:lnTo>
                    <a:pt x="2064054" y="248234"/>
                  </a:lnTo>
                  <a:lnTo>
                    <a:pt x="2055914" y="246583"/>
                  </a:lnTo>
                  <a:lnTo>
                    <a:pt x="1889721" y="246583"/>
                  </a:lnTo>
                  <a:lnTo>
                    <a:pt x="1889721" y="286931"/>
                  </a:lnTo>
                  <a:lnTo>
                    <a:pt x="1889721" y="299859"/>
                  </a:lnTo>
                  <a:lnTo>
                    <a:pt x="1884489" y="305092"/>
                  </a:lnTo>
                  <a:lnTo>
                    <a:pt x="1871573" y="305092"/>
                  </a:lnTo>
                  <a:lnTo>
                    <a:pt x="1866341" y="299859"/>
                  </a:lnTo>
                  <a:lnTo>
                    <a:pt x="1866341" y="286931"/>
                  </a:lnTo>
                  <a:lnTo>
                    <a:pt x="1871573" y="281686"/>
                  </a:lnTo>
                  <a:lnTo>
                    <a:pt x="1884489" y="281686"/>
                  </a:lnTo>
                  <a:lnTo>
                    <a:pt x="1889721" y="286931"/>
                  </a:lnTo>
                  <a:lnTo>
                    <a:pt x="1889721" y="246583"/>
                  </a:lnTo>
                  <a:lnTo>
                    <a:pt x="1831251" y="246583"/>
                  </a:lnTo>
                  <a:lnTo>
                    <a:pt x="1831251" y="286931"/>
                  </a:lnTo>
                  <a:lnTo>
                    <a:pt x="1831251" y="299859"/>
                  </a:lnTo>
                  <a:lnTo>
                    <a:pt x="1826018" y="305092"/>
                  </a:lnTo>
                  <a:lnTo>
                    <a:pt x="1813090" y="305092"/>
                  </a:lnTo>
                  <a:lnTo>
                    <a:pt x="1807857" y="299859"/>
                  </a:lnTo>
                  <a:lnTo>
                    <a:pt x="1807857" y="286931"/>
                  </a:lnTo>
                  <a:lnTo>
                    <a:pt x="1813090" y="281686"/>
                  </a:lnTo>
                  <a:lnTo>
                    <a:pt x="1826018" y="281686"/>
                  </a:lnTo>
                  <a:lnTo>
                    <a:pt x="1831251" y="286931"/>
                  </a:lnTo>
                  <a:lnTo>
                    <a:pt x="1831251" y="246583"/>
                  </a:lnTo>
                  <a:lnTo>
                    <a:pt x="1772780" y="246583"/>
                  </a:lnTo>
                  <a:lnTo>
                    <a:pt x="1772780" y="286931"/>
                  </a:lnTo>
                  <a:lnTo>
                    <a:pt x="1772780" y="299859"/>
                  </a:lnTo>
                  <a:lnTo>
                    <a:pt x="1767547" y="305092"/>
                  </a:lnTo>
                  <a:lnTo>
                    <a:pt x="1754619" y="305092"/>
                  </a:lnTo>
                  <a:lnTo>
                    <a:pt x="1749386" y="299859"/>
                  </a:lnTo>
                  <a:lnTo>
                    <a:pt x="1749386" y="286931"/>
                  </a:lnTo>
                  <a:lnTo>
                    <a:pt x="1754619" y="281686"/>
                  </a:lnTo>
                  <a:lnTo>
                    <a:pt x="1767547" y="281686"/>
                  </a:lnTo>
                  <a:lnTo>
                    <a:pt x="1772780" y="286931"/>
                  </a:lnTo>
                  <a:lnTo>
                    <a:pt x="1772780" y="246583"/>
                  </a:lnTo>
                  <a:lnTo>
                    <a:pt x="1723542" y="246583"/>
                  </a:lnTo>
                  <a:lnTo>
                    <a:pt x="1715389" y="248234"/>
                  </a:lnTo>
                  <a:lnTo>
                    <a:pt x="1708734" y="252717"/>
                  </a:lnTo>
                  <a:lnTo>
                    <a:pt x="1704251" y="259372"/>
                  </a:lnTo>
                  <a:lnTo>
                    <a:pt x="1702600" y="267525"/>
                  </a:lnTo>
                  <a:lnTo>
                    <a:pt x="1702612" y="319252"/>
                  </a:lnTo>
                  <a:lnTo>
                    <a:pt x="1704251" y="327406"/>
                  </a:lnTo>
                  <a:lnTo>
                    <a:pt x="1708734" y="334060"/>
                  </a:lnTo>
                  <a:lnTo>
                    <a:pt x="1715389" y="338556"/>
                  </a:lnTo>
                  <a:lnTo>
                    <a:pt x="1723542" y="340194"/>
                  </a:lnTo>
                  <a:lnTo>
                    <a:pt x="1872183" y="340194"/>
                  </a:lnTo>
                  <a:lnTo>
                    <a:pt x="1872183" y="387007"/>
                  </a:lnTo>
                  <a:lnTo>
                    <a:pt x="1907273" y="387007"/>
                  </a:lnTo>
                  <a:lnTo>
                    <a:pt x="1907273" y="340194"/>
                  </a:lnTo>
                  <a:lnTo>
                    <a:pt x="2055914" y="340194"/>
                  </a:lnTo>
                  <a:lnTo>
                    <a:pt x="2064054" y="338556"/>
                  </a:lnTo>
                  <a:lnTo>
                    <a:pt x="2070709" y="334060"/>
                  </a:lnTo>
                  <a:lnTo>
                    <a:pt x="2075192" y="327406"/>
                  </a:lnTo>
                  <a:lnTo>
                    <a:pt x="2076843" y="319252"/>
                  </a:lnTo>
                  <a:lnTo>
                    <a:pt x="2076843" y="305092"/>
                  </a:lnTo>
                  <a:lnTo>
                    <a:pt x="2076843" y="281686"/>
                  </a:lnTo>
                  <a:lnTo>
                    <a:pt x="2076843" y="267525"/>
                  </a:lnTo>
                  <a:close/>
                </a:path>
                <a:path w="3562350" h="447675">
                  <a:moveTo>
                    <a:pt x="2076843" y="150520"/>
                  </a:moveTo>
                  <a:lnTo>
                    <a:pt x="2075192" y="142367"/>
                  </a:lnTo>
                  <a:lnTo>
                    <a:pt x="2070709" y="135712"/>
                  </a:lnTo>
                  <a:lnTo>
                    <a:pt x="2064054" y="131216"/>
                  </a:lnTo>
                  <a:lnTo>
                    <a:pt x="2055914" y="129578"/>
                  </a:lnTo>
                  <a:lnTo>
                    <a:pt x="1889721" y="129578"/>
                  </a:lnTo>
                  <a:lnTo>
                    <a:pt x="1889721" y="169913"/>
                  </a:lnTo>
                  <a:lnTo>
                    <a:pt x="1889721" y="182841"/>
                  </a:lnTo>
                  <a:lnTo>
                    <a:pt x="1884489" y="188074"/>
                  </a:lnTo>
                  <a:lnTo>
                    <a:pt x="1871573" y="188074"/>
                  </a:lnTo>
                  <a:lnTo>
                    <a:pt x="1866341" y="182841"/>
                  </a:lnTo>
                  <a:lnTo>
                    <a:pt x="1866341" y="169913"/>
                  </a:lnTo>
                  <a:lnTo>
                    <a:pt x="1871573" y="164680"/>
                  </a:lnTo>
                  <a:lnTo>
                    <a:pt x="1884489" y="164680"/>
                  </a:lnTo>
                  <a:lnTo>
                    <a:pt x="1889721" y="169913"/>
                  </a:lnTo>
                  <a:lnTo>
                    <a:pt x="1889721" y="129578"/>
                  </a:lnTo>
                  <a:lnTo>
                    <a:pt x="1831251" y="129578"/>
                  </a:lnTo>
                  <a:lnTo>
                    <a:pt x="1831251" y="169913"/>
                  </a:lnTo>
                  <a:lnTo>
                    <a:pt x="1831251" y="182841"/>
                  </a:lnTo>
                  <a:lnTo>
                    <a:pt x="1826018" y="188074"/>
                  </a:lnTo>
                  <a:lnTo>
                    <a:pt x="1813090" y="188074"/>
                  </a:lnTo>
                  <a:lnTo>
                    <a:pt x="1807857" y="182841"/>
                  </a:lnTo>
                  <a:lnTo>
                    <a:pt x="1807857" y="169913"/>
                  </a:lnTo>
                  <a:lnTo>
                    <a:pt x="1813090" y="164680"/>
                  </a:lnTo>
                  <a:lnTo>
                    <a:pt x="1826018" y="164680"/>
                  </a:lnTo>
                  <a:lnTo>
                    <a:pt x="1831251" y="169913"/>
                  </a:lnTo>
                  <a:lnTo>
                    <a:pt x="1831251" y="129578"/>
                  </a:lnTo>
                  <a:lnTo>
                    <a:pt x="1772780" y="129578"/>
                  </a:lnTo>
                  <a:lnTo>
                    <a:pt x="1772780" y="169913"/>
                  </a:lnTo>
                  <a:lnTo>
                    <a:pt x="1772780" y="182841"/>
                  </a:lnTo>
                  <a:lnTo>
                    <a:pt x="1767547" y="188074"/>
                  </a:lnTo>
                  <a:lnTo>
                    <a:pt x="1754619" y="188074"/>
                  </a:lnTo>
                  <a:lnTo>
                    <a:pt x="1749386" y="182841"/>
                  </a:lnTo>
                  <a:lnTo>
                    <a:pt x="1749386" y="169913"/>
                  </a:lnTo>
                  <a:lnTo>
                    <a:pt x="1754619" y="164680"/>
                  </a:lnTo>
                  <a:lnTo>
                    <a:pt x="1767547" y="164680"/>
                  </a:lnTo>
                  <a:lnTo>
                    <a:pt x="1772780" y="169913"/>
                  </a:lnTo>
                  <a:lnTo>
                    <a:pt x="1772780" y="129578"/>
                  </a:lnTo>
                  <a:lnTo>
                    <a:pt x="1723542" y="129578"/>
                  </a:lnTo>
                  <a:lnTo>
                    <a:pt x="1715389" y="131216"/>
                  </a:lnTo>
                  <a:lnTo>
                    <a:pt x="1708734" y="135712"/>
                  </a:lnTo>
                  <a:lnTo>
                    <a:pt x="1704251" y="142367"/>
                  </a:lnTo>
                  <a:lnTo>
                    <a:pt x="1702600" y="150520"/>
                  </a:lnTo>
                  <a:lnTo>
                    <a:pt x="1702600" y="202234"/>
                  </a:lnTo>
                  <a:lnTo>
                    <a:pt x="1704251" y="210388"/>
                  </a:lnTo>
                  <a:lnTo>
                    <a:pt x="1708734" y="217043"/>
                  </a:lnTo>
                  <a:lnTo>
                    <a:pt x="1715389" y="221538"/>
                  </a:lnTo>
                  <a:lnTo>
                    <a:pt x="1723542" y="223177"/>
                  </a:lnTo>
                  <a:lnTo>
                    <a:pt x="2055914" y="223177"/>
                  </a:lnTo>
                  <a:lnTo>
                    <a:pt x="2064054" y="221538"/>
                  </a:lnTo>
                  <a:lnTo>
                    <a:pt x="2070709" y="217043"/>
                  </a:lnTo>
                  <a:lnTo>
                    <a:pt x="2075192" y="210388"/>
                  </a:lnTo>
                  <a:lnTo>
                    <a:pt x="2076843" y="202234"/>
                  </a:lnTo>
                  <a:lnTo>
                    <a:pt x="2076843" y="188074"/>
                  </a:lnTo>
                  <a:lnTo>
                    <a:pt x="2076843" y="164680"/>
                  </a:lnTo>
                  <a:lnTo>
                    <a:pt x="2076843" y="150520"/>
                  </a:lnTo>
                  <a:close/>
                </a:path>
                <a:path w="3562350" h="447675">
                  <a:moveTo>
                    <a:pt x="2076843" y="33502"/>
                  </a:moveTo>
                  <a:lnTo>
                    <a:pt x="2075192" y="25349"/>
                  </a:lnTo>
                  <a:lnTo>
                    <a:pt x="2070709" y="18681"/>
                  </a:lnTo>
                  <a:lnTo>
                    <a:pt x="2064054" y="14198"/>
                  </a:lnTo>
                  <a:lnTo>
                    <a:pt x="2055914" y="12560"/>
                  </a:lnTo>
                  <a:lnTo>
                    <a:pt x="1889721" y="12560"/>
                  </a:lnTo>
                  <a:lnTo>
                    <a:pt x="1889721" y="52908"/>
                  </a:lnTo>
                  <a:lnTo>
                    <a:pt x="1889721" y="65824"/>
                  </a:lnTo>
                  <a:lnTo>
                    <a:pt x="1884489" y="71069"/>
                  </a:lnTo>
                  <a:lnTo>
                    <a:pt x="1871573" y="71069"/>
                  </a:lnTo>
                  <a:lnTo>
                    <a:pt x="1866341" y="65824"/>
                  </a:lnTo>
                  <a:lnTo>
                    <a:pt x="1866341" y="52908"/>
                  </a:lnTo>
                  <a:lnTo>
                    <a:pt x="1871573" y="47663"/>
                  </a:lnTo>
                  <a:lnTo>
                    <a:pt x="1884489" y="47663"/>
                  </a:lnTo>
                  <a:lnTo>
                    <a:pt x="1889721" y="52908"/>
                  </a:lnTo>
                  <a:lnTo>
                    <a:pt x="1889721" y="12560"/>
                  </a:lnTo>
                  <a:lnTo>
                    <a:pt x="1831251" y="12560"/>
                  </a:lnTo>
                  <a:lnTo>
                    <a:pt x="1831251" y="52908"/>
                  </a:lnTo>
                  <a:lnTo>
                    <a:pt x="1831251" y="65824"/>
                  </a:lnTo>
                  <a:lnTo>
                    <a:pt x="1826018" y="71069"/>
                  </a:lnTo>
                  <a:lnTo>
                    <a:pt x="1813090" y="71069"/>
                  </a:lnTo>
                  <a:lnTo>
                    <a:pt x="1807857" y="65824"/>
                  </a:lnTo>
                  <a:lnTo>
                    <a:pt x="1807857" y="52908"/>
                  </a:lnTo>
                  <a:lnTo>
                    <a:pt x="1813090" y="47663"/>
                  </a:lnTo>
                  <a:lnTo>
                    <a:pt x="1826018" y="47663"/>
                  </a:lnTo>
                  <a:lnTo>
                    <a:pt x="1831251" y="52908"/>
                  </a:lnTo>
                  <a:lnTo>
                    <a:pt x="1831251" y="12560"/>
                  </a:lnTo>
                  <a:lnTo>
                    <a:pt x="1772780" y="12560"/>
                  </a:lnTo>
                  <a:lnTo>
                    <a:pt x="1772780" y="52908"/>
                  </a:lnTo>
                  <a:lnTo>
                    <a:pt x="1772780" y="65824"/>
                  </a:lnTo>
                  <a:lnTo>
                    <a:pt x="1767547" y="71069"/>
                  </a:lnTo>
                  <a:lnTo>
                    <a:pt x="1754619" y="71069"/>
                  </a:lnTo>
                  <a:lnTo>
                    <a:pt x="1749386" y="65824"/>
                  </a:lnTo>
                  <a:lnTo>
                    <a:pt x="1749386" y="52908"/>
                  </a:lnTo>
                  <a:lnTo>
                    <a:pt x="1754619" y="47663"/>
                  </a:lnTo>
                  <a:lnTo>
                    <a:pt x="1767547" y="47663"/>
                  </a:lnTo>
                  <a:lnTo>
                    <a:pt x="1772780" y="52908"/>
                  </a:lnTo>
                  <a:lnTo>
                    <a:pt x="1772780" y="12560"/>
                  </a:lnTo>
                  <a:lnTo>
                    <a:pt x="1723542" y="12560"/>
                  </a:lnTo>
                  <a:lnTo>
                    <a:pt x="1715389" y="14198"/>
                  </a:lnTo>
                  <a:lnTo>
                    <a:pt x="1708734" y="18681"/>
                  </a:lnTo>
                  <a:lnTo>
                    <a:pt x="1704251" y="25349"/>
                  </a:lnTo>
                  <a:lnTo>
                    <a:pt x="1702600" y="33502"/>
                  </a:lnTo>
                  <a:lnTo>
                    <a:pt x="1702600" y="85229"/>
                  </a:lnTo>
                  <a:lnTo>
                    <a:pt x="1704251" y="93383"/>
                  </a:lnTo>
                  <a:lnTo>
                    <a:pt x="1708734" y="100037"/>
                  </a:lnTo>
                  <a:lnTo>
                    <a:pt x="1715389" y="104521"/>
                  </a:lnTo>
                  <a:lnTo>
                    <a:pt x="1723542" y="106172"/>
                  </a:lnTo>
                  <a:lnTo>
                    <a:pt x="2055914" y="106172"/>
                  </a:lnTo>
                  <a:lnTo>
                    <a:pt x="2064054" y="104521"/>
                  </a:lnTo>
                  <a:lnTo>
                    <a:pt x="2070709" y="100037"/>
                  </a:lnTo>
                  <a:lnTo>
                    <a:pt x="2075192" y="93383"/>
                  </a:lnTo>
                  <a:lnTo>
                    <a:pt x="2076843" y="85229"/>
                  </a:lnTo>
                  <a:lnTo>
                    <a:pt x="2076843" y="71069"/>
                  </a:lnTo>
                  <a:lnTo>
                    <a:pt x="2076843" y="47663"/>
                  </a:lnTo>
                  <a:lnTo>
                    <a:pt x="2076843" y="33502"/>
                  </a:lnTo>
                  <a:close/>
                </a:path>
                <a:path w="3562350" h="447675">
                  <a:moveTo>
                    <a:pt x="2100237" y="410400"/>
                  </a:moveTo>
                  <a:lnTo>
                    <a:pt x="1930654" y="410400"/>
                  </a:lnTo>
                  <a:lnTo>
                    <a:pt x="1930654" y="445503"/>
                  </a:lnTo>
                  <a:lnTo>
                    <a:pt x="2100237" y="445503"/>
                  </a:lnTo>
                  <a:lnTo>
                    <a:pt x="2100237" y="410400"/>
                  </a:lnTo>
                  <a:close/>
                </a:path>
                <a:path w="3562350" h="447675">
                  <a:moveTo>
                    <a:pt x="3561994" y="128092"/>
                  </a:moveTo>
                  <a:lnTo>
                    <a:pt x="3559784" y="124650"/>
                  </a:lnTo>
                  <a:lnTo>
                    <a:pt x="3554425" y="122212"/>
                  </a:lnTo>
                  <a:lnTo>
                    <a:pt x="3507727" y="100977"/>
                  </a:lnTo>
                  <a:lnTo>
                    <a:pt x="3507727" y="122212"/>
                  </a:lnTo>
                  <a:lnTo>
                    <a:pt x="3453155" y="122212"/>
                  </a:lnTo>
                  <a:lnTo>
                    <a:pt x="3450399" y="97637"/>
                  </a:lnTo>
                  <a:lnTo>
                    <a:pt x="3450399" y="271056"/>
                  </a:lnTo>
                  <a:lnTo>
                    <a:pt x="3402304" y="292684"/>
                  </a:lnTo>
                  <a:lnTo>
                    <a:pt x="3395980" y="289839"/>
                  </a:lnTo>
                  <a:lnTo>
                    <a:pt x="3378708" y="282079"/>
                  </a:lnTo>
                  <a:lnTo>
                    <a:pt x="3378708" y="303301"/>
                  </a:lnTo>
                  <a:lnTo>
                    <a:pt x="3335731" y="322618"/>
                  </a:lnTo>
                  <a:lnTo>
                    <a:pt x="3348825" y="289839"/>
                  </a:lnTo>
                  <a:lnTo>
                    <a:pt x="3378708" y="303301"/>
                  </a:lnTo>
                  <a:lnTo>
                    <a:pt x="3378708" y="282079"/>
                  </a:lnTo>
                  <a:lnTo>
                    <a:pt x="3354628" y="271246"/>
                  </a:lnTo>
                  <a:lnTo>
                    <a:pt x="3357257" y="247929"/>
                  </a:lnTo>
                  <a:lnTo>
                    <a:pt x="3447821" y="247929"/>
                  </a:lnTo>
                  <a:lnTo>
                    <a:pt x="3450399" y="271056"/>
                  </a:lnTo>
                  <a:lnTo>
                    <a:pt x="3450399" y="97637"/>
                  </a:lnTo>
                  <a:lnTo>
                    <a:pt x="3450221" y="96050"/>
                  </a:lnTo>
                  <a:lnTo>
                    <a:pt x="3507727" y="122212"/>
                  </a:lnTo>
                  <a:lnTo>
                    <a:pt x="3507727" y="100977"/>
                  </a:lnTo>
                  <a:lnTo>
                    <a:pt x="3496894" y="96050"/>
                  </a:lnTo>
                  <a:lnTo>
                    <a:pt x="3490620" y="93205"/>
                  </a:lnTo>
                  <a:lnTo>
                    <a:pt x="3449282" y="74409"/>
                  </a:lnTo>
                  <a:lnTo>
                    <a:pt x="3448520" y="74180"/>
                  </a:lnTo>
                  <a:lnTo>
                    <a:pt x="3447732" y="74041"/>
                  </a:lnTo>
                  <a:lnTo>
                    <a:pt x="3447707" y="73863"/>
                  </a:lnTo>
                  <a:lnTo>
                    <a:pt x="3445776" y="56667"/>
                  </a:lnTo>
                  <a:lnTo>
                    <a:pt x="3445649" y="56337"/>
                  </a:lnTo>
                  <a:lnTo>
                    <a:pt x="3445649" y="228587"/>
                  </a:lnTo>
                  <a:lnTo>
                    <a:pt x="3359429" y="228587"/>
                  </a:lnTo>
                  <a:lnTo>
                    <a:pt x="3361728" y="208153"/>
                  </a:lnTo>
                  <a:lnTo>
                    <a:pt x="3362693" y="199580"/>
                  </a:lnTo>
                  <a:lnTo>
                    <a:pt x="3442385" y="199580"/>
                  </a:lnTo>
                  <a:lnTo>
                    <a:pt x="3445649" y="228587"/>
                  </a:lnTo>
                  <a:lnTo>
                    <a:pt x="3445649" y="56337"/>
                  </a:lnTo>
                  <a:lnTo>
                    <a:pt x="3445192" y="55130"/>
                  </a:lnTo>
                  <a:lnTo>
                    <a:pt x="3444278" y="53797"/>
                  </a:lnTo>
                  <a:lnTo>
                    <a:pt x="3440214" y="47993"/>
                  </a:lnTo>
                  <a:lnTo>
                    <a:pt x="3440214" y="180238"/>
                  </a:lnTo>
                  <a:lnTo>
                    <a:pt x="3364865" y="180238"/>
                  </a:lnTo>
                  <a:lnTo>
                    <a:pt x="3369208" y="141554"/>
                  </a:lnTo>
                  <a:lnTo>
                    <a:pt x="3435870" y="141554"/>
                  </a:lnTo>
                  <a:lnTo>
                    <a:pt x="3440214" y="180238"/>
                  </a:lnTo>
                  <a:lnTo>
                    <a:pt x="3440214" y="47993"/>
                  </a:lnTo>
                  <a:lnTo>
                    <a:pt x="3433699" y="38684"/>
                  </a:lnTo>
                  <a:lnTo>
                    <a:pt x="3433699" y="122212"/>
                  </a:lnTo>
                  <a:lnTo>
                    <a:pt x="3371354" y="122212"/>
                  </a:lnTo>
                  <a:lnTo>
                    <a:pt x="3374313" y="96050"/>
                  </a:lnTo>
                  <a:lnTo>
                    <a:pt x="3374644" y="93205"/>
                  </a:lnTo>
                  <a:lnTo>
                    <a:pt x="3430447" y="93205"/>
                  </a:lnTo>
                  <a:lnTo>
                    <a:pt x="3433699" y="122212"/>
                  </a:lnTo>
                  <a:lnTo>
                    <a:pt x="3433699" y="38684"/>
                  </a:lnTo>
                  <a:lnTo>
                    <a:pt x="3428276" y="30937"/>
                  </a:lnTo>
                  <a:lnTo>
                    <a:pt x="3428276" y="73863"/>
                  </a:lnTo>
                  <a:lnTo>
                    <a:pt x="3376803" y="73863"/>
                  </a:lnTo>
                  <a:lnTo>
                    <a:pt x="3378047" y="62877"/>
                  </a:lnTo>
                  <a:lnTo>
                    <a:pt x="3402520" y="27889"/>
                  </a:lnTo>
                  <a:lnTo>
                    <a:pt x="3427018" y="62877"/>
                  </a:lnTo>
                  <a:lnTo>
                    <a:pt x="3428276" y="73863"/>
                  </a:lnTo>
                  <a:lnTo>
                    <a:pt x="3428276" y="30937"/>
                  </a:lnTo>
                  <a:lnTo>
                    <a:pt x="3426142" y="27889"/>
                  </a:lnTo>
                  <a:lnTo>
                    <a:pt x="3407384" y="1092"/>
                  </a:lnTo>
                  <a:lnTo>
                    <a:pt x="3401352" y="0"/>
                  </a:lnTo>
                  <a:lnTo>
                    <a:pt x="3360775" y="53797"/>
                  </a:lnTo>
                  <a:lnTo>
                    <a:pt x="3357321" y="74041"/>
                  </a:lnTo>
                  <a:lnTo>
                    <a:pt x="3356521" y="74180"/>
                  </a:lnTo>
                  <a:lnTo>
                    <a:pt x="3355759" y="74409"/>
                  </a:lnTo>
                  <a:lnTo>
                    <a:pt x="3354857" y="74828"/>
                  </a:lnTo>
                  <a:lnTo>
                    <a:pt x="3354857" y="96050"/>
                  </a:lnTo>
                  <a:lnTo>
                    <a:pt x="3351923" y="122212"/>
                  </a:lnTo>
                  <a:lnTo>
                    <a:pt x="3297351" y="122212"/>
                  </a:lnTo>
                  <a:lnTo>
                    <a:pt x="3354857" y="96050"/>
                  </a:lnTo>
                  <a:lnTo>
                    <a:pt x="3354857" y="74828"/>
                  </a:lnTo>
                  <a:lnTo>
                    <a:pt x="3245256" y="124650"/>
                  </a:lnTo>
                  <a:lnTo>
                    <a:pt x="3243046" y="128092"/>
                  </a:lnTo>
                  <a:lnTo>
                    <a:pt x="3243046" y="161404"/>
                  </a:lnTo>
                  <a:lnTo>
                    <a:pt x="3247364" y="165735"/>
                  </a:lnTo>
                  <a:lnTo>
                    <a:pt x="3258045" y="165735"/>
                  </a:lnTo>
                  <a:lnTo>
                    <a:pt x="3262376" y="161404"/>
                  </a:lnTo>
                  <a:lnTo>
                    <a:pt x="3262376" y="141554"/>
                  </a:lnTo>
                  <a:lnTo>
                    <a:pt x="3349752" y="141554"/>
                  </a:lnTo>
                  <a:lnTo>
                    <a:pt x="3344786" y="185775"/>
                  </a:lnTo>
                  <a:lnTo>
                    <a:pt x="3342297" y="186918"/>
                  </a:lnTo>
                  <a:lnTo>
                    <a:pt x="3342297" y="208153"/>
                  </a:lnTo>
                  <a:lnTo>
                    <a:pt x="3339985" y="228587"/>
                  </a:lnTo>
                  <a:lnTo>
                    <a:pt x="3297351" y="228587"/>
                  </a:lnTo>
                  <a:lnTo>
                    <a:pt x="3342297" y="208153"/>
                  </a:lnTo>
                  <a:lnTo>
                    <a:pt x="3342297" y="186918"/>
                  </a:lnTo>
                  <a:lnTo>
                    <a:pt x="3245269" y="231025"/>
                  </a:lnTo>
                  <a:lnTo>
                    <a:pt x="3243046" y="234467"/>
                  </a:lnTo>
                  <a:lnTo>
                    <a:pt x="3243046" y="267779"/>
                  </a:lnTo>
                  <a:lnTo>
                    <a:pt x="3247415" y="272148"/>
                  </a:lnTo>
                  <a:lnTo>
                    <a:pt x="3258007" y="272148"/>
                  </a:lnTo>
                  <a:lnTo>
                    <a:pt x="3262376" y="267779"/>
                  </a:lnTo>
                  <a:lnTo>
                    <a:pt x="3262376" y="247929"/>
                  </a:lnTo>
                  <a:lnTo>
                    <a:pt x="3337814" y="247929"/>
                  </a:lnTo>
                  <a:lnTo>
                    <a:pt x="3335210" y="271056"/>
                  </a:lnTo>
                  <a:lnTo>
                    <a:pt x="3335083" y="272148"/>
                  </a:lnTo>
                  <a:lnTo>
                    <a:pt x="3269196" y="437121"/>
                  </a:lnTo>
                  <a:lnTo>
                    <a:pt x="3271609" y="442747"/>
                  </a:lnTo>
                  <a:lnTo>
                    <a:pt x="3278949" y="445681"/>
                  </a:lnTo>
                  <a:lnTo>
                    <a:pt x="3281527" y="445681"/>
                  </a:lnTo>
                  <a:lnTo>
                    <a:pt x="3347059" y="417715"/>
                  </a:lnTo>
                  <a:lnTo>
                    <a:pt x="3402279" y="394157"/>
                  </a:lnTo>
                  <a:lnTo>
                    <a:pt x="3526231" y="447078"/>
                  </a:lnTo>
                  <a:lnTo>
                    <a:pt x="3531920" y="444804"/>
                  </a:lnTo>
                  <a:lnTo>
                    <a:pt x="3535019" y="437540"/>
                  </a:lnTo>
                  <a:lnTo>
                    <a:pt x="3535057" y="434873"/>
                  </a:lnTo>
                  <a:lnTo>
                    <a:pt x="3528326" y="418058"/>
                  </a:lnTo>
                  <a:lnTo>
                    <a:pt x="3507498" y="365975"/>
                  </a:lnTo>
                  <a:lnTo>
                    <a:pt x="3507498" y="418058"/>
                  </a:lnTo>
                  <a:lnTo>
                    <a:pt x="3451529" y="394157"/>
                  </a:lnTo>
                  <a:lnTo>
                    <a:pt x="3426904" y="383641"/>
                  </a:lnTo>
                  <a:lnTo>
                    <a:pt x="3451568" y="373126"/>
                  </a:lnTo>
                  <a:lnTo>
                    <a:pt x="3484003" y="359283"/>
                  </a:lnTo>
                  <a:lnTo>
                    <a:pt x="3507498" y="418058"/>
                  </a:lnTo>
                  <a:lnTo>
                    <a:pt x="3507498" y="365975"/>
                  </a:lnTo>
                  <a:lnTo>
                    <a:pt x="3504895" y="359460"/>
                  </a:lnTo>
                  <a:lnTo>
                    <a:pt x="3504831" y="359283"/>
                  </a:lnTo>
                  <a:lnTo>
                    <a:pt x="3490277" y="322872"/>
                  </a:lnTo>
                  <a:lnTo>
                    <a:pt x="3477056" y="289839"/>
                  </a:lnTo>
                  <a:lnTo>
                    <a:pt x="3476993" y="289661"/>
                  </a:lnTo>
                  <a:lnTo>
                    <a:pt x="3469995" y="272148"/>
                  </a:lnTo>
                  <a:lnTo>
                    <a:pt x="3469894" y="271246"/>
                  </a:lnTo>
                  <a:lnTo>
                    <a:pt x="3469894" y="344284"/>
                  </a:lnTo>
                  <a:lnTo>
                    <a:pt x="3402279" y="373126"/>
                  </a:lnTo>
                  <a:lnTo>
                    <a:pt x="3377615" y="362597"/>
                  </a:lnTo>
                  <a:lnTo>
                    <a:pt x="3377615" y="383641"/>
                  </a:lnTo>
                  <a:lnTo>
                    <a:pt x="3297745" y="417715"/>
                  </a:lnTo>
                  <a:lnTo>
                    <a:pt x="3321024" y="359460"/>
                  </a:lnTo>
                  <a:lnTo>
                    <a:pt x="3377615" y="383641"/>
                  </a:lnTo>
                  <a:lnTo>
                    <a:pt x="3377615" y="362597"/>
                  </a:lnTo>
                  <a:lnTo>
                    <a:pt x="3370275" y="359460"/>
                  </a:lnTo>
                  <a:lnTo>
                    <a:pt x="3334740" y="344284"/>
                  </a:lnTo>
                  <a:lnTo>
                    <a:pt x="3382911" y="322618"/>
                  </a:lnTo>
                  <a:lnTo>
                    <a:pt x="3402330" y="313893"/>
                  </a:lnTo>
                  <a:lnTo>
                    <a:pt x="3469894" y="344284"/>
                  </a:lnTo>
                  <a:lnTo>
                    <a:pt x="3469894" y="271246"/>
                  </a:lnTo>
                  <a:lnTo>
                    <a:pt x="3469449" y="267284"/>
                  </a:lnTo>
                  <a:lnTo>
                    <a:pt x="3469449" y="322872"/>
                  </a:lnTo>
                  <a:lnTo>
                    <a:pt x="3449459" y="313893"/>
                  </a:lnTo>
                  <a:lnTo>
                    <a:pt x="3425901" y="303301"/>
                  </a:lnTo>
                  <a:lnTo>
                    <a:pt x="3449459" y="292684"/>
                  </a:lnTo>
                  <a:lnTo>
                    <a:pt x="3456165" y="289661"/>
                  </a:lnTo>
                  <a:lnTo>
                    <a:pt x="3469348" y="322618"/>
                  </a:lnTo>
                  <a:lnTo>
                    <a:pt x="3469449" y="322872"/>
                  </a:lnTo>
                  <a:lnTo>
                    <a:pt x="3469449" y="267284"/>
                  </a:lnTo>
                  <a:lnTo>
                    <a:pt x="3467277" y="247929"/>
                  </a:lnTo>
                  <a:lnTo>
                    <a:pt x="3542665" y="247929"/>
                  </a:lnTo>
                  <a:lnTo>
                    <a:pt x="3542665" y="267779"/>
                  </a:lnTo>
                  <a:lnTo>
                    <a:pt x="3547033" y="272148"/>
                  </a:lnTo>
                  <a:lnTo>
                    <a:pt x="3557638" y="272148"/>
                  </a:lnTo>
                  <a:lnTo>
                    <a:pt x="3561994" y="267779"/>
                  </a:lnTo>
                  <a:lnTo>
                    <a:pt x="3561994" y="247929"/>
                  </a:lnTo>
                  <a:lnTo>
                    <a:pt x="3561994" y="234467"/>
                  </a:lnTo>
                  <a:lnTo>
                    <a:pt x="3559784" y="231025"/>
                  </a:lnTo>
                  <a:lnTo>
                    <a:pt x="3554438" y="228587"/>
                  </a:lnTo>
                  <a:lnTo>
                    <a:pt x="3509505" y="208153"/>
                  </a:lnTo>
                  <a:lnTo>
                    <a:pt x="3507727" y="207352"/>
                  </a:lnTo>
                  <a:lnTo>
                    <a:pt x="3507727" y="228587"/>
                  </a:lnTo>
                  <a:lnTo>
                    <a:pt x="3465106" y="228587"/>
                  </a:lnTo>
                  <a:lnTo>
                    <a:pt x="3462807" y="208153"/>
                  </a:lnTo>
                  <a:lnTo>
                    <a:pt x="3507727" y="228587"/>
                  </a:lnTo>
                  <a:lnTo>
                    <a:pt x="3507727" y="207352"/>
                  </a:lnTo>
                  <a:lnTo>
                    <a:pt x="3490645" y="199580"/>
                  </a:lnTo>
                  <a:lnTo>
                    <a:pt x="3460292" y="185775"/>
                  </a:lnTo>
                  <a:lnTo>
                    <a:pt x="3459670" y="180238"/>
                  </a:lnTo>
                  <a:lnTo>
                    <a:pt x="3455327" y="141554"/>
                  </a:lnTo>
                  <a:lnTo>
                    <a:pt x="3542665" y="141554"/>
                  </a:lnTo>
                  <a:lnTo>
                    <a:pt x="3542665" y="161404"/>
                  </a:lnTo>
                  <a:lnTo>
                    <a:pt x="3546995" y="165735"/>
                  </a:lnTo>
                  <a:lnTo>
                    <a:pt x="3557676" y="165735"/>
                  </a:lnTo>
                  <a:lnTo>
                    <a:pt x="3561994" y="161404"/>
                  </a:lnTo>
                  <a:lnTo>
                    <a:pt x="3561994" y="141554"/>
                  </a:lnTo>
                  <a:lnTo>
                    <a:pt x="3561994" y="128092"/>
                  </a:lnTo>
                  <a:close/>
                </a:path>
              </a:pathLst>
            </a:custGeom>
            <a:solidFill>
              <a:srgbClr val="005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47999" y="3657600"/>
              <a:ext cx="0" cy="1236980"/>
            </a:xfrm>
            <a:custGeom>
              <a:avLst/>
              <a:gdLst/>
              <a:ahLst/>
              <a:cxnLst/>
              <a:rect l="l" t="t" r="r" b="b"/>
              <a:pathLst>
                <a:path h="1236979">
                  <a:moveTo>
                    <a:pt x="0" y="0"/>
                  </a:moveTo>
                  <a:lnTo>
                    <a:pt x="0" y="715644"/>
                  </a:lnTo>
                </a:path>
                <a:path h="1236979">
                  <a:moveTo>
                    <a:pt x="0" y="763905"/>
                  </a:moveTo>
                  <a:lnTo>
                    <a:pt x="0" y="1236726"/>
                  </a:lnTo>
                </a:path>
              </a:pathLst>
            </a:custGeom>
            <a:ln w="28575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1507" y="3908425"/>
              <a:ext cx="251968" cy="25184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21507" y="390842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5">
                  <a:moveTo>
                    <a:pt x="0" y="125983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175029" y="9898"/>
                  </a:lnTo>
                  <a:lnTo>
                    <a:pt x="215074" y="36893"/>
                  </a:lnTo>
                  <a:lnTo>
                    <a:pt x="242069" y="76938"/>
                  </a:lnTo>
                  <a:lnTo>
                    <a:pt x="251968" y="125983"/>
                  </a:lnTo>
                  <a:lnTo>
                    <a:pt x="242069" y="174956"/>
                  </a:lnTo>
                  <a:lnTo>
                    <a:pt x="215074" y="214963"/>
                  </a:lnTo>
                  <a:lnTo>
                    <a:pt x="175029" y="241944"/>
                  </a:lnTo>
                  <a:lnTo>
                    <a:pt x="125984" y="251841"/>
                  </a:lnTo>
                  <a:lnTo>
                    <a:pt x="76938" y="241944"/>
                  </a:lnTo>
                  <a:lnTo>
                    <a:pt x="36893" y="214963"/>
                  </a:lnTo>
                  <a:lnTo>
                    <a:pt x="9898" y="174956"/>
                  </a:lnTo>
                  <a:lnTo>
                    <a:pt x="0" y="1259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979801" y="3917442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915157" y="4543805"/>
            <a:ext cx="264795" cy="264795"/>
            <a:chOff x="2915157" y="4543805"/>
            <a:chExt cx="264795" cy="264795"/>
          </a:xfrm>
        </p:grpSpPr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1507" y="4550155"/>
              <a:ext cx="251968" cy="25184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921507" y="455015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5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175029" y="9898"/>
                  </a:lnTo>
                  <a:lnTo>
                    <a:pt x="215074" y="36893"/>
                  </a:lnTo>
                  <a:lnTo>
                    <a:pt x="242069" y="76938"/>
                  </a:lnTo>
                  <a:lnTo>
                    <a:pt x="251968" y="125984"/>
                  </a:lnTo>
                  <a:lnTo>
                    <a:pt x="242069" y="174956"/>
                  </a:lnTo>
                  <a:lnTo>
                    <a:pt x="215074" y="214963"/>
                  </a:lnTo>
                  <a:lnTo>
                    <a:pt x="175029" y="241944"/>
                  </a:lnTo>
                  <a:lnTo>
                    <a:pt x="125984" y="251841"/>
                  </a:lnTo>
                  <a:lnTo>
                    <a:pt x="76938" y="241944"/>
                  </a:lnTo>
                  <a:lnTo>
                    <a:pt x="36893" y="214963"/>
                  </a:lnTo>
                  <a:lnTo>
                    <a:pt x="9898" y="174956"/>
                  </a:lnTo>
                  <a:lnTo>
                    <a:pt x="0" y="1259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979801" y="455930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048000" y="5831154"/>
            <a:ext cx="1427480" cy="399415"/>
          </a:xfrm>
          <a:custGeom>
            <a:avLst/>
            <a:gdLst/>
            <a:ahLst/>
            <a:cxnLst/>
            <a:rect l="l" t="t" r="r" b="b"/>
            <a:pathLst>
              <a:path w="1427479" h="399414">
                <a:moveTo>
                  <a:pt x="1427226" y="0"/>
                </a:moveTo>
                <a:lnTo>
                  <a:pt x="0" y="0"/>
                </a:lnTo>
                <a:lnTo>
                  <a:pt x="0" y="398906"/>
                </a:lnTo>
                <a:lnTo>
                  <a:pt x="1427226" y="398906"/>
                </a:lnTo>
                <a:lnTo>
                  <a:pt x="1427226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218180" y="5831840"/>
            <a:ext cx="1076960" cy="18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lang="zh-CN" altLang="en-US" sz="1200" b="1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项目成本估算</a:t>
            </a:r>
          </a:p>
        </p:txBody>
      </p:sp>
      <p:sp>
        <p:nvSpPr>
          <p:cNvPr id="63" name="object 63"/>
          <p:cNvSpPr/>
          <p:nvPr/>
        </p:nvSpPr>
        <p:spPr>
          <a:xfrm>
            <a:off x="4560061" y="5831154"/>
            <a:ext cx="2885440" cy="399415"/>
          </a:xfrm>
          <a:custGeom>
            <a:avLst/>
            <a:gdLst/>
            <a:ahLst/>
            <a:cxnLst/>
            <a:rect l="l" t="t" r="r" b="b"/>
            <a:pathLst>
              <a:path w="2885440" h="399414">
                <a:moveTo>
                  <a:pt x="0" y="398906"/>
                </a:moveTo>
                <a:lnTo>
                  <a:pt x="2885059" y="398906"/>
                </a:lnTo>
                <a:lnTo>
                  <a:pt x="2885059" y="0"/>
                </a:lnTo>
                <a:lnTo>
                  <a:pt x="0" y="0"/>
                </a:lnTo>
                <a:lnTo>
                  <a:pt x="0" y="39890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651628" y="5830976"/>
            <a:ext cx="27025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USD 5,900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–6,100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万（其中股权投资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1,800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–2,000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万美元）</a:t>
            </a:r>
          </a:p>
        </p:txBody>
      </p:sp>
      <p:sp>
        <p:nvSpPr>
          <p:cNvPr id="65" name="object 65"/>
          <p:cNvSpPr/>
          <p:nvPr/>
        </p:nvSpPr>
        <p:spPr>
          <a:xfrm>
            <a:off x="3048000" y="4929771"/>
            <a:ext cx="1427480" cy="416559"/>
          </a:xfrm>
          <a:custGeom>
            <a:avLst/>
            <a:gdLst/>
            <a:ahLst/>
            <a:cxnLst/>
            <a:rect l="l" t="t" r="r" b="b"/>
            <a:pathLst>
              <a:path w="1427479" h="416560">
                <a:moveTo>
                  <a:pt x="1427226" y="0"/>
                </a:moveTo>
                <a:lnTo>
                  <a:pt x="0" y="0"/>
                </a:lnTo>
                <a:lnTo>
                  <a:pt x="0" y="416547"/>
                </a:lnTo>
                <a:lnTo>
                  <a:pt x="1427226" y="416547"/>
                </a:lnTo>
                <a:lnTo>
                  <a:pt x="1427226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0061" y="4929771"/>
            <a:ext cx="2885440" cy="416559"/>
          </a:xfrm>
          <a:custGeom>
            <a:avLst/>
            <a:gdLst/>
            <a:ahLst/>
            <a:cxnLst/>
            <a:rect l="l" t="t" r="r" b="b"/>
            <a:pathLst>
              <a:path w="2885440" h="416560">
                <a:moveTo>
                  <a:pt x="0" y="416547"/>
                </a:moveTo>
                <a:lnTo>
                  <a:pt x="2885059" y="416547"/>
                </a:lnTo>
                <a:lnTo>
                  <a:pt x="2885059" y="0"/>
                </a:lnTo>
                <a:lnTo>
                  <a:pt x="0" y="0"/>
                </a:lnTo>
                <a:lnTo>
                  <a:pt x="0" y="416547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106035" y="4970780"/>
            <a:ext cx="20002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内部收益率：大于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25%</a:t>
            </a:r>
          </a:p>
        </p:txBody>
      </p:sp>
      <p:sp>
        <p:nvSpPr>
          <p:cNvPr id="69" name="object 69"/>
          <p:cNvSpPr/>
          <p:nvPr/>
        </p:nvSpPr>
        <p:spPr>
          <a:xfrm>
            <a:off x="3048000" y="5386679"/>
            <a:ext cx="1427480" cy="399415"/>
          </a:xfrm>
          <a:custGeom>
            <a:avLst/>
            <a:gdLst/>
            <a:ahLst/>
            <a:cxnLst/>
            <a:rect l="l" t="t" r="r" b="b"/>
            <a:pathLst>
              <a:path w="1427479" h="399414">
                <a:moveTo>
                  <a:pt x="1427226" y="0"/>
                </a:moveTo>
                <a:lnTo>
                  <a:pt x="0" y="0"/>
                </a:lnTo>
                <a:lnTo>
                  <a:pt x="0" y="398906"/>
                </a:lnTo>
                <a:lnTo>
                  <a:pt x="1427226" y="398906"/>
                </a:lnTo>
                <a:lnTo>
                  <a:pt x="1427226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193033" y="5387085"/>
            <a:ext cx="852805" cy="1987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 marR="30480">
              <a:lnSpc>
                <a:spcPts val="1300"/>
              </a:lnSpc>
              <a:spcBef>
                <a:spcPts val="260"/>
              </a:spcBef>
            </a:pPr>
            <a:r>
              <a:rPr lang="zh-CN" altLang="en-US" sz="1800" b="1" baseline="2400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年化营收</a:t>
            </a:r>
            <a:r>
              <a:rPr lang="en-US" altLang="en-US" sz="1200" b="1" baseline="24000">
                <a:latin typeface="Arial" panose="020B0604020202020204"/>
                <a:cs typeface="Arial" panose="020B0604020202020204"/>
              </a:rPr>
              <a:t>³</a:t>
            </a:r>
          </a:p>
        </p:txBody>
      </p:sp>
      <p:sp>
        <p:nvSpPr>
          <p:cNvPr id="71" name="object 71"/>
          <p:cNvSpPr/>
          <p:nvPr/>
        </p:nvSpPr>
        <p:spPr>
          <a:xfrm>
            <a:off x="4560061" y="5386679"/>
            <a:ext cx="2885440" cy="399415"/>
          </a:xfrm>
          <a:custGeom>
            <a:avLst/>
            <a:gdLst/>
            <a:ahLst/>
            <a:cxnLst/>
            <a:rect l="l" t="t" r="r" b="b"/>
            <a:pathLst>
              <a:path w="2885440" h="399414">
                <a:moveTo>
                  <a:pt x="0" y="398906"/>
                </a:moveTo>
                <a:lnTo>
                  <a:pt x="2885059" y="398906"/>
                </a:lnTo>
                <a:lnTo>
                  <a:pt x="2885059" y="0"/>
                </a:lnTo>
                <a:lnTo>
                  <a:pt x="0" y="0"/>
                </a:lnTo>
                <a:lnTo>
                  <a:pt x="0" y="39890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106034" y="5501005"/>
            <a:ext cx="20000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5,000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万至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5,300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万美元</a:t>
            </a:r>
          </a:p>
        </p:txBody>
      </p:sp>
      <p:grpSp>
        <p:nvGrpSpPr>
          <p:cNvPr id="73" name="object 73"/>
          <p:cNvGrpSpPr/>
          <p:nvPr/>
        </p:nvGrpSpPr>
        <p:grpSpPr>
          <a:xfrm>
            <a:off x="2915157" y="4915471"/>
            <a:ext cx="264795" cy="1329055"/>
            <a:chOff x="2915157" y="4915471"/>
            <a:chExt cx="264795" cy="1329055"/>
          </a:xfrm>
        </p:grpSpPr>
        <p:sp>
          <p:nvSpPr>
            <p:cNvPr id="74" name="object 74"/>
            <p:cNvSpPr/>
            <p:nvPr/>
          </p:nvSpPr>
          <p:spPr>
            <a:xfrm>
              <a:off x="3047999" y="4929759"/>
              <a:ext cx="0" cy="1300480"/>
            </a:xfrm>
            <a:custGeom>
              <a:avLst/>
              <a:gdLst/>
              <a:ahLst/>
              <a:cxnLst/>
              <a:rect l="l" t="t" r="r" b="b"/>
              <a:pathLst>
                <a:path h="1300479">
                  <a:moveTo>
                    <a:pt x="0" y="0"/>
                  </a:moveTo>
                  <a:lnTo>
                    <a:pt x="0" y="1300302"/>
                  </a:lnTo>
                </a:path>
              </a:pathLst>
            </a:custGeom>
            <a:ln w="28575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1507" y="5480685"/>
              <a:ext cx="251968" cy="25190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921507" y="548068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5">
                  <a:moveTo>
                    <a:pt x="0" y="125958"/>
                  </a:moveTo>
                  <a:lnTo>
                    <a:pt x="9898" y="76927"/>
                  </a:lnTo>
                  <a:lnTo>
                    <a:pt x="36893" y="36890"/>
                  </a:lnTo>
                  <a:lnTo>
                    <a:pt x="76938" y="9897"/>
                  </a:lnTo>
                  <a:lnTo>
                    <a:pt x="125984" y="0"/>
                  </a:lnTo>
                  <a:lnTo>
                    <a:pt x="175029" y="9897"/>
                  </a:lnTo>
                  <a:lnTo>
                    <a:pt x="215074" y="36890"/>
                  </a:lnTo>
                  <a:lnTo>
                    <a:pt x="242069" y="76927"/>
                  </a:lnTo>
                  <a:lnTo>
                    <a:pt x="251968" y="125958"/>
                  </a:lnTo>
                  <a:lnTo>
                    <a:pt x="242069" y="174982"/>
                  </a:lnTo>
                  <a:lnTo>
                    <a:pt x="215074" y="215015"/>
                  </a:lnTo>
                  <a:lnTo>
                    <a:pt x="175029" y="242007"/>
                  </a:lnTo>
                  <a:lnTo>
                    <a:pt x="125984" y="251904"/>
                  </a:lnTo>
                  <a:lnTo>
                    <a:pt x="76938" y="242007"/>
                  </a:lnTo>
                  <a:lnTo>
                    <a:pt x="36893" y="215015"/>
                  </a:lnTo>
                  <a:lnTo>
                    <a:pt x="9898" y="174982"/>
                  </a:lnTo>
                  <a:lnTo>
                    <a:pt x="0" y="1259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979801" y="5489854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915157" y="2132710"/>
            <a:ext cx="264795" cy="1489075"/>
            <a:chOff x="2915157" y="2132710"/>
            <a:chExt cx="264795" cy="1489075"/>
          </a:xfrm>
        </p:grpSpPr>
        <p:sp>
          <p:nvSpPr>
            <p:cNvPr id="79" name="object 79"/>
            <p:cNvSpPr/>
            <p:nvPr/>
          </p:nvSpPr>
          <p:spPr>
            <a:xfrm>
              <a:off x="3052952" y="2164206"/>
              <a:ext cx="0" cy="1443355"/>
            </a:xfrm>
            <a:custGeom>
              <a:avLst/>
              <a:gdLst/>
              <a:ahLst/>
              <a:cxnLst/>
              <a:rect l="l" t="t" r="r" b="b"/>
              <a:pathLst>
                <a:path h="1443354">
                  <a:moveTo>
                    <a:pt x="0" y="0"/>
                  </a:moveTo>
                  <a:lnTo>
                    <a:pt x="0" y="1442846"/>
                  </a:lnTo>
                </a:path>
              </a:pathLst>
            </a:custGeom>
            <a:ln w="28575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1507" y="2139060"/>
              <a:ext cx="251968" cy="25184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921507" y="2139060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175029" y="9898"/>
                  </a:lnTo>
                  <a:lnTo>
                    <a:pt x="215074" y="36893"/>
                  </a:lnTo>
                  <a:lnTo>
                    <a:pt x="242069" y="76938"/>
                  </a:lnTo>
                  <a:lnTo>
                    <a:pt x="251968" y="125984"/>
                  </a:lnTo>
                  <a:lnTo>
                    <a:pt x="242069" y="174956"/>
                  </a:lnTo>
                  <a:lnTo>
                    <a:pt x="215074" y="214963"/>
                  </a:lnTo>
                  <a:lnTo>
                    <a:pt x="175029" y="241944"/>
                  </a:lnTo>
                  <a:lnTo>
                    <a:pt x="125984" y="251840"/>
                  </a:lnTo>
                  <a:lnTo>
                    <a:pt x="76938" y="241944"/>
                  </a:lnTo>
                  <a:lnTo>
                    <a:pt x="36893" y="214963"/>
                  </a:lnTo>
                  <a:lnTo>
                    <a:pt x="9898" y="174956"/>
                  </a:lnTo>
                  <a:lnTo>
                    <a:pt x="0" y="1259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2982848" y="2152599"/>
            <a:ext cx="1320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baseline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b="1" spc="232" baseline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lang="zh-CN" altLang="en-US" sz="1200">
                <a:latin typeface="Arial" panose="020B0604020202020204"/>
                <a:cs typeface="Arial" panose="020B0604020202020204"/>
              </a:rPr>
              <a:t>项目详细信息</a:t>
            </a:r>
          </a:p>
        </p:txBody>
      </p:sp>
      <p:grpSp>
        <p:nvGrpSpPr>
          <p:cNvPr id="83" name="object 83"/>
          <p:cNvGrpSpPr/>
          <p:nvPr/>
        </p:nvGrpSpPr>
        <p:grpSpPr>
          <a:xfrm>
            <a:off x="381000" y="3526802"/>
            <a:ext cx="11811000" cy="2937510"/>
            <a:chOff x="381000" y="3526802"/>
            <a:chExt cx="11811000" cy="2937510"/>
          </a:xfrm>
        </p:grpSpPr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8056" y="6364225"/>
              <a:ext cx="100247" cy="10006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25868" y="6023230"/>
              <a:ext cx="441862" cy="26835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620000" y="5897841"/>
              <a:ext cx="4572000" cy="0"/>
            </a:xfrm>
            <a:custGeom>
              <a:avLst/>
              <a:gdLst/>
              <a:ahLst/>
              <a:cxnLst/>
              <a:rect l="l" t="t" r="r" b="b"/>
              <a:pathLst>
                <a:path w="4572000">
                  <a:moveTo>
                    <a:pt x="0" y="0"/>
                  </a:moveTo>
                  <a:lnTo>
                    <a:pt x="457200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04408" y="4198536"/>
              <a:ext cx="444406" cy="303123"/>
            </a:xfrm>
            <a:prstGeom prst="rect">
              <a:avLst/>
            </a:prstGeom>
          </p:spPr>
        </p:pic>
        <p:pic>
          <p:nvPicPr>
            <p:cNvPr id="88" name="object 88">
              <a:hlinkClick r:id="rId14" action="ppaction://hlinksldjump"/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000" y="3526802"/>
              <a:ext cx="328917" cy="328917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8360156" y="5988811"/>
            <a:ext cx="34067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电力与土地优势：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13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吉瓦富余电力与充足土地资源，保障项目可扩展部署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78637" y="4083253"/>
            <a:ext cx="36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005C2F"/>
                </a:solidFill>
                <a:latin typeface="Arial" panose="020B0604020202020204"/>
                <a:cs typeface="Arial" panose="020B0604020202020204"/>
              </a:rPr>
              <a:t>2</a:t>
            </a:r>
            <a:endParaRPr sz="4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48360" y="3604386"/>
            <a:ext cx="8559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主要报告</a:t>
            </a:r>
          </a:p>
        </p:txBody>
      </p:sp>
      <p:sp>
        <p:nvSpPr>
          <p:cNvPr id="92" name="Text Box 91"/>
          <p:cNvSpPr txBox="1"/>
          <p:nvPr/>
        </p:nvSpPr>
        <p:spPr>
          <a:xfrm>
            <a:off x="4819650" y="3048000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</a:t>
            </a:r>
            <a:r>
              <a:rPr lang="en-US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100</a:t>
            </a:r>
            <a:r>
              <a:rPr lang="zh-CN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架</a:t>
            </a:r>
          </a:p>
          <a:p>
            <a:r>
              <a:rPr lang="en-US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(1000</a:t>
            </a:r>
            <a:r>
              <a:rPr lang="zh-CN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柜</a:t>
            </a:r>
            <a:r>
              <a:rPr lang="en-US" altLang="en-US" sz="1400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)</a:t>
            </a:r>
          </a:p>
        </p:txBody>
      </p:sp>
      <p:sp>
        <p:nvSpPr>
          <p:cNvPr id="96" name="Text Box 95"/>
          <p:cNvSpPr txBox="1"/>
          <p:nvPr/>
        </p:nvSpPr>
        <p:spPr>
          <a:xfrm>
            <a:off x="3192780" y="4501515"/>
            <a:ext cx="1102360" cy="2997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1200" b="1">
                <a:latin typeface="SimSun" panose="02010600030101010101" pitchFamily="2" charset="-122"/>
                <a:ea typeface="SimSun" panose="02010600030101010101" pitchFamily="2" charset="-122"/>
              </a:rPr>
              <a:t>投资模式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8682" y="1524000"/>
            <a:ext cx="9013825" cy="5334000"/>
          </a:xfrm>
          <a:custGeom>
            <a:avLst/>
            <a:gdLst/>
            <a:ahLst/>
            <a:cxnLst/>
            <a:rect l="l" t="t" r="r" b="b"/>
            <a:pathLst>
              <a:path w="9013825" h="5334000">
                <a:moveTo>
                  <a:pt x="0" y="5334000"/>
                </a:moveTo>
                <a:lnTo>
                  <a:pt x="9013317" y="5334000"/>
                </a:lnTo>
                <a:lnTo>
                  <a:pt x="9013317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7881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92128" y="94488"/>
            <a:ext cx="374903" cy="573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78810" cy="5334000"/>
          </a:xfrm>
          <a:custGeom>
            <a:avLst/>
            <a:gdLst/>
            <a:ahLst/>
            <a:cxnLst/>
            <a:rect l="l" t="t" r="r" b="b"/>
            <a:pathLst>
              <a:path w="3178810" h="5334000">
                <a:moveTo>
                  <a:pt x="0" y="5334000"/>
                </a:moveTo>
                <a:lnTo>
                  <a:pt x="3178683" y="5334000"/>
                </a:lnTo>
                <a:lnTo>
                  <a:pt x="3178683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145279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近</a:t>
            </a:r>
            <a:r>
              <a:rPr sz="3200" b="1" spc="-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期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改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革</a:t>
            </a:r>
            <a:r>
              <a:rPr sz="3200" b="1" spc="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的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经济和充满活力且才华横溢的人</a:t>
            </a:r>
            <a:r>
              <a:rPr sz="3200" b="1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口</a:t>
            </a:r>
            <a:r>
              <a:rPr sz="3200" b="1" spc="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增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强了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该国作为投资目的地的吸引力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000" y="1594103"/>
            <a:ext cx="11603990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巴基斯坦价值主张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96" y="4281039"/>
            <a:ext cx="153766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充满活力的人 口结构和人才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09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6420" y="4353020"/>
            <a:ext cx="1415415" cy="67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 marR="5080" indent="-460375" algn="ctr">
              <a:lnSpc>
                <a:spcPct val="1117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2.55</a:t>
            </a:r>
            <a:r>
              <a:rPr sz="14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亿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endParaRPr lang="en-US" sz="1400" spc="-12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/>
            <a:r>
              <a:rPr sz="1400" spc="-50" dirty="0" err="1">
                <a:solidFill>
                  <a:srgbClr val="1E1E1E"/>
                </a:solidFill>
                <a:latin typeface="SimSun"/>
                <a:cs typeface="SimSun"/>
              </a:rPr>
              <a:t>人口庞大且不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断</a:t>
            </a:r>
            <a:endParaRPr lang="en-US" sz="140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 algn="ctr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增长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84191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7" y="1910969"/>
                </a:lnTo>
                <a:lnTo>
                  <a:pt x="239826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87771" y="4378785"/>
            <a:ext cx="1009015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64%</a:t>
            </a: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岁以下人口</a:t>
            </a:r>
            <a:r>
              <a:rPr sz="1400" spc="-7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2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00873" y="4377531"/>
            <a:ext cx="14979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-15" dirty="0" err="1">
                <a:solidFill>
                  <a:srgbClr val="1E1E1E"/>
                </a:solidFill>
                <a:latin typeface="SimSun"/>
                <a:cs typeface="SimSun"/>
              </a:rPr>
              <a:t>全球第</a:t>
            </a:r>
            <a:endParaRPr lang="en-US" sz="1400" spc="-15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七大</a:t>
            </a:r>
            <a:endParaRPr lang="en-US" sz="14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劳动力</a:t>
            </a:r>
            <a:r>
              <a:rPr sz="1400" baseline="24691" dirty="0">
                <a:solidFill>
                  <a:srgbClr val="1E1E1E"/>
                </a:solidFill>
                <a:latin typeface="SimSun"/>
                <a:cs typeface="SimSun"/>
              </a:rPr>
              <a:t>8</a:t>
            </a:r>
            <a:endParaRPr sz="1400" baseline="24691" dirty="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37192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8" y="1910969"/>
                </a:lnTo>
                <a:lnTo>
                  <a:pt x="2398268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68281" y="4368894"/>
            <a:ext cx="169278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每年有</a:t>
            </a:r>
            <a:endParaRPr lang="en-US" sz="140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200</a:t>
            </a:r>
            <a:r>
              <a:rPr sz="14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万</a:t>
            </a:r>
            <a:endParaRPr lang="en-US" sz="14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大学生入学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9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16633" y="5646546"/>
            <a:ext cx="146050" cy="229870"/>
          </a:xfrm>
          <a:custGeom>
            <a:avLst/>
            <a:gdLst/>
            <a:ahLst/>
            <a:cxnLst/>
            <a:rect l="l" t="t" r="r" b="b"/>
            <a:pathLst>
              <a:path w="146050" h="229870">
                <a:moveTo>
                  <a:pt x="95884" y="0"/>
                </a:moveTo>
                <a:lnTo>
                  <a:pt x="0" y="0"/>
                </a:lnTo>
                <a:lnTo>
                  <a:pt x="39496" y="229425"/>
                </a:lnTo>
                <a:lnTo>
                  <a:pt x="100329" y="229425"/>
                </a:lnTo>
                <a:lnTo>
                  <a:pt x="82549" y="127431"/>
                </a:lnTo>
                <a:lnTo>
                  <a:pt x="145668" y="127431"/>
                </a:lnTo>
                <a:lnTo>
                  <a:pt x="9588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9183" y="5773978"/>
            <a:ext cx="97790" cy="102235"/>
          </a:xfrm>
          <a:custGeom>
            <a:avLst/>
            <a:gdLst/>
            <a:ahLst/>
            <a:cxnLst/>
            <a:rect l="l" t="t" r="r" b="b"/>
            <a:pathLst>
              <a:path w="97789" h="102235">
                <a:moveTo>
                  <a:pt x="63118" y="0"/>
                </a:moveTo>
                <a:lnTo>
                  <a:pt x="0" y="0"/>
                </a:lnTo>
                <a:lnTo>
                  <a:pt x="39877" y="101993"/>
                </a:lnTo>
                <a:lnTo>
                  <a:pt x="41909" y="101993"/>
                </a:lnTo>
                <a:lnTo>
                  <a:pt x="97789" y="89039"/>
                </a:lnTo>
                <a:lnTo>
                  <a:pt x="631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715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6278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15" y="229425"/>
                </a:lnTo>
                <a:lnTo>
                  <a:pt x="83832" y="134607"/>
                </a:lnTo>
                <a:lnTo>
                  <a:pt x="146824" y="134607"/>
                </a:lnTo>
                <a:lnTo>
                  <a:pt x="962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0988" y="5781154"/>
            <a:ext cx="128270" cy="95250"/>
          </a:xfrm>
          <a:custGeom>
            <a:avLst/>
            <a:gdLst/>
            <a:ahLst/>
            <a:cxnLst/>
            <a:rect l="l" t="t" r="r" b="b"/>
            <a:pathLst>
              <a:path w="128269" h="95250">
                <a:moveTo>
                  <a:pt x="62991" y="0"/>
                </a:moveTo>
                <a:lnTo>
                  <a:pt x="0" y="0"/>
                </a:lnTo>
                <a:lnTo>
                  <a:pt x="35686" y="94818"/>
                </a:lnTo>
                <a:lnTo>
                  <a:pt x="94233" y="94818"/>
                </a:lnTo>
                <a:lnTo>
                  <a:pt x="127888" y="5308"/>
                </a:lnTo>
                <a:lnTo>
                  <a:pt x="65023" y="5308"/>
                </a:lnTo>
                <a:lnTo>
                  <a:pt x="6299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4272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7088" y="0"/>
                </a:moveTo>
                <a:lnTo>
                  <a:pt x="16255" y="0"/>
                </a:lnTo>
                <a:lnTo>
                  <a:pt x="0" y="93903"/>
                </a:lnTo>
                <a:lnTo>
                  <a:pt x="60959" y="93903"/>
                </a:lnTo>
                <a:lnTo>
                  <a:pt x="7708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6011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16" y="0"/>
                </a:moveTo>
                <a:lnTo>
                  <a:pt x="52450" y="0"/>
                </a:lnTo>
                <a:lnTo>
                  <a:pt x="0" y="139915"/>
                </a:lnTo>
                <a:lnTo>
                  <a:pt x="62864" y="139915"/>
                </a:lnTo>
                <a:lnTo>
                  <a:pt x="64515" y="135521"/>
                </a:lnTo>
                <a:lnTo>
                  <a:pt x="125348" y="135521"/>
                </a:lnTo>
                <a:lnTo>
                  <a:pt x="14871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76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5973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03" y="229425"/>
                </a:lnTo>
                <a:lnTo>
                  <a:pt x="83896" y="134607"/>
                </a:lnTo>
                <a:lnTo>
                  <a:pt x="146786" y="134607"/>
                </a:lnTo>
                <a:lnTo>
                  <a:pt x="9597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1661" y="5781154"/>
            <a:ext cx="127635" cy="95250"/>
          </a:xfrm>
          <a:custGeom>
            <a:avLst/>
            <a:gdLst/>
            <a:ahLst/>
            <a:cxnLst/>
            <a:rect l="l" t="t" r="r" b="b"/>
            <a:pathLst>
              <a:path w="127634" h="95250">
                <a:moveTo>
                  <a:pt x="62890" y="0"/>
                </a:moveTo>
                <a:lnTo>
                  <a:pt x="0" y="0"/>
                </a:lnTo>
                <a:lnTo>
                  <a:pt x="35623" y="94818"/>
                </a:lnTo>
                <a:lnTo>
                  <a:pt x="94170" y="94818"/>
                </a:lnTo>
                <a:lnTo>
                  <a:pt x="127546" y="5308"/>
                </a:lnTo>
                <a:lnTo>
                  <a:pt x="64896" y="5308"/>
                </a:lnTo>
                <a:lnTo>
                  <a:pt x="62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4844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6962" y="0"/>
                </a:moveTo>
                <a:lnTo>
                  <a:pt x="16002" y="0"/>
                </a:lnTo>
                <a:lnTo>
                  <a:pt x="0" y="93903"/>
                </a:lnTo>
                <a:lnTo>
                  <a:pt x="60667" y="93903"/>
                </a:lnTo>
                <a:lnTo>
                  <a:pt x="7696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6558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80" y="0"/>
                </a:moveTo>
                <a:lnTo>
                  <a:pt x="52514" y="0"/>
                </a:lnTo>
                <a:lnTo>
                  <a:pt x="0" y="139915"/>
                </a:lnTo>
                <a:lnTo>
                  <a:pt x="62649" y="139915"/>
                </a:lnTo>
                <a:lnTo>
                  <a:pt x="64287" y="135521"/>
                </a:lnTo>
                <a:lnTo>
                  <a:pt x="125247" y="135521"/>
                </a:lnTo>
                <a:lnTo>
                  <a:pt x="1487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" y="5646546"/>
            <a:ext cx="180975" cy="229870"/>
          </a:xfrm>
          <a:custGeom>
            <a:avLst/>
            <a:gdLst/>
            <a:ahLst/>
            <a:cxnLst/>
            <a:rect l="l" t="t" r="r" b="b"/>
            <a:pathLst>
              <a:path w="180975" h="229870">
                <a:moveTo>
                  <a:pt x="180479" y="0"/>
                </a:moveTo>
                <a:lnTo>
                  <a:pt x="84505" y="0"/>
                </a:lnTo>
                <a:lnTo>
                  <a:pt x="0" y="216471"/>
                </a:lnTo>
                <a:lnTo>
                  <a:pt x="56133" y="229425"/>
                </a:lnTo>
                <a:lnTo>
                  <a:pt x="57950" y="229425"/>
                </a:lnTo>
                <a:lnTo>
                  <a:pt x="97789" y="127431"/>
                </a:lnTo>
                <a:lnTo>
                  <a:pt x="158521" y="127431"/>
                </a:lnTo>
                <a:lnTo>
                  <a:pt x="18047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454" y="5773978"/>
            <a:ext cx="78740" cy="102235"/>
          </a:xfrm>
          <a:custGeom>
            <a:avLst/>
            <a:gdLst/>
            <a:ahLst/>
            <a:cxnLst/>
            <a:rect l="l" t="t" r="r" b="b"/>
            <a:pathLst>
              <a:path w="78740" h="102235">
                <a:moveTo>
                  <a:pt x="78244" y="0"/>
                </a:moveTo>
                <a:lnTo>
                  <a:pt x="17513" y="0"/>
                </a:lnTo>
                <a:lnTo>
                  <a:pt x="0" y="101993"/>
                </a:lnTo>
                <a:lnTo>
                  <a:pt x="60667" y="101993"/>
                </a:lnTo>
                <a:lnTo>
                  <a:pt x="7824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6563" y="5548248"/>
            <a:ext cx="118110" cy="90805"/>
          </a:xfrm>
          <a:custGeom>
            <a:avLst/>
            <a:gdLst/>
            <a:ahLst/>
            <a:cxnLst/>
            <a:rect l="l" t="t" r="r" b="b"/>
            <a:pathLst>
              <a:path w="118109" h="90804">
                <a:moveTo>
                  <a:pt x="59181" y="0"/>
                </a:moveTo>
                <a:lnTo>
                  <a:pt x="36067" y="3556"/>
                </a:lnTo>
                <a:lnTo>
                  <a:pt x="17271" y="13335"/>
                </a:lnTo>
                <a:lnTo>
                  <a:pt x="4571" y="27686"/>
                </a:lnTo>
                <a:lnTo>
                  <a:pt x="0" y="45351"/>
                </a:lnTo>
                <a:lnTo>
                  <a:pt x="4571" y="62992"/>
                </a:lnTo>
                <a:lnTo>
                  <a:pt x="17271" y="77393"/>
                </a:lnTo>
                <a:lnTo>
                  <a:pt x="36067" y="87109"/>
                </a:lnTo>
                <a:lnTo>
                  <a:pt x="59181" y="90665"/>
                </a:lnTo>
                <a:lnTo>
                  <a:pt x="82168" y="87109"/>
                </a:lnTo>
                <a:lnTo>
                  <a:pt x="100837" y="77393"/>
                </a:lnTo>
                <a:lnTo>
                  <a:pt x="113537" y="62992"/>
                </a:lnTo>
                <a:lnTo>
                  <a:pt x="118109" y="45351"/>
                </a:lnTo>
                <a:lnTo>
                  <a:pt x="113537" y="27686"/>
                </a:lnTo>
                <a:lnTo>
                  <a:pt x="100837" y="13335"/>
                </a:lnTo>
                <a:lnTo>
                  <a:pt x="82168" y="3556"/>
                </a:lnTo>
                <a:lnTo>
                  <a:pt x="5918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7097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69" y="87109"/>
                </a:lnTo>
                <a:lnTo>
                  <a:pt x="100952" y="77393"/>
                </a:lnTo>
                <a:lnTo>
                  <a:pt x="113665" y="62992"/>
                </a:lnTo>
                <a:lnTo>
                  <a:pt x="118237" y="45351"/>
                </a:lnTo>
                <a:lnTo>
                  <a:pt x="113665" y="27686"/>
                </a:lnTo>
                <a:lnTo>
                  <a:pt x="100952" y="13335"/>
                </a:lnTo>
                <a:lnTo>
                  <a:pt x="82169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402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81" y="87109"/>
                </a:lnTo>
                <a:lnTo>
                  <a:pt x="100990" y="77393"/>
                </a:lnTo>
                <a:lnTo>
                  <a:pt x="113665" y="62992"/>
                </a:lnTo>
                <a:lnTo>
                  <a:pt x="118313" y="45351"/>
                </a:lnTo>
                <a:lnTo>
                  <a:pt x="113665" y="27686"/>
                </a:lnTo>
                <a:lnTo>
                  <a:pt x="100990" y="13335"/>
                </a:lnTo>
                <a:lnTo>
                  <a:pt x="82181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568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4" h="370204">
                <a:moveTo>
                  <a:pt x="482892" y="0"/>
                </a:moveTo>
                <a:lnTo>
                  <a:pt x="422529" y="0"/>
                </a:lnTo>
                <a:lnTo>
                  <a:pt x="320509" y="231267"/>
                </a:lnTo>
                <a:lnTo>
                  <a:pt x="0" y="231267"/>
                </a:lnTo>
                <a:lnTo>
                  <a:pt x="152412" y="369951"/>
                </a:lnTo>
                <a:lnTo>
                  <a:pt x="224243" y="369951"/>
                </a:lnTo>
                <a:lnTo>
                  <a:pt x="120726" y="277495"/>
                </a:lnTo>
                <a:lnTo>
                  <a:pt x="362165" y="277495"/>
                </a:lnTo>
                <a:lnTo>
                  <a:pt x="4828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7460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5" h="370204">
                <a:moveTo>
                  <a:pt x="60286" y="0"/>
                </a:moveTo>
                <a:lnTo>
                  <a:pt x="0" y="0"/>
                </a:lnTo>
                <a:lnTo>
                  <a:pt x="120738" y="277495"/>
                </a:lnTo>
                <a:lnTo>
                  <a:pt x="362038" y="277495"/>
                </a:lnTo>
                <a:lnTo>
                  <a:pt x="258660" y="369951"/>
                </a:lnTo>
                <a:lnTo>
                  <a:pt x="330542" y="369951"/>
                </a:lnTo>
                <a:lnTo>
                  <a:pt x="482815" y="231267"/>
                </a:lnTo>
                <a:lnTo>
                  <a:pt x="162394" y="231267"/>
                </a:lnTo>
                <a:lnTo>
                  <a:pt x="6028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000" y="2054351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4051" y="2115018"/>
            <a:ext cx="11729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45" dirty="0">
                <a:solidFill>
                  <a:srgbClr val="1E1E1E"/>
                </a:solidFill>
                <a:latin typeface="SimSun"/>
                <a:cs typeface="SimSun"/>
              </a:rPr>
              <a:t>改革经济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8576" y="2959607"/>
            <a:ext cx="826135" cy="496570"/>
          </a:xfrm>
          <a:custGeom>
            <a:avLst/>
            <a:gdLst/>
            <a:ahLst/>
            <a:cxnLst/>
            <a:rect l="l" t="t" r="r" b="b"/>
            <a:pathLst>
              <a:path w="826135" h="496570">
                <a:moveTo>
                  <a:pt x="210693" y="6731"/>
                </a:moveTo>
                <a:lnTo>
                  <a:pt x="172199" y="14986"/>
                </a:lnTo>
                <a:lnTo>
                  <a:pt x="124764" y="32639"/>
                </a:lnTo>
                <a:lnTo>
                  <a:pt x="83172" y="56007"/>
                </a:lnTo>
                <a:lnTo>
                  <a:pt x="48653" y="84328"/>
                </a:lnTo>
                <a:lnTo>
                  <a:pt x="22453" y="116713"/>
                </a:lnTo>
                <a:lnTo>
                  <a:pt x="5816" y="152527"/>
                </a:lnTo>
                <a:lnTo>
                  <a:pt x="0" y="191008"/>
                </a:lnTo>
                <a:lnTo>
                  <a:pt x="6210" y="231013"/>
                </a:lnTo>
                <a:lnTo>
                  <a:pt x="24003" y="268351"/>
                </a:lnTo>
                <a:lnTo>
                  <a:pt x="52044" y="301752"/>
                </a:lnTo>
                <a:lnTo>
                  <a:pt x="89039" y="330581"/>
                </a:lnTo>
                <a:lnTo>
                  <a:pt x="133692" y="353695"/>
                </a:lnTo>
                <a:lnTo>
                  <a:pt x="0" y="445008"/>
                </a:lnTo>
                <a:lnTo>
                  <a:pt x="0" y="496316"/>
                </a:lnTo>
                <a:lnTo>
                  <a:pt x="246926" y="327533"/>
                </a:lnTo>
                <a:lnTo>
                  <a:pt x="172097" y="327533"/>
                </a:lnTo>
                <a:lnTo>
                  <a:pt x="128181" y="306451"/>
                </a:lnTo>
                <a:lnTo>
                  <a:pt x="96939" y="282702"/>
                </a:lnTo>
                <a:lnTo>
                  <a:pt x="58039" y="224282"/>
                </a:lnTo>
                <a:lnTo>
                  <a:pt x="52717" y="191008"/>
                </a:lnTo>
                <a:lnTo>
                  <a:pt x="56870" y="161290"/>
                </a:lnTo>
                <a:lnTo>
                  <a:pt x="68770" y="133604"/>
                </a:lnTo>
                <a:lnTo>
                  <a:pt x="87731" y="108204"/>
                </a:lnTo>
                <a:lnTo>
                  <a:pt x="112953" y="85852"/>
                </a:lnTo>
                <a:lnTo>
                  <a:pt x="197243" y="85852"/>
                </a:lnTo>
                <a:lnTo>
                  <a:pt x="197243" y="76708"/>
                </a:lnTo>
                <a:lnTo>
                  <a:pt x="195465" y="76708"/>
                </a:lnTo>
                <a:lnTo>
                  <a:pt x="184848" y="73533"/>
                </a:lnTo>
                <a:lnTo>
                  <a:pt x="174459" y="69977"/>
                </a:lnTo>
                <a:lnTo>
                  <a:pt x="164325" y="66167"/>
                </a:lnTo>
                <a:lnTo>
                  <a:pt x="154432" y="61976"/>
                </a:lnTo>
                <a:lnTo>
                  <a:pt x="167728" y="56388"/>
                </a:lnTo>
                <a:lnTo>
                  <a:pt x="181483" y="51435"/>
                </a:lnTo>
                <a:lnTo>
                  <a:pt x="195795" y="46990"/>
                </a:lnTo>
                <a:lnTo>
                  <a:pt x="210693" y="43434"/>
                </a:lnTo>
                <a:lnTo>
                  <a:pt x="210693" y="6731"/>
                </a:lnTo>
                <a:close/>
              </a:path>
              <a:path w="826135" h="496570">
                <a:moveTo>
                  <a:pt x="279527" y="0"/>
                </a:moveTo>
                <a:lnTo>
                  <a:pt x="224193" y="3937"/>
                </a:lnTo>
                <a:lnTo>
                  <a:pt x="210693" y="6731"/>
                </a:lnTo>
                <a:lnTo>
                  <a:pt x="210693" y="43434"/>
                </a:lnTo>
                <a:lnTo>
                  <a:pt x="206273" y="51054"/>
                </a:lnTo>
                <a:lnTo>
                  <a:pt x="202260" y="59309"/>
                </a:lnTo>
                <a:lnTo>
                  <a:pt x="198666" y="67818"/>
                </a:lnTo>
                <a:lnTo>
                  <a:pt x="197243" y="71755"/>
                </a:lnTo>
                <a:lnTo>
                  <a:pt x="197243" y="310261"/>
                </a:lnTo>
                <a:lnTo>
                  <a:pt x="172097" y="327533"/>
                </a:lnTo>
                <a:lnTo>
                  <a:pt x="246926" y="327533"/>
                </a:lnTo>
                <a:lnTo>
                  <a:pt x="309753" y="284480"/>
                </a:lnTo>
                <a:lnTo>
                  <a:pt x="315391" y="280289"/>
                </a:lnTo>
                <a:lnTo>
                  <a:pt x="241363" y="280289"/>
                </a:lnTo>
                <a:lnTo>
                  <a:pt x="240703" y="278638"/>
                </a:lnTo>
                <a:lnTo>
                  <a:pt x="232791" y="238887"/>
                </a:lnTo>
                <a:lnTo>
                  <a:pt x="229882" y="191008"/>
                </a:lnTo>
                <a:lnTo>
                  <a:pt x="230327" y="171704"/>
                </a:lnTo>
                <a:lnTo>
                  <a:pt x="231597" y="153670"/>
                </a:lnTo>
                <a:lnTo>
                  <a:pt x="233616" y="137033"/>
                </a:lnTo>
                <a:lnTo>
                  <a:pt x="236283" y="121666"/>
                </a:lnTo>
                <a:lnTo>
                  <a:pt x="321297" y="121666"/>
                </a:lnTo>
                <a:lnTo>
                  <a:pt x="322999" y="121412"/>
                </a:lnTo>
                <a:lnTo>
                  <a:pt x="329387" y="121412"/>
                </a:lnTo>
                <a:lnTo>
                  <a:pt x="329387" y="87757"/>
                </a:lnTo>
                <a:lnTo>
                  <a:pt x="279552" y="87757"/>
                </a:lnTo>
                <a:lnTo>
                  <a:pt x="262686" y="87249"/>
                </a:lnTo>
                <a:lnTo>
                  <a:pt x="245999" y="85852"/>
                </a:lnTo>
                <a:lnTo>
                  <a:pt x="254889" y="65024"/>
                </a:lnTo>
                <a:lnTo>
                  <a:pt x="263994" y="49784"/>
                </a:lnTo>
                <a:lnTo>
                  <a:pt x="269544" y="43434"/>
                </a:lnTo>
                <a:lnTo>
                  <a:pt x="272338" y="40132"/>
                </a:lnTo>
                <a:lnTo>
                  <a:pt x="278866" y="36068"/>
                </a:lnTo>
                <a:lnTo>
                  <a:pt x="313283" y="36068"/>
                </a:lnTo>
                <a:lnTo>
                  <a:pt x="313283" y="2286"/>
                </a:lnTo>
                <a:lnTo>
                  <a:pt x="279527" y="0"/>
                </a:lnTo>
                <a:close/>
              </a:path>
              <a:path w="826135" h="496570">
                <a:moveTo>
                  <a:pt x="197243" y="85852"/>
                </a:moveTo>
                <a:lnTo>
                  <a:pt x="112953" y="85852"/>
                </a:lnTo>
                <a:lnTo>
                  <a:pt x="129921" y="93853"/>
                </a:lnTo>
                <a:lnTo>
                  <a:pt x="147675" y="100965"/>
                </a:lnTo>
                <a:lnTo>
                  <a:pt x="166268" y="107188"/>
                </a:lnTo>
                <a:lnTo>
                  <a:pt x="185102" y="112395"/>
                </a:lnTo>
                <a:lnTo>
                  <a:pt x="181444" y="133096"/>
                </a:lnTo>
                <a:lnTo>
                  <a:pt x="179082" y="152527"/>
                </a:lnTo>
                <a:lnTo>
                  <a:pt x="178968" y="153670"/>
                </a:lnTo>
                <a:lnTo>
                  <a:pt x="177678" y="171704"/>
                </a:lnTo>
                <a:lnTo>
                  <a:pt x="177700" y="191008"/>
                </a:lnTo>
                <a:lnTo>
                  <a:pt x="177825" y="212852"/>
                </a:lnTo>
                <a:lnTo>
                  <a:pt x="183680" y="261493"/>
                </a:lnTo>
                <a:lnTo>
                  <a:pt x="194144" y="302641"/>
                </a:lnTo>
                <a:lnTo>
                  <a:pt x="197243" y="310261"/>
                </a:lnTo>
                <a:lnTo>
                  <a:pt x="197243" y="85852"/>
                </a:lnTo>
                <a:close/>
              </a:path>
              <a:path w="826135" h="496570">
                <a:moveTo>
                  <a:pt x="329387" y="3429"/>
                </a:moveTo>
                <a:lnTo>
                  <a:pt x="329387" y="208280"/>
                </a:lnTo>
                <a:lnTo>
                  <a:pt x="328282" y="216281"/>
                </a:lnTo>
                <a:lnTo>
                  <a:pt x="271360" y="259715"/>
                </a:lnTo>
                <a:lnTo>
                  <a:pt x="241363" y="280289"/>
                </a:lnTo>
                <a:lnTo>
                  <a:pt x="315391" y="280289"/>
                </a:lnTo>
                <a:lnTo>
                  <a:pt x="318808" y="277749"/>
                </a:lnTo>
                <a:lnTo>
                  <a:pt x="452285" y="176022"/>
                </a:lnTo>
                <a:lnTo>
                  <a:pt x="557530" y="176022"/>
                </a:lnTo>
                <a:lnTo>
                  <a:pt x="557403" y="175641"/>
                </a:lnTo>
                <a:lnTo>
                  <a:pt x="381901" y="175641"/>
                </a:lnTo>
                <a:lnTo>
                  <a:pt x="380949" y="160528"/>
                </a:lnTo>
                <a:lnTo>
                  <a:pt x="379336" y="144907"/>
                </a:lnTo>
                <a:lnTo>
                  <a:pt x="377024" y="128778"/>
                </a:lnTo>
                <a:lnTo>
                  <a:pt x="375678" y="121666"/>
                </a:lnTo>
                <a:lnTo>
                  <a:pt x="375653" y="121412"/>
                </a:lnTo>
                <a:lnTo>
                  <a:pt x="373964" y="112522"/>
                </a:lnTo>
                <a:lnTo>
                  <a:pt x="393014" y="107188"/>
                </a:lnTo>
                <a:lnTo>
                  <a:pt x="411441" y="100965"/>
                </a:lnTo>
                <a:lnTo>
                  <a:pt x="429158" y="93853"/>
                </a:lnTo>
                <a:lnTo>
                  <a:pt x="442252" y="87757"/>
                </a:lnTo>
                <a:lnTo>
                  <a:pt x="446112" y="85852"/>
                </a:lnTo>
                <a:lnTo>
                  <a:pt x="500634" y="85852"/>
                </a:lnTo>
                <a:lnTo>
                  <a:pt x="500634" y="76708"/>
                </a:lnTo>
                <a:lnTo>
                  <a:pt x="363804" y="76708"/>
                </a:lnTo>
                <a:lnTo>
                  <a:pt x="360502" y="67818"/>
                </a:lnTo>
                <a:lnTo>
                  <a:pt x="356857" y="59309"/>
                </a:lnTo>
                <a:lnTo>
                  <a:pt x="352894" y="51054"/>
                </a:lnTo>
                <a:lnTo>
                  <a:pt x="348576" y="43434"/>
                </a:lnTo>
                <a:lnTo>
                  <a:pt x="405066" y="43434"/>
                </a:lnTo>
                <a:lnTo>
                  <a:pt x="405066" y="21336"/>
                </a:lnTo>
                <a:lnTo>
                  <a:pt x="386003" y="14351"/>
                </a:lnTo>
                <a:lnTo>
                  <a:pt x="334581" y="3683"/>
                </a:lnTo>
                <a:lnTo>
                  <a:pt x="329387" y="3429"/>
                </a:lnTo>
                <a:close/>
              </a:path>
              <a:path w="826135" h="496570">
                <a:moveTo>
                  <a:pt x="557530" y="176022"/>
                </a:moveTo>
                <a:lnTo>
                  <a:pt x="452285" y="176022"/>
                </a:lnTo>
                <a:lnTo>
                  <a:pt x="608965" y="252603"/>
                </a:lnTo>
                <a:lnTo>
                  <a:pt x="681228" y="205994"/>
                </a:lnTo>
                <a:lnTo>
                  <a:pt x="604266" y="205994"/>
                </a:lnTo>
                <a:lnTo>
                  <a:pt x="559054" y="183896"/>
                </a:lnTo>
                <a:lnTo>
                  <a:pt x="557530" y="176022"/>
                </a:lnTo>
                <a:close/>
              </a:path>
              <a:path w="826135" h="496570">
                <a:moveTo>
                  <a:pt x="825627" y="81534"/>
                </a:moveTo>
                <a:lnTo>
                  <a:pt x="739140" y="81534"/>
                </a:lnTo>
                <a:lnTo>
                  <a:pt x="686562" y="117348"/>
                </a:lnTo>
                <a:lnTo>
                  <a:pt x="741807" y="117348"/>
                </a:lnTo>
                <a:lnTo>
                  <a:pt x="604266" y="205994"/>
                </a:lnTo>
                <a:lnTo>
                  <a:pt x="681228" y="205994"/>
                </a:lnTo>
                <a:lnTo>
                  <a:pt x="772922" y="146939"/>
                </a:lnTo>
                <a:lnTo>
                  <a:pt x="822081" y="146939"/>
                </a:lnTo>
                <a:lnTo>
                  <a:pt x="825627" y="144526"/>
                </a:lnTo>
                <a:lnTo>
                  <a:pt x="825627" y="81534"/>
                </a:lnTo>
                <a:close/>
              </a:path>
              <a:path w="826135" h="496570">
                <a:moveTo>
                  <a:pt x="329387" y="121412"/>
                </a:moveTo>
                <a:lnTo>
                  <a:pt x="322999" y="121412"/>
                </a:lnTo>
                <a:lnTo>
                  <a:pt x="325678" y="137033"/>
                </a:lnTo>
                <a:lnTo>
                  <a:pt x="327685" y="153670"/>
                </a:lnTo>
                <a:lnTo>
                  <a:pt x="328955" y="171704"/>
                </a:lnTo>
                <a:lnTo>
                  <a:pt x="329387" y="191008"/>
                </a:lnTo>
                <a:lnTo>
                  <a:pt x="329387" y="121412"/>
                </a:lnTo>
                <a:close/>
              </a:path>
              <a:path w="826135" h="496570">
                <a:moveTo>
                  <a:pt x="822081" y="146939"/>
                </a:moveTo>
                <a:lnTo>
                  <a:pt x="772922" y="146939"/>
                </a:lnTo>
                <a:lnTo>
                  <a:pt x="772922" y="179705"/>
                </a:lnTo>
                <a:lnTo>
                  <a:pt x="773938" y="179705"/>
                </a:lnTo>
                <a:lnTo>
                  <a:pt x="822081" y="146939"/>
                </a:lnTo>
                <a:close/>
              </a:path>
              <a:path w="826135" h="496570">
                <a:moveTo>
                  <a:pt x="444347" y="127889"/>
                </a:moveTo>
                <a:lnTo>
                  <a:pt x="381901" y="175641"/>
                </a:lnTo>
                <a:lnTo>
                  <a:pt x="557403" y="175641"/>
                </a:lnTo>
                <a:lnTo>
                  <a:pt x="553331" y="155194"/>
                </a:lnTo>
                <a:lnTo>
                  <a:pt x="500634" y="155194"/>
                </a:lnTo>
                <a:lnTo>
                  <a:pt x="444347" y="127889"/>
                </a:lnTo>
                <a:close/>
              </a:path>
              <a:path w="826135" h="496570">
                <a:moveTo>
                  <a:pt x="500634" y="85852"/>
                </a:moveTo>
                <a:lnTo>
                  <a:pt x="446112" y="85852"/>
                </a:lnTo>
                <a:lnTo>
                  <a:pt x="464388" y="101219"/>
                </a:lnTo>
                <a:lnTo>
                  <a:pt x="479679" y="117983"/>
                </a:lnTo>
                <a:lnTo>
                  <a:pt x="491871" y="136017"/>
                </a:lnTo>
                <a:lnTo>
                  <a:pt x="500634" y="155194"/>
                </a:lnTo>
                <a:lnTo>
                  <a:pt x="500634" y="85852"/>
                </a:lnTo>
                <a:close/>
              </a:path>
              <a:path w="826135" h="496570">
                <a:moveTo>
                  <a:pt x="500634" y="75057"/>
                </a:moveTo>
                <a:lnTo>
                  <a:pt x="500634" y="155194"/>
                </a:lnTo>
                <a:lnTo>
                  <a:pt x="553331" y="155194"/>
                </a:lnTo>
                <a:lnTo>
                  <a:pt x="551688" y="146939"/>
                </a:lnTo>
                <a:lnTo>
                  <a:pt x="551688" y="146685"/>
                </a:lnTo>
                <a:lnTo>
                  <a:pt x="534289" y="112141"/>
                </a:lnTo>
                <a:lnTo>
                  <a:pt x="512191" y="85852"/>
                </a:lnTo>
                <a:lnTo>
                  <a:pt x="507873" y="80899"/>
                </a:lnTo>
                <a:lnTo>
                  <a:pt x="500634" y="75057"/>
                </a:lnTo>
                <a:close/>
              </a:path>
              <a:path w="826135" h="496570">
                <a:moveTo>
                  <a:pt x="321297" y="121666"/>
                </a:moveTo>
                <a:lnTo>
                  <a:pt x="236283" y="121666"/>
                </a:lnTo>
                <a:lnTo>
                  <a:pt x="257657" y="123190"/>
                </a:lnTo>
                <a:lnTo>
                  <a:pt x="268528" y="123698"/>
                </a:lnTo>
                <a:lnTo>
                  <a:pt x="279527" y="123825"/>
                </a:lnTo>
                <a:lnTo>
                  <a:pt x="290436" y="123698"/>
                </a:lnTo>
                <a:lnTo>
                  <a:pt x="301104" y="123190"/>
                </a:lnTo>
                <a:lnTo>
                  <a:pt x="311429" y="122428"/>
                </a:lnTo>
                <a:lnTo>
                  <a:pt x="311619" y="122428"/>
                </a:lnTo>
                <a:lnTo>
                  <a:pt x="321297" y="121666"/>
                </a:lnTo>
                <a:close/>
              </a:path>
              <a:path w="826135" h="496570">
                <a:moveTo>
                  <a:pt x="313283" y="2286"/>
                </a:moveTo>
                <a:lnTo>
                  <a:pt x="313283" y="85852"/>
                </a:lnTo>
                <a:lnTo>
                  <a:pt x="296481" y="87249"/>
                </a:lnTo>
                <a:lnTo>
                  <a:pt x="279552" y="87757"/>
                </a:lnTo>
                <a:lnTo>
                  <a:pt x="329387" y="87757"/>
                </a:lnTo>
                <a:lnTo>
                  <a:pt x="329387" y="3429"/>
                </a:lnTo>
                <a:lnTo>
                  <a:pt x="313283" y="2286"/>
                </a:lnTo>
                <a:close/>
              </a:path>
              <a:path w="826135" h="496570">
                <a:moveTo>
                  <a:pt x="313283" y="36068"/>
                </a:moveTo>
                <a:lnTo>
                  <a:pt x="278866" y="36068"/>
                </a:lnTo>
                <a:lnTo>
                  <a:pt x="285953" y="40132"/>
                </a:lnTo>
                <a:lnTo>
                  <a:pt x="294665" y="49784"/>
                </a:lnTo>
                <a:lnTo>
                  <a:pt x="304101" y="65024"/>
                </a:lnTo>
                <a:lnTo>
                  <a:pt x="313283" y="85852"/>
                </a:lnTo>
                <a:lnTo>
                  <a:pt x="313283" y="36068"/>
                </a:lnTo>
                <a:close/>
              </a:path>
              <a:path w="826135" h="496570">
                <a:moveTo>
                  <a:pt x="197243" y="71755"/>
                </a:moveTo>
                <a:lnTo>
                  <a:pt x="195465" y="76708"/>
                </a:lnTo>
                <a:lnTo>
                  <a:pt x="197243" y="76708"/>
                </a:lnTo>
                <a:lnTo>
                  <a:pt x="197243" y="71755"/>
                </a:lnTo>
                <a:close/>
              </a:path>
              <a:path w="826135" h="496570">
                <a:moveTo>
                  <a:pt x="405066" y="21336"/>
                </a:moveTo>
                <a:lnTo>
                  <a:pt x="405066" y="61849"/>
                </a:lnTo>
                <a:lnTo>
                  <a:pt x="395020" y="66167"/>
                </a:lnTo>
                <a:lnTo>
                  <a:pt x="384962" y="69977"/>
                </a:lnTo>
                <a:lnTo>
                  <a:pt x="374561" y="73533"/>
                </a:lnTo>
                <a:lnTo>
                  <a:pt x="363804" y="76708"/>
                </a:lnTo>
                <a:lnTo>
                  <a:pt x="500634" y="76708"/>
                </a:lnTo>
                <a:lnTo>
                  <a:pt x="500634" y="75057"/>
                </a:lnTo>
                <a:lnTo>
                  <a:pt x="473710" y="53721"/>
                </a:lnTo>
                <a:lnTo>
                  <a:pt x="432752" y="31369"/>
                </a:lnTo>
                <a:lnTo>
                  <a:pt x="405066" y="21336"/>
                </a:lnTo>
                <a:close/>
              </a:path>
              <a:path w="826135" h="496570">
                <a:moveTo>
                  <a:pt x="405066" y="43434"/>
                </a:moveTo>
                <a:lnTo>
                  <a:pt x="348576" y="43434"/>
                </a:lnTo>
                <a:lnTo>
                  <a:pt x="363524" y="46990"/>
                </a:lnTo>
                <a:lnTo>
                  <a:pt x="377952" y="51435"/>
                </a:lnTo>
                <a:lnTo>
                  <a:pt x="391896" y="56388"/>
                </a:lnTo>
                <a:lnTo>
                  <a:pt x="405066" y="61849"/>
                </a:lnTo>
                <a:lnTo>
                  <a:pt x="405066" y="43434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8690" y="3151377"/>
            <a:ext cx="843915" cy="387350"/>
          </a:xfrm>
          <a:custGeom>
            <a:avLst/>
            <a:gdLst/>
            <a:ahLst/>
            <a:cxnLst/>
            <a:rect l="l" t="t" r="r" b="b"/>
            <a:pathLst>
              <a:path w="843914" h="387350">
                <a:moveTo>
                  <a:pt x="843673" y="350900"/>
                </a:moveTo>
                <a:lnTo>
                  <a:pt x="0" y="350900"/>
                </a:lnTo>
                <a:lnTo>
                  <a:pt x="0" y="386968"/>
                </a:lnTo>
                <a:lnTo>
                  <a:pt x="843673" y="386968"/>
                </a:lnTo>
                <a:lnTo>
                  <a:pt x="843673" y="350900"/>
                </a:lnTo>
                <a:close/>
              </a:path>
              <a:path w="843914" h="387350">
                <a:moveTo>
                  <a:pt x="263652" y="181228"/>
                </a:moveTo>
                <a:lnTo>
                  <a:pt x="105448" y="289432"/>
                </a:lnTo>
                <a:lnTo>
                  <a:pt x="105448" y="350900"/>
                </a:lnTo>
                <a:lnTo>
                  <a:pt x="158178" y="350900"/>
                </a:lnTo>
                <a:lnTo>
                  <a:pt x="158178" y="304545"/>
                </a:lnTo>
                <a:lnTo>
                  <a:pt x="263652" y="232536"/>
                </a:lnTo>
                <a:lnTo>
                  <a:pt x="263652" y="181228"/>
                </a:lnTo>
                <a:close/>
              </a:path>
              <a:path w="843914" h="387350">
                <a:moveTo>
                  <a:pt x="421830" y="61213"/>
                </a:moveTo>
                <a:lnTo>
                  <a:pt x="271144" y="176148"/>
                </a:lnTo>
                <a:lnTo>
                  <a:pt x="263652" y="181228"/>
                </a:lnTo>
                <a:lnTo>
                  <a:pt x="263652" y="350900"/>
                </a:lnTo>
                <a:lnTo>
                  <a:pt x="316369" y="350900"/>
                </a:lnTo>
                <a:lnTo>
                  <a:pt x="316369" y="195833"/>
                </a:lnTo>
                <a:lnTo>
                  <a:pt x="421830" y="115442"/>
                </a:lnTo>
                <a:lnTo>
                  <a:pt x="421830" y="61213"/>
                </a:lnTo>
                <a:close/>
              </a:path>
              <a:path w="843914" h="387350">
                <a:moveTo>
                  <a:pt x="444119" y="44195"/>
                </a:moveTo>
                <a:lnTo>
                  <a:pt x="421830" y="61213"/>
                </a:lnTo>
                <a:lnTo>
                  <a:pt x="421830" y="350900"/>
                </a:lnTo>
                <a:lnTo>
                  <a:pt x="474611" y="350900"/>
                </a:lnTo>
                <a:lnTo>
                  <a:pt x="474611" y="103377"/>
                </a:lnTo>
                <a:lnTo>
                  <a:pt x="565162" y="103377"/>
                </a:lnTo>
                <a:lnTo>
                  <a:pt x="444119" y="44195"/>
                </a:lnTo>
                <a:close/>
              </a:path>
              <a:path w="843914" h="387350">
                <a:moveTo>
                  <a:pt x="580021" y="110489"/>
                </a:moveTo>
                <a:lnTo>
                  <a:pt x="580021" y="350900"/>
                </a:lnTo>
                <a:lnTo>
                  <a:pt x="632726" y="350900"/>
                </a:lnTo>
                <a:lnTo>
                  <a:pt x="632726" y="153415"/>
                </a:lnTo>
                <a:lnTo>
                  <a:pt x="680363" y="122173"/>
                </a:lnTo>
                <a:lnTo>
                  <a:pt x="604024" y="122173"/>
                </a:lnTo>
                <a:lnTo>
                  <a:pt x="580021" y="110489"/>
                </a:lnTo>
                <a:close/>
              </a:path>
              <a:path w="843914" h="387350">
                <a:moveTo>
                  <a:pt x="790968" y="0"/>
                </a:moveTo>
                <a:lnTo>
                  <a:pt x="738263" y="34416"/>
                </a:lnTo>
                <a:lnTo>
                  <a:pt x="738263" y="350900"/>
                </a:lnTo>
                <a:lnTo>
                  <a:pt x="790968" y="350900"/>
                </a:lnTo>
                <a:lnTo>
                  <a:pt x="790968" y="0"/>
                </a:lnTo>
                <a:close/>
              </a:path>
              <a:path w="843914" h="387350">
                <a:moveTo>
                  <a:pt x="565162" y="103377"/>
                </a:moveTo>
                <a:lnTo>
                  <a:pt x="474611" y="103377"/>
                </a:lnTo>
                <a:lnTo>
                  <a:pt x="580021" y="155066"/>
                </a:lnTo>
                <a:lnTo>
                  <a:pt x="580021" y="110489"/>
                </a:lnTo>
                <a:lnTo>
                  <a:pt x="565162" y="103377"/>
                </a:lnTo>
                <a:close/>
              </a:path>
              <a:path w="843914" h="387350">
                <a:moveTo>
                  <a:pt x="738263" y="34416"/>
                </a:moveTo>
                <a:lnTo>
                  <a:pt x="604024" y="122173"/>
                </a:lnTo>
                <a:lnTo>
                  <a:pt x="680363" y="122173"/>
                </a:lnTo>
                <a:lnTo>
                  <a:pt x="738263" y="84200"/>
                </a:lnTo>
                <a:lnTo>
                  <a:pt x="738263" y="3441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9216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22322" y="2238470"/>
            <a:ext cx="1174750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005C2E"/>
                </a:solidFill>
                <a:latin typeface="Arial"/>
                <a:cs typeface="Arial"/>
              </a:rPr>
              <a:t>.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万亿美元</a:t>
            </a:r>
            <a:r>
              <a:rPr sz="1350" b="1" baseline="24691" dirty="0">
                <a:solidFill>
                  <a:srgbClr val="005C2E"/>
                </a:solidFill>
                <a:latin typeface="SimSun"/>
                <a:cs typeface="SimSun"/>
              </a:rPr>
              <a:t>1</a:t>
            </a:r>
            <a:endParaRPr sz="1350" b="1" baseline="24691" dirty="0">
              <a:latin typeface="SimSun"/>
              <a:cs typeface="SimSun"/>
            </a:endParaRPr>
          </a:p>
          <a:p>
            <a:pPr marL="12700" marR="5080" indent="-20955" algn="ctr">
              <a:spcBef>
                <a:spcPts val="940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205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spc="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年预计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GD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目前为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4100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亿美元以 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上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58184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856735" y="2291593"/>
            <a:ext cx="1407795" cy="882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67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B-</a:t>
            </a:r>
          </a:p>
          <a:p>
            <a:pPr algn="ctr">
              <a:lnSpc>
                <a:spcPts val="1670"/>
              </a:lnSpc>
            </a:pPr>
            <a:endParaRPr lang="en-US" sz="1400" spc="-15" dirty="0">
              <a:solidFill>
                <a:srgbClr val="1E1E1E"/>
              </a:solidFill>
              <a:latin typeface="SimSun"/>
              <a:cs typeface="SimSun"/>
            </a:endParaRPr>
          </a:p>
          <a:p>
            <a:pPr algn="ctr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信用评级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从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CC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 algn="ctr">
              <a:spcBef>
                <a:spcPts val="120"/>
              </a:spcBef>
            </a:pP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提升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04103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68822" y="2282666"/>
            <a:ext cx="126301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algn="ctr">
              <a:lnSpc>
                <a:spcPct val="100000"/>
              </a:lnSpc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前</a:t>
            </a:r>
            <a:r>
              <a:rPr sz="1400" b="1" spc="-315" dirty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名</a:t>
            </a:r>
            <a:endParaRPr sz="1400" b="1" dirty="0">
              <a:latin typeface="SimSun"/>
              <a:cs typeface="SimSun"/>
            </a:endParaRPr>
          </a:p>
          <a:p>
            <a:pPr algn="ctr">
              <a:lnSpc>
                <a:spcPts val="1370"/>
              </a:lnSpc>
              <a:spcBef>
                <a:spcPts val="455"/>
              </a:spcBef>
            </a:pPr>
            <a:endParaRPr lang="en-US" sz="1400" spc="-20" dirty="0">
              <a:solidFill>
                <a:srgbClr val="1E1E1E"/>
              </a:solidFill>
              <a:latin typeface="SimSun"/>
              <a:cs typeface="SimSun"/>
            </a:endParaRPr>
          </a:p>
          <a:p>
            <a:pPr algn="ctr">
              <a:spcBef>
                <a:spcPts val="455"/>
              </a:spcBef>
            </a:pPr>
            <a:r>
              <a:rPr sz="1400" spc="-20" dirty="0" err="1">
                <a:solidFill>
                  <a:srgbClr val="1E1E1E"/>
                </a:solidFill>
                <a:latin typeface="SimSun"/>
                <a:cs typeface="SimSun"/>
              </a:rPr>
              <a:t>商业准入法规排</a:t>
            </a:r>
            <a:endParaRPr sz="1400" dirty="0">
              <a:latin typeface="SimSun"/>
              <a:cs typeface="SimSun"/>
            </a:endParaRPr>
          </a:p>
          <a:p>
            <a:pPr marL="15240" algn="ctr"/>
            <a:r>
              <a:rPr sz="2100" spc="-22" baseline="-13888" dirty="0">
                <a:solidFill>
                  <a:srgbClr val="1E1E1E"/>
                </a:solidFill>
                <a:latin typeface="SimSun"/>
                <a:cs typeface="SimSun"/>
              </a:rPr>
              <a:t>名</a:t>
            </a:r>
            <a:r>
              <a:rPr sz="900" dirty="0">
                <a:solidFill>
                  <a:srgbClr val="1E1E1E"/>
                </a:solidFill>
                <a:latin typeface="SimSun"/>
                <a:cs typeface="SimSun"/>
              </a:rPr>
              <a:t>4</a:t>
            </a:r>
            <a:endParaRPr sz="900" dirty="0">
              <a:latin typeface="SimSun"/>
              <a:cs typeface="SimSu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53071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02040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4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80528" y="2289270"/>
            <a:ext cx="1235455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>
                <a:solidFill>
                  <a:srgbClr val="005C2E"/>
                </a:solidFill>
                <a:latin typeface="SimSun"/>
                <a:cs typeface="SimSun"/>
              </a:rPr>
              <a:t>稳定的通货</a:t>
            </a:r>
            <a:endParaRPr lang="en-US" sz="1400" b="1" spc="-15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>
                <a:solidFill>
                  <a:srgbClr val="005C2E"/>
                </a:solidFill>
                <a:latin typeface="SimSun"/>
                <a:cs typeface="SimSun"/>
              </a:rPr>
              <a:t>膨胀</a:t>
            </a:r>
            <a:endParaRPr sz="1400" b="1" dirty="0">
              <a:latin typeface="SimSun"/>
              <a:cs typeface="SimSun"/>
            </a:endParaRPr>
          </a:p>
          <a:p>
            <a:pPr marL="12700" marR="5080" algn="ctr">
              <a:spcBef>
                <a:spcPts val="56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处于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196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年以来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的最低水平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5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338816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34093" y="2282920"/>
            <a:ext cx="24136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7820" algn="l"/>
              </a:tabLst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稳定货币</a:t>
            </a:r>
            <a:r>
              <a:rPr sz="1400" spc="-15" dirty="0">
                <a:solidFill>
                  <a:srgbClr val="005C2E"/>
                </a:solidFill>
                <a:latin typeface="SimSun"/>
                <a:cs typeface="SimSun"/>
              </a:rPr>
              <a:t>	</a:t>
            </a:r>
            <a:r>
              <a:rPr sz="2100" b="1" spc="-30" baseline="1984" dirty="0">
                <a:solidFill>
                  <a:srgbClr val="005C2E"/>
                </a:solidFill>
                <a:latin typeface="Arial"/>
                <a:cs typeface="Arial"/>
              </a:rPr>
              <a:t>5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年免税期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864345" y="2743541"/>
            <a:ext cx="126555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1430" algn="ctr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自</a:t>
            </a:r>
            <a:r>
              <a:rPr sz="1400" spc="-29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202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E1E1E"/>
                </a:solidFill>
                <a:latin typeface="SimSun"/>
                <a:cs typeface="SimSun"/>
              </a:rPr>
              <a:t>年起与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国际货币基金组 织协调实现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48925" y="2746089"/>
            <a:ext cx="1447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 algn="ctr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以及经济特区的其他财政和贸易激励措施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6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19855" y="3535679"/>
            <a:ext cx="12801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9855" y="3511296"/>
            <a:ext cx="200660" cy="417195"/>
          </a:xfrm>
          <a:custGeom>
            <a:avLst/>
            <a:gdLst/>
            <a:ahLst/>
            <a:cxnLst/>
            <a:rect l="l" t="t" r="r" b="b"/>
            <a:pathLst>
              <a:path w="200660" h="417195">
                <a:moveTo>
                  <a:pt x="72771" y="0"/>
                </a:moveTo>
                <a:lnTo>
                  <a:pt x="0" y="24383"/>
                </a:lnTo>
                <a:lnTo>
                  <a:pt x="127508" y="35432"/>
                </a:lnTo>
                <a:lnTo>
                  <a:pt x="127762" y="417194"/>
                </a:lnTo>
                <a:lnTo>
                  <a:pt x="200660" y="392810"/>
                </a:lnTo>
                <a:lnTo>
                  <a:pt x="200406" y="11048"/>
                </a:lnTo>
                <a:lnTo>
                  <a:pt x="7277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0128" y="3761232"/>
            <a:ext cx="289560" cy="17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2152" y="3496055"/>
            <a:ext cx="118872" cy="42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51832" y="3401567"/>
            <a:ext cx="536448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8991" y="3514344"/>
            <a:ext cx="267970" cy="332105"/>
          </a:xfrm>
          <a:custGeom>
            <a:avLst/>
            <a:gdLst/>
            <a:ahLst/>
            <a:cxnLst/>
            <a:rect l="l" t="t" r="r" b="b"/>
            <a:pathLst>
              <a:path w="267970" h="332104">
                <a:moveTo>
                  <a:pt x="9524" y="160909"/>
                </a:moveTo>
                <a:lnTo>
                  <a:pt x="0" y="179197"/>
                </a:lnTo>
                <a:lnTo>
                  <a:pt x="1904" y="203073"/>
                </a:lnTo>
                <a:lnTo>
                  <a:pt x="76961" y="321056"/>
                </a:lnTo>
                <a:lnTo>
                  <a:pt x="98170" y="331851"/>
                </a:lnTo>
                <a:lnTo>
                  <a:pt x="106806" y="328930"/>
                </a:lnTo>
                <a:lnTo>
                  <a:pt x="114426" y="322326"/>
                </a:lnTo>
                <a:lnTo>
                  <a:pt x="116204" y="320294"/>
                </a:lnTo>
                <a:lnTo>
                  <a:pt x="118490" y="316357"/>
                </a:lnTo>
                <a:lnTo>
                  <a:pt x="164544" y="222504"/>
                </a:lnTo>
                <a:lnTo>
                  <a:pt x="100964" y="222504"/>
                </a:lnTo>
                <a:lnTo>
                  <a:pt x="97789" y="221996"/>
                </a:lnTo>
                <a:lnTo>
                  <a:pt x="52069" y="169418"/>
                </a:lnTo>
                <a:lnTo>
                  <a:pt x="49783" y="166878"/>
                </a:lnTo>
                <a:lnTo>
                  <a:pt x="9524" y="160909"/>
                </a:lnTo>
                <a:close/>
              </a:path>
              <a:path w="267970" h="332104">
                <a:moveTo>
                  <a:pt x="256539" y="0"/>
                </a:moveTo>
                <a:lnTo>
                  <a:pt x="100964" y="222504"/>
                </a:lnTo>
                <a:lnTo>
                  <a:pt x="164544" y="222504"/>
                </a:lnTo>
                <a:lnTo>
                  <a:pt x="265937" y="15875"/>
                </a:lnTo>
                <a:lnTo>
                  <a:pt x="267715" y="12954"/>
                </a:lnTo>
                <a:lnTo>
                  <a:pt x="263143" y="2159"/>
                </a:lnTo>
                <a:lnTo>
                  <a:pt x="256539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76415" y="3898391"/>
            <a:ext cx="622300" cy="36195"/>
          </a:xfrm>
          <a:custGeom>
            <a:avLst/>
            <a:gdLst/>
            <a:ahLst/>
            <a:cxnLst/>
            <a:rect l="l" t="t" r="r" b="b"/>
            <a:pathLst>
              <a:path w="622300" h="36195">
                <a:moveTo>
                  <a:pt x="310896" y="0"/>
                </a:moveTo>
                <a:lnTo>
                  <a:pt x="228219" y="634"/>
                </a:lnTo>
                <a:lnTo>
                  <a:pt x="153924" y="2412"/>
                </a:lnTo>
                <a:lnTo>
                  <a:pt x="91059" y="5333"/>
                </a:lnTo>
                <a:lnTo>
                  <a:pt x="42418" y="8889"/>
                </a:lnTo>
                <a:lnTo>
                  <a:pt x="0" y="18033"/>
                </a:lnTo>
                <a:lnTo>
                  <a:pt x="11049" y="22859"/>
                </a:lnTo>
                <a:lnTo>
                  <a:pt x="91059" y="30860"/>
                </a:lnTo>
                <a:lnTo>
                  <a:pt x="153924" y="33654"/>
                </a:lnTo>
                <a:lnTo>
                  <a:pt x="228219" y="35432"/>
                </a:lnTo>
                <a:lnTo>
                  <a:pt x="310896" y="36067"/>
                </a:lnTo>
                <a:lnTo>
                  <a:pt x="393573" y="35432"/>
                </a:lnTo>
                <a:lnTo>
                  <a:pt x="467741" y="33654"/>
                </a:lnTo>
                <a:lnTo>
                  <a:pt x="530733" y="30860"/>
                </a:lnTo>
                <a:lnTo>
                  <a:pt x="579247" y="27177"/>
                </a:lnTo>
                <a:lnTo>
                  <a:pt x="621792" y="18033"/>
                </a:lnTo>
                <a:lnTo>
                  <a:pt x="610616" y="13207"/>
                </a:lnTo>
                <a:lnTo>
                  <a:pt x="530733" y="5333"/>
                </a:lnTo>
                <a:lnTo>
                  <a:pt x="467741" y="2412"/>
                </a:lnTo>
                <a:lnTo>
                  <a:pt x="393573" y="634"/>
                </a:lnTo>
                <a:lnTo>
                  <a:pt x="31089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71488" y="3645408"/>
            <a:ext cx="313944" cy="39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34911" y="3666744"/>
            <a:ext cx="360045" cy="213360"/>
          </a:xfrm>
          <a:custGeom>
            <a:avLst/>
            <a:gdLst/>
            <a:ahLst/>
            <a:cxnLst/>
            <a:rect l="l" t="t" r="r" b="b"/>
            <a:pathLst>
              <a:path w="360045" h="213360">
                <a:moveTo>
                  <a:pt x="356489" y="0"/>
                </a:moveTo>
                <a:lnTo>
                  <a:pt x="12446" y="0"/>
                </a:lnTo>
                <a:lnTo>
                  <a:pt x="9144" y="3301"/>
                </a:lnTo>
                <a:lnTo>
                  <a:pt x="0" y="205993"/>
                </a:lnTo>
                <a:lnTo>
                  <a:pt x="0" y="210311"/>
                </a:lnTo>
                <a:lnTo>
                  <a:pt x="3048" y="213359"/>
                </a:lnTo>
                <a:lnTo>
                  <a:pt x="347218" y="213232"/>
                </a:lnTo>
                <a:lnTo>
                  <a:pt x="350520" y="210057"/>
                </a:lnTo>
                <a:lnTo>
                  <a:pt x="359664" y="7238"/>
                </a:lnTo>
                <a:lnTo>
                  <a:pt x="359664" y="3047"/>
                </a:lnTo>
                <a:lnTo>
                  <a:pt x="35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25768" y="3672840"/>
            <a:ext cx="374650" cy="222250"/>
          </a:xfrm>
          <a:custGeom>
            <a:avLst/>
            <a:gdLst/>
            <a:ahLst/>
            <a:cxnLst/>
            <a:rect l="l" t="t" r="r" b="b"/>
            <a:pathLst>
              <a:path w="374650" h="222250">
                <a:moveTo>
                  <a:pt x="371221" y="0"/>
                </a:moveTo>
                <a:lnTo>
                  <a:pt x="12954" y="127"/>
                </a:lnTo>
                <a:lnTo>
                  <a:pt x="9525" y="3429"/>
                </a:lnTo>
                <a:lnTo>
                  <a:pt x="0" y="214503"/>
                </a:lnTo>
                <a:lnTo>
                  <a:pt x="0" y="218947"/>
                </a:lnTo>
                <a:lnTo>
                  <a:pt x="3302" y="222122"/>
                </a:lnTo>
                <a:lnTo>
                  <a:pt x="361442" y="221996"/>
                </a:lnTo>
                <a:lnTo>
                  <a:pt x="364871" y="218694"/>
                </a:lnTo>
                <a:lnTo>
                  <a:pt x="374523" y="7620"/>
                </a:lnTo>
                <a:lnTo>
                  <a:pt x="374523" y="3175"/>
                </a:lnTo>
                <a:lnTo>
                  <a:pt x="37122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7148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28003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451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905" y="5968"/>
                </a:lnTo>
                <a:lnTo>
                  <a:pt x="9905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41032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841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778" y="9270"/>
                </a:lnTo>
                <a:lnTo>
                  <a:pt x="9778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97675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54190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59295" y="3700271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484" y="0"/>
                </a:lnTo>
              </a:path>
            </a:pathLst>
          </a:custGeom>
          <a:ln w="6096">
            <a:solidFill>
              <a:srgbClr val="6EAC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47104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650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49402" y="42926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49643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3365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05905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962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523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62166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49402" y="42926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1588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571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49408" y="42926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18554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132" y="0"/>
                </a:moveTo>
                <a:lnTo>
                  <a:pt x="4571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227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13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468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094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2798" y="49149"/>
                </a:lnTo>
                <a:lnTo>
                  <a:pt x="46227" y="49022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41007" y="3675888"/>
            <a:ext cx="344424" cy="207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44056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1650" y="6350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5231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384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384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384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384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0082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0908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7593" y="3829811"/>
            <a:ext cx="52069" cy="50165"/>
          </a:xfrm>
          <a:custGeom>
            <a:avLst/>
            <a:gdLst/>
            <a:ahLst/>
            <a:cxnLst/>
            <a:rect l="l" t="t" r="r" b="b"/>
            <a:pathLst>
              <a:path w="52070" h="50164">
                <a:moveTo>
                  <a:pt x="48767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7117"/>
                </a:lnTo>
                <a:lnTo>
                  <a:pt x="51561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6572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812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1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053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1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1423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767" y="0"/>
                </a:moveTo>
                <a:lnTo>
                  <a:pt x="4698" y="127"/>
                </a:lnTo>
                <a:lnTo>
                  <a:pt x="1904" y="2921"/>
                </a:lnTo>
                <a:lnTo>
                  <a:pt x="0" y="43561"/>
                </a:lnTo>
                <a:lnTo>
                  <a:pt x="126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2249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940" y="70866"/>
                </a:lnTo>
                <a:lnTo>
                  <a:pt x="28194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620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862" y="7493"/>
                </a:lnTo>
                <a:lnTo>
                  <a:pt x="34163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6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180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6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7100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7367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3561"/>
                </a:lnTo>
                <a:lnTo>
                  <a:pt x="0" y="47117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223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7925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511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27773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044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3561"/>
                </a:lnTo>
                <a:lnTo>
                  <a:pt x="0" y="47244"/>
                </a:lnTo>
                <a:lnTo>
                  <a:pt x="2666" y="49911"/>
                </a:lnTo>
                <a:lnTo>
                  <a:pt x="46608" y="49784"/>
                </a:lnTo>
                <a:lnTo>
                  <a:pt x="49402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602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289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50152" y="3611879"/>
            <a:ext cx="335279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01968" y="3709415"/>
            <a:ext cx="51435" cy="54610"/>
          </a:xfrm>
          <a:custGeom>
            <a:avLst/>
            <a:gdLst/>
            <a:ahLst/>
            <a:cxnLst/>
            <a:rect l="l" t="t" r="r" b="b"/>
            <a:pathLst>
              <a:path w="51434" h="54610">
                <a:moveTo>
                  <a:pt x="28762" y="29844"/>
                </a:moveTo>
                <a:lnTo>
                  <a:pt x="22351" y="29844"/>
                </a:lnTo>
                <a:lnTo>
                  <a:pt x="32892" y="41147"/>
                </a:lnTo>
                <a:lnTo>
                  <a:pt x="46481" y="54355"/>
                </a:lnTo>
                <a:lnTo>
                  <a:pt x="49783" y="51053"/>
                </a:lnTo>
                <a:lnTo>
                  <a:pt x="36328" y="37845"/>
                </a:lnTo>
                <a:lnTo>
                  <a:pt x="28762" y="29844"/>
                </a:lnTo>
                <a:close/>
              </a:path>
              <a:path w="51434" h="54610">
                <a:moveTo>
                  <a:pt x="3936" y="0"/>
                </a:moveTo>
                <a:lnTo>
                  <a:pt x="0" y="2285"/>
                </a:lnTo>
                <a:lnTo>
                  <a:pt x="1777" y="4698"/>
                </a:lnTo>
                <a:lnTo>
                  <a:pt x="11556" y="17271"/>
                </a:lnTo>
                <a:lnTo>
                  <a:pt x="19303" y="26288"/>
                </a:lnTo>
                <a:lnTo>
                  <a:pt x="11429" y="35051"/>
                </a:lnTo>
                <a:lnTo>
                  <a:pt x="2539" y="48005"/>
                </a:lnTo>
                <a:lnTo>
                  <a:pt x="1904" y="49148"/>
                </a:lnTo>
                <a:lnTo>
                  <a:pt x="2412" y="50545"/>
                </a:lnTo>
                <a:lnTo>
                  <a:pt x="4571" y="51688"/>
                </a:lnTo>
                <a:lnTo>
                  <a:pt x="5841" y="51307"/>
                </a:lnTo>
                <a:lnTo>
                  <a:pt x="6476" y="50418"/>
                </a:lnTo>
                <a:lnTo>
                  <a:pt x="14985" y="37845"/>
                </a:lnTo>
                <a:lnTo>
                  <a:pt x="22351" y="29844"/>
                </a:lnTo>
                <a:lnTo>
                  <a:pt x="28762" y="29844"/>
                </a:lnTo>
                <a:lnTo>
                  <a:pt x="25399" y="26288"/>
                </a:lnTo>
                <a:lnTo>
                  <a:pt x="29294" y="22859"/>
                </a:lnTo>
                <a:lnTo>
                  <a:pt x="22478" y="22859"/>
                </a:lnTo>
                <a:lnTo>
                  <a:pt x="15493" y="14731"/>
                </a:lnTo>
                <a:lnTo>
                  <a:pt x="3936" y="0"/>
                </a:lnTo>
                <a:close/>
              </a:path>
              <a:path w="51434" h="54610">
                <a:moveTo>
                  <a:pt x="49148" y="1142"/>
                </a:moveTo>
                <a:lnTo>
                  <a:pt x="46735" y="2920"/>
                </a:lnTo>
                <a:lnTo>
                  <a:pt x="34289" y="12445"/>
                </a:lnTo>
                <a:lnTo>
                  <a:pt x="22478" y="22859"/>
                </a:lnTo>
                <a:lnTo>
                  <a:pt x="29294" y="22859"/>
                </a:lnTo>
                <a:lnTo>
                  <a:pt x="37083" y="16001"/>
                </a:lnTo>
                <a:lnTo>
                  <a:pt x="49148" y="6984"/>
                </a:lnTo>
                <a:lnTo>
                  <a:pt x="51434" y="5206"/>
                </a:lnTo>
                <a:lnTo>
                  <a:pt x="49148" y="1142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78752" y="3721608"/>
            <a:ext cx="36574" cy="182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05016" y="3837432"/>
            <a:ext cx="39624" cy="27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5184" y="359359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2319" y="0"/>
                </a:moveTo>
                <a:lnTo>
                  <a:pt x="4572" y="380"/>
                </a:lnTo>
                <a:lnTo>
                  <a:pt x="127" y="3809"/>
                </a:lnTo>
                <a:lnTo>
                  <a:pt x="0" y="5968"/>
                </a:lnTo>
                <a:lnTo>
                  <a:pt x="1270" y="7365"/>
                </a:lnTo>
                <a:lnTo>
                  <a:pt x="3556" y="9651"/>
                </a:lnTo>
                <a:lnTo>
                  <a:pt x="6096" y="11683"/>
                </a:lnTo>
                <a:lnTo>
                  <a:pt x="8763" y="13461"/>
                </a:lnTo>
                <a:lnTo>
                  <a:pt x="17780" y="18160"/>
                </a:lnTo>
                <a:lnTo>
                  <a:pt x="21336" y="7238"/>
                </a:lnTo>
                <a:lnTo>
                  <a:pt x="12319" y="0"/>
                </a:lnTo>
                <a:close/>
              </a:path>
            </a:pathLst>
          </a:custGeom>
          <a:solidFill>
            <a:srgbClr val="E28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28232" y="3499103"/>
            <a:ext cx="51815" cy="33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28232" y="3429000"/>
            <a:ext cx="170687" cy="487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75319" y="3422903"/>
            <a:ext cx="298703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53400" y="3672840"/>
            <a:ext cx="375285" cy="234315"/>
          </a:xfrm>
          <a:custGeom>
            <a:avLst/>
            <a:gdLst/>
            <a:ahLst/>
            <a:cxnLst/>
            <a:rect l="l" t="t" r="r" b="b"/>
            <a:pathLst>
              <a:path w="375284" h="234314">
                <a:moveTo>
                  <a:pt x="162814" y="0"/>
                </a:moveTo>
                <a:lnTo>
                  <a:pt x="160401" y="762"/>
                </a:lnTo>
                <a:lnTo>
                  <a:pt x="0" y="100457"/>
                </a:lnTo>
                <a:lnTo>
                  <a:pt x="0" y="102743"/>
                </a:lnTo>
                <a:lnTo>
                  <a:pt x="211455" y="234188"/>
                </a:lnTo>
                <a:lnTo>
                  <a:pt x="214630" y="234188"/>
                </a:lnTo>
                <a:lnTo>
                  <a:pt x="374396" y="134874"/>
                </a:lnTo>
                <a:lnTo>
                  <a:pt x="374777" y="133096"/>
                </a:lnTo>
                <a:lnTo>
                  <a:pt x="373888" y="131318"/>
                </a:lnTo>
                <a:lnTo>
                  <a:pt x="373507" y="130937"/>
                </a:lnTo>
                <a:lnTo>
                  <a:pt x="162814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66759" y="3803903"/>
            <a:ext cx="164592" cy="1097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74735" y="3688079"/>
            <a:ext cx="347345" cy="213360"/>
          </a:xfrm>
          <a:custGeom>
            <a:avLst/>
            <a:gdLst/>
            <a:ahLst/>
            <a:cxnLst/>
            <a:rect l="l" t="t" r="r" b="b"/>
            <a:pathLst>
              <a:path w="347345" h="213360">
                <a:moveTo>
                  <a:pt x="155701" y="0"/>
                </a:moveTo>
                <a:lnTo>
                  <a:pt x="153288" y="889"/>
                </a:lnTo>
                <a:lnTo>
                  <a:pt x="0" y="94361"/>
                </a:lnTo>
                <a:lnTo>
                  <a:pt x="0" y="96647"/>
                </a:lnTo>
                <a:lnTo>
                  <a:pt x="190753" y="212979"/>
                </a:lnTo>
                <a:lnTo>
                  <a:pt x="194055" y="212979"/>
                </a:lnTo>
                <a:lnTo>
                  <a:pt x="346582" y="120015"/>
                </a:lnTo>
                <a:lnTo>
                  <a:pt x="347090" y="118110"/>
                </a:lnTo>
                <a:lnTo>
                  <a:pt x="346074" y="116205"/>
                </a:lnTo>
                <a:lnTo>
                  <a:pt x="345693" y="115824"/>
                </a:lnTo>
                <a:lnTo>
                  <a:pt x="155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77783" y="3685032"/>
            <a:ext cx="338455" cy="213360"/>
          </a:xfrm>
          <a:custGeom>
            <a:avLst/>
            <a:gdLst/>
            <a:ahLst/>
            <a:cxnLst/>
            <a:rect l="l" t="t" r="r" b="b"/>
            <a:pathLst>
              <a:path w="338454" h="213360">
                <a:moveTo>
                  <a:pt x="149859" y="0"/>
                </a:moveTo>
                <a:lnTo>
                  <a:pt x="148970" y="0"/>
                </a:lnTo>
                <a:lnTo>
                  <a:pt x="507" y="91821"/>
                </a:lnTo>
                <a:lnTo>
                  <a:pt x="0" y="92710"/>
                </a:lnTo>
                <a:lnTo>
                  <a:pt x="0" y="96393"/>
                </a:lnTo>
                <a:lnTo>
                  <a:pt x="507" y="97282"/>
                </a:lnTo>
                <a:lnTo>
                  <a:pt x="188213" y="213360"/>
                </a:lnTo>
                <a:lnTo>
                  <a:pt x="189229" y="213360"/>
                </a:lnTo>
                <a:lnTo>
                  <a:pt x="189991" y="212979"/>
                </a:lnTo>
                <a:lnTo>
                  <a:pt x="337565" y="121539"/>
                </a:lnTo>
                <a:lnTo>
                  <a:pt x="338073" y="120650"/>
                </a:lnTo>
                <a:lnTo>
                  <a:pt x="338073" y="116967"/>
                </a:lnTo>
                <a:lnTo>
                  <a:pt x="337565" y="116078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77783" y="3776471"/>
            <a:ext cx="188595" cy="121920"/>
          </a:xfrm>
          <a:custGeom>
            <a:avLst/>
            <a:gdLst/>
            <a:ahLst/>
            <a:cxnLst/>
            <a:rect l="l" t="t" r="r" b="b"/>
            <a:pathLst>
              <a:path w="188595" h="121920">
                <a:moveTo>
                  <a:pt x="507" y="0"/>
                </a:moveTo>
                <a:lnTo>
                  <a:pt x="253" y="381"/>
                </a:lnTo>
                <a:lnTo>
                  <a:pt x="126" y="889"/>
                </a:lnTo>
                <a:lnTo>
                  <a:pt x="0" y="4445"/>
                </a:lnTo>
                <a:lnTo>
                  <a:pt x="507" y="5207"/>
                </a:lnTo>
                <a:lnTo>
                  <a:pt x="1269" y="5715"/>
                </a:lnTo>
                <a:lnTo>
                  <a:pt x="187705" y="121920"/>
                </a:lnTo>
                <a:lnTo>
                  <a:pt x="188467" y="121920"/>
                </a:lnTo>
                <a:lnTo>
                  <a:pt x="188467" y="116967"/>
                </a:lnTo>
                <a:lnTo>
                  <a:pt x="187832" y="116967"/>
                </a:lnTo>
                <a:lnTo>
                  <a:pt x="187197" y="116713"/>
                </a:lnTo>
                <a:lnTo>
                  <a:pt x="634" y="635"/>
                </a:lnTo>
                <a:lnTo>
                  <a:pt x="507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366759" y="3800855"/>
            <a:ext cx="149225" cy="97155"/>
          </a:xfrm>
          <a:custGeom>
            <a:avLst/>
            <a:gdLst/>
            <a:ahLst/>
            <a:cxnLst/>
            <a:rect l="l" t="t" r="r" b="b"/>
            <a:pathLst>
              <a:path w="149225" h="97154">
                <a:moveTo>
                  <a:pt x="147954" y="0"/>
                </a:moveTo>
                <a:lnTo>
                  <a:pt x="148335" y="381"/>
                </a:lnTo>
                <a:lnTo>
                  <a:pt x="148208" y="889"/>
                </a:lnTo>
                <a:lnTo>
                  <a:pt x="888" y="92202"/>
                </a:lnTo>
                <a:lnTo>
                  <a:pt x="0" y="92329"/>
                </a:lnTo>
                <a:lnTo>
                  <a:pt x="0" y="97155"/>
                </a:lnTo>
                <a:lnTo>
                  <a:pt x="888" y="97028"/>
                </a:lnTo>
                <a:lnTo>
                  <a:pt x="148462" y="5588"/>
                </a:lnTo>
                <a:lnTo>
                  <a:pt x="148970" y="4826"/>
                </a:lnTo>
                <a:lnTo>
                  <a:pt x="148843" y="1270"/>
                </a:lnTo>
                <a:lnTo>
                  <a:pt x="148589" y="508"/>
                </a:lnTo>
                <a:lnTo>
                  <a:pt x="14795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77783" y="3685032"/>
            <a:ext cx="198120" cy="1249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77783" y="3697223"/>
            <a:ext cx="381000" cy="207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97823" y="3863975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3936" y="0"/>
                </a:moveTo>
                <a:lnTo>
                  <a:pt x="126" y="3175"/>
                </a:lnTo>
                <a:lnTo>
                  <a:pt x="0" y="6350"/>
                </a:lnTo>
                <a:lnTo>
                  <a:pt x="3174" y="8382"/>
                </a:lnTo>
                <a:lnTo>
                  <a:pt x="888" y="3175"/>
                </a:lnTo>
                <a:lnTo>
                  <a:pt x="39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00998" y="387235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127" y="380"/>
                </a:lnTo>
                <a:lnTo>
                  <a:pt x="1143" y="761"/>
                </a:lnTo>
                <a:lnTo>
                  <a:pt x="3048" y="1904"/>
                </a:lnTo>
                <a:lnTo>
                  <a:pt x="4191" y="2158"/>
                </a:lnTo>
                <a:lnTo>
                  <a:pt x="215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97951" y="3858767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4571" y="0"/>
                </a:moveTo>
                <a:lnTo>
                  <a:pt x="0" y="2793"/>
                </a:lnTo>
                <a:lnTo>
                  <a:pt x="4698" y="634"/>
                </a:lnTo>
                <a:lnTo>
                  <a:pt x="5574" y="634"/>
                </a:lnTo>
                <a:lnTo>
                  <a:pt x="4571" y="0"/>
                </a:lnTo>
                <a:close/>
              </a:path>
              <a:path w="8890" h="3175">
                <a:moveTo>
                  <a:pt x="5574" y="634"/>
                </a:moveTo>
                <a:lnTo>
                  <a:pt x="4698" y="634"/>
                </a:lnTo>
                <a:lnTo>
                  <a:pt x="8381" y="2412"/>
                </a:lnTo>
                <a:lnTo>
                  <a:pt x="5574" y="63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5190" y="3874515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0" y="0"/>
                </a:moveTo>
                <a:lnTo>
                  <a:pt x="1269" y="380"/>
                </a:lnTo>
                <a:lnTo>
                  <a:pt x="330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05190" y="386562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2793" y="0"/>
                </a:moveTo>
                <a:lnTo>
                  <a:pt x="761" y="1143"/>
                </a:lnTo>
                <a:lnTo>
                  <a:pt x="0" y="2413"/>
                </a:lnTo>
                <a:lnTo>
                  <a:pt x="2539" y="4826"/>
                </a:lnTo>
                <a:lnTo>
                  <a:pt x="5079" y="4826"/>
                </a:lnTo>
                <a:lnTo>
                  <a:pt x="6070" y="4445"/>
                </a:lnTo>
                <a:lnTo>
                  <a:pt x="5206" y="4445"/>
                </a:lnTo>
                <a:lnTo>
                  <a:pt x="3682" y="4318"/>
                </a:lnTo>
                <a:lnTo>
                  <a:pt x="2920" y="4064"/>
                </a:lnTo>
                <a:lnTo>
                  <a:pt x="888" y="2794"/>
                </a:lnTo>
                <a:lnTo>
                  <a:pt x="634" y="1397"/>
                </a:lnTo>
                <a:lnTo>
                  <a:pt x="2793" y="0"/>
                </a:lnTo>
                <a:close/>
              </a:path>
              <a:path w="6984" h="5079">
                <a:moveTo>
                  <a:pt x="6730" y="4191"/>
                </a:moveTo>
                <a:lnTo>
                  <a:pt x="5206" y="4445"/>
                </a:lnTo>
                <a:lnTo>
                  <a:pt x="6070" y="4445"/>
                </a:lnTo>
                <a:lnTo>
                  <a:pt x="6730" y="419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9127" y="3858895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8559" y="507"/>
                </a:moveTo>
                <a:lnTo>
                  <a:pt x="3302" y="507"/>
                </a:lnTo>
                <a:lnTo>
                  <a:pt x="6604" y="634"/>
                </a:lnTo>
                <a:lnTo>
                  <a:pt x="9779" y="1523"/>
                </a:lnTo>
                <a:lnTo>
                  <a:pt x="7239" y="5587"/>
                </a:lnTo>
                <a:lnTo>
                  <a:pt x="11049" y="1396"/>
                </a:lnTo>
                <a:lnTo>
                  <a:pt x="8559" y="507"/>
                </a:lnTo>
                <a:close/>
              </a:path>
              <a:path w="11429" h="5714">
                <a:moveTo>
                  <a:pt x="3683" y="0"/>
                </a:moveTo>
                <a:lnTo>
                  <a:pt x="0" y="1142"/>
                </a:lnTo>
                <a:lnTo>
                  <a:pt x="3302" y="507"/>
                </a:lnTo>
                <a:lnTo>
                  <a:pt x="8559" y="507"/>
                </a:lnTo>
                <a:lnTo>
                  <a:pt x="7493" y="126"/>
                </a:lnTo>
                <a:lnTo>
                  <a:pt x="368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13953" y="3876421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4063" y="126"/>
                </a:moveTo>
                <a:lnTo>
                  <a:pt x="0" y="4444"/>
                </a:lnTo>
                <a:lnTo>
                  <a:pt x="4317" y="761"/>
                </a:lnTo>
                <a:lnTo>
                  <a:pt x="5572" y="761"/>
                </a:lnTo>
                <a:lnTo>
                  <a:pt x="4063" y="126"/>
                </a:lnTo>
                <a:close/>
              </a:path>
              <a:path w="12065" h="4445">
                <a:moveTo>
                  <a:pt x="5572" y="761"/>
                </a:moveTo>
                <a:lnTo>
                  <a:pt x="4317" y="761"/>
                </a:lnTo>
                <a:lnTo>
                  <a:pt x="6730" y="1523"/>
                </a:lnTo>
                <a:lnTo>
                  <a:pt x="9397" y="1269"/>
                </a:lnTo>
                <a:lnTo>
                  <a:pt x="9613" y="1142"/>
                </a:lnTo>
                <a:lnTo>
                  <a:pt x="6476" y="1142"/>
                </a:lnTo>
                <a:lnTo>
                  <a:pt x="5572" y="761"/>
                </a:lnTo>
                <a:close/>
              </a:path>
              <a:path w="12065" h="4445">
                <a:moveTo>
                  <a:pt x="11556" y="0"/>
                </a:moveTo>
                <a:lnTo>
                  <a:pt x="9143" y="1142"/>
                </a:lnTo>
                <a:lnTo>
                  <a:pt x="9613" y="1142"/>
                </a:lnTo>
                <a:lnTo>
                  <a:pt x="1155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2494" y="387730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762" y="0"/>
                </a:moveTo>
                <a:lnTo>
                  <a:pt x="3683" y="2412"/>
                </a:lnTo>
                <a:lnTo>
                  <a:pt x="0" y="5206"/>
                </a:lnTo>
                <a:lnTo>
                  <a:pt x="4445" y="2412"/>
                </a:lnTo>
                <a:lnTo>
                  <a:pt x="76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21065" y="3865371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4">
                <a:moveTo>
                  <a:pt x="9089" y="761"/>
                </a:moveTo>
                <a:lnTo>
                  <a:pt x="7619" y="761"/>
                </a:lnTo>
                <a:lnTo>
                  <a:pt x="14858" y="5206"/>
                </a:lnTo>
                <a:lnTo>
                  <a:pt x="15493" y="8000"/>
                </a:lnTo>
                <a:lnTo>
                  <a:pt x="12191" y="11937"/>
                </a:lnTo>
                <a:lnTo>
                  <a:pt x="16001" y="8762"/>
                </a:lnTo>
                <a:lnTo>
                  <a:pt x="16382" y="5333"/>
                </a:lnTo>
                <a:lnTo>
                  <a:pt x="9089" y="761"/>
                </a:lnTo>
                <a:close/>
              </a:path>
              <a:path w="16509" h="12064">
                <a:moveTo>
                  <a:pt x="7873" y="0"/>
                </a:moveTo>
                <a:lnTo>
                  <a:pt x="3682" y="380"/>
                </a:lnTo>
                <a:lnTo>
                  <a:pt x="0" y="1396"/>
                </a:lnTo>
                <a:lnTo>
                  <a:pt x="2920" y="761"/>
                </a:lnTo>
                <a:lnTo>
                  <a:pt x="9089" y="761"/>
                </a:lnTo>
                <a:lnTo>
                  <a:pt x="787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14359" y="3742944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53340" y="0"/>
                </a:moveTo>
                <a:lnTo>
                  <a:pt x="0" y="32130"/>
                </a:lnTo>
                <a:lnTo>
                  <a:pt x="12446" y="54355"/>
                </a:lnTo>
                <a:lnTo>
                  <a:pt x="64770" y="25145"/>
                </a:lnTo>
                <a:lnTo>
                  <a:pt x="69596" y="10032"/>
                </a:lnTo>
                <a:lnTo>
                  <a:pt x="53340" y="0"/>
                </a:lnTo>
                <a:close/>
              </a:path>
            </a:pathLst>
          </a:custGeom>
          <a:solidFill>
            <a:srgbClr val="C5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41992" y="3563111"/>
            <a:ext cx="149860" cy="283210"/>
          </a:xfrm>
          <a:custGeom>
            <a:avLst/>
            <a:gdLst/>
            <a:ahLst/>
            <a:cxnLst/>
            <a:rect l="l" t="t" r="r" b="b"/>
            <a:pathLst>
              <a:path w="149859" h="283210">
                <a:moveTo>
                  <a:pt x="80693" y="3810"/>
                </a:moveTo>
                <a:lnTo>
                  <a:pt x="79628" y="3810"/>
                </a:lnTo>
                <a:lnTo>
                  <a:pt x="148462" y="282956"/>
                </a:lnTo>
                <a:lnTo>
                  <a:pt x="149351" y="282702"/>
                </a:lnTo>
                <a:lnTo>
                  <a:pt x="80693" y="3810"/>
                </a:lnTo>
                <a:close/>
              </a:path>
              <a:path w="149859" h="283210">
                <a:moveTo>
                  <a:pt x="79755" y="0"/>
                </a:moveTo>
                <a:lnTo>
                  <a:pt x="0" y="281432"/>
                </a:lnTo>
                <a:lnTo>
                  <a:pt x="888" y="281813"/>
                </a:lnTo>
                <a:lnTo>
                  <a:pt x="79628" y="3810"/>
                </a:lnTo>
                <a:lnTo>
                  <a:pt x="80693" y="3810"/>
                </a:lnTo>
                <a:lnTo>
                  <a:pt x="797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90759" y="3755135"/>
            <a:ext cx="91440" cy="100330"/>
          </a:xfrm>
          <a:custGeom>
            <a:avLst/>
            <a:gdLst/>
            <a:ahLst/>
            <a:cxnLst/>
            <a:rect l="l" t="t" r="r" b="b"/>
            <a:pathLst>
              <a:path w="91440" h="100329">
                <a:moveTo>
                  <a:pt x="44196" y="0"/>
                </a:moveTo>
                <a:lnTo>
                  <a:pt x="8763" y="29337"/>
                </a:lnTo>
                <a:lnTo>
                  <a:pt x="0" y="59436"/>
                </a:lnTo>
                <a:lnTo>
                  <a:pt x="381" y="70866"/>
                </a:lnTo>
                <a:lnTo>
                  <a:pt x="2286" y="82550"/>
                </a:lnTo>
                <a:lnTo>
                  <a:pt x="6223" y="92710"/>
                </a:lnTo>
                <a:lnTo>
                  <a:pt x="12573" y="99949"/>
                </a:lnTo>
                <a:lnTo>
                  <a:pt x="84328" y="99949"/>
                </a:lnTo>
                <a:lnTo>
                  <a:pt x="85344" y="97790"/>
                </a:lnTo>
                <a:lnTo>
                  <a:pt x="87757" y="92075"/>
                </a:lnTo>
                <a:lnTo>
                  <a:pt x="90043" y="83566"/>
                </a:lnTo>
                <a:lnTo>
                  <a:pt x="90932" y="73406"/>
                </a:lnTo>
                <a:lnTo>
                  <a:pt x="85471" y="52577"/>
                </a:lnTo>
                <a:lnTo>
                  <a:pt x="74041" y="29591"/>
                </a:lnTo>
                <a:lnTo>
                  <a:pt x="62865" y="10922"/>
                </a:lnTo>
                <a:lnTo>
                  <a:pt x="57785" y="3302"/>
                </a:lnTo>
                <a:lnTo>
                  <a:pt x="44196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90759" y="3755135"/>
            <a:ext cx="49530" cy="100965"/>
          </a:xfrm>
          <a:custGeom>
            <a:avLst/>
            <a:gdLst/>
            <a:ahLst/>
            <a:cxnLst/>
            <a:rect l="l" t="t" r="r" b="b"/>
            <a:pathLst>
              <a:path w="49529" h="100964">
                <a:moveTo>
                  <a:pt x="10384" y="97436"/>
                </a:moveTo>
                <a:lnTo>
                  <a:pt x="10541" y="97917"/>
                </a:lnTo>
                <a:lnTo>
                  <a:pt x="13335" y="100457"/>
                </a:lnTo>
                <a:lnTo>
                  <a:pt x="10384" y="97436"/>
                </a:lnTo>
                <a:close/>
              </a:path>
              <a:path w="49529" h="100964">
                <a:moveTo>
                  <a:pt x="13433" y="25616"/>
                </a:moveTo>
                <a:lnTo>
                  <a:pt x="10160" y="28194"/>
                </a:lnTo>
                <a:lnTo>
                  <a:pt x="0" y="61341"/>
                </a:lnTo>
                <a:lnTo>
                  <a:pt x="508" y="67818"/>
                </a:lnTo>
                <a:lnTo>
                  <a:pt x="762" y="72263"/>
                </a:lnTo>
                <a:lnTo>
                  <a:pt x="7747" y="94615"/>
                </a:lnTo>
                <a:lnTo>
                  <a:pt x="8001" y="94996"/>
                </a:lnTo>
                <a:lnTo>
                  <a:pt x="10384" y="97436"/>
                </a:lnTo>
                <a:lnTo>
                  <a:pt x="762" y="67818"/>
                </a:lnTo>
                <a:lnTo>
                  <a:pt x="254" y="61341"/>
                </a:lnTo>
                <a:lnTo>
                  <a:pt x="13433" y="25616"/>
                </a:lnTo>
                <a:close/>
              </a:path>
              <a:path w="49529" h="100964">
                <a:moveTo>
                  <a:pt x="39325" y="5233"/>
                </a:moveTo>
                <a:lnTo>
                  <a:pt x="14732" y="22098"/>
                </a:lnTo>
                <a:lnTo>
                  <a:pt x="13433" y="25616"/>
                </a:lnTo>
                <a:lnTo>
                  <a:pt x="39325" y="5233"/>
                </a:lnTo>
                <a:close/>
              </a:path>
              <a:path w="49529" h="100964">
                <a:moveTo>
                  <a:pt x="45974" y="0"/>
                </a:moveTo>
                <a:lnTo>
                  <a:pt x="39325" y="5233"/>
                </a:lnTo>
                <a:lnTo>
                  <a:pt x="45847" y="762"/>
                </a:lnTo>
                <a:lnTo>
                  <a:pt x="49149" y="762"/>
                </a:lnTo>
                <a:lnTo>
                  <a:pt x="45974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36606" y="3755897"/>
            <a:ext cx="48895" cy="99695"/>
          </a:xfrm>
          <a:custGeom>
            <a:avLst/>
            <a:gdLst/>
            <a:ahLst/>
            <a:cxnLst/>
            <a:rect l="l" t="t" r="r" b="b"/>
            <a:pathLst>
              <a:path w="48895" h="99695">
                <a:moveTo>
                  <a:pt x="3301" y="0"/>
                </a:moveTo>
                <a:lnTo>
                  <a:pt x="0" y="0"/>
                </a:lnTo>
                <a:lnTo>
                  <a:pt x="13842" y="3175"/>
                </a:lnTo>
                <a:lnTo>
                  <a:pt x="18160" y="9525"/>
                </a:lnTo>
                <a:lnTo>
                  <a:pt x="22605" y="16256"/>
                </a:lnTo>
                <a:lnTo>
                  <a:pt x="30606" y="29591"/>
                </a:lnTo>
                <a:lnTo>
                  <a:pt x="34162" y="35814"/>
                </a:lnTo>
                <a:lnTo>
                  <a:pt x="37337" y="42164"/>
                </a:lnTo>
                <a:lnTo>
                  <a:pt x="40512" y="48387"/>
                </a:lnTo>
                <a:lnTo>
                  <a:pt x="43179" y="54864"/>
                </a:lnTo>
                <a:lnTo>
                  <a:pt x="46481" y="64516"/>
                </a:lnTo>
                <a:lnTo>
                  <a:pt x="46481" y="64897"/>
                </a:lnTo>
                <a:lnTo>
                  <a:pt x="47243" y="67945"/>
                </a:lnTo>
                <a:lnTo>
                  <a:pt x="47243" y="68199"/>
                </a:lnTo>
                <a:lnTo>
                  <a:pt x="47624" y="71501"/>
                </a:lnTo>
                <a:lnTo>
                  <a:pt x="47624" y="77597"/>
                </a:lnTo>
                <a:lnTo>
                  <a:pt x="40893" y="99695"/>
                </a:lnTo>
                <a:lnTo>
                  <a:pt x="41401" y="99695"/>
                </a:lnTo>
                <a:lnTo>
                  <a:pt x="44322" y="94488"/>
                </a:lnTo>
                <a:lnTo>
                  <a:pt x="44322" y="94234"/>
                </a:lnTo>
                <a:lnTo>
                  <a:pt x="46481" y="88138"/>
                </a:lnTo>
                <a:lnTo>
                  <a:pt x="48132" y="78486"/>
                </a:lnTo>
                <a:lnTo>
                  <a:pt x="48386" y="75057"/>
                </a:lnTo>
                <a:lnTo>
                  <a:pt x="47116" y="64897"/>
                </a:lnTo>
                <a:lnTo>
                  <a:pt x="47116" y="64516"/>
                </a:lnTo>
                <a:lnTo>
                  <a:pt x="43814" y="54483"/>
                </a:lnTo>
                <a:lnTo>
                  <a:pt x="41020" y="47879"/>
                </a:lnTo>
                <a:lnTo>
                  <a:pt x="37845" y="41656"/>
                </a:lnTo>
                <a:lnTo>
                  <a:pt x="34670" y="35306"/>
                </a:lnTo>
                <a:lnTo>
                  <a:pt x="14223" y="2540"/>
                </a:lnTo>
                <a:lnTo>
                  <a:pt x="14350" y="2540"/>
                </a:lnTo>
                <a:lnTo>
                  <a:pt x="330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925177" y="3697223"/>
            <a:ext cx="41275" cy="57785"/>
          </a:xfrm>
          <a:custGeom>
            <a:avLst/>
            <a:gdLst/>
            <a:ahLst/>
            <a:cxnLst/>
            <a:rect l="l" t="t" r="r" b="b"/>
            <a:pathLst>
              <a:path w="41275" h="57785">
                <a:moveTo>
                  <a:pt x="20574" y="0"/>
                </a:moveTo>
                <a:lnTo>
                  <a:pt x="10795" y="127"/>
                </a:lnTo>
                <a:lnTo>
                  <a:pt x="5207" y="1397"/>
                </a:lnTo>
                <a:lnTo>
                  <a:pt x="2032" y="3048"/>
                </a:lnTo>
                <a:lnTo>
                  <a:pt x="5334" y="9144"/>
                </a:lnTo>
                <a:lnTo>
                  <a:pt x="0" y="13970"/>
                </a:lnTo>
                <a:lnTo>
                  <a:pt x="12192" y="53975"/>
                </a:lnTo>
                <a:lnTo>
                  <a:pt x="24384" y="57403"/>
                </a:lnTo>
                <a:lnTo>
                  <a:pt x="28448" y="48006"/>
                </a:lnTo>
                <a:lnTo>
                  <a:pt x="32512" y="39243"/>
                </a:lnTo>
                <a:lnTo>
                  <a:pt x="36830" y="30480"/>
                </a:lnTo>
                <a:lnTo>
                  <a:pt x="40259" y="24130"/>
                </a:lnTo>
                <a:lnTo>
                  <a:pt x="41275" y="16256"/>
                </a:lnTo>
                <a:lnTo>
                  <a:pt x="39751" y="9144"/>
                </a:lnTo>
                <a:lnTo>
                  <a:pt x="39624" y="8890"/>
                </a:lnTo>
                <a:lnTo>
                  <a:pt x="31242" y="2413"/>
                </a:lnTo>
                <a:lnTo>
                  <a:pt x="2057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929494" y="3791203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5" h="36829">
                <a:moveTo>
                  <a:pt x="1523" y="25146"/>
                </a:moveTo>
                <a:lnTo>
                  <a:pt x="0" y="29083"/>
                </a:lnTo>
                <a:lnTo>
                  <a:pt x="1650" y="30861"/>
                </a:lnTo>
                <a:lnTo>
                  <a:pt x="4698" y="32131"/>
                </a:lnTo>
                <a:lnTo>
                  <a:pt x="7873" y="32385"/>
                </a:lnTo>
                <a:lnTo>
                  <a:pt x="7873" y="36703"/>
                </a:lnTo>
                <a:lnTo>
                  <a:pt x="10540" y="36703"/>
                </a:lnTo>
                <a:lnTo>
                  <a:pt x="10540" y="32385"/>
                </a:lnTo>
                <a:lnTo>
                  <a:pt x="10159" y="32385"/>
                </a:lnTo>
                <a:lnTo>
                  <a:pt x="15493" y="31750"/>
                </a:lnTo>
                <a:lnTo>
                  <a:pt x="18033" y="28448"/>
                </a:lnTo>
                <a:lnTo>
                  <a:pt x="18033" y="28194"/>
                </a:lnTo>
                <a:lnTo>
                  <a:pt x="7873" y="28194"/>
                </a:lnTo>
                <a:lnTo>
                  <a:pt x="5587" y="27940"/>
                </a:lnTo>
                <a:lnTo>
                  <a:pt x="3428" y="26924"/>
                </a:lnTo>
                <a:lnTo>
                  <a:pt x="1523" y="25146"/>
                </a:lnTo>
                <a:close/>
              </a:path>
              <a:path w="18415" h="36829">
                <a:moveTo>
                  <a:pt x="8127" y="4445"/>
                </a:moveTo>
                <a:lnTo>
                  <a:pt x="7492" y="4445"/>
                </a:lnTo>
                <a:lnTo>
                  <a:pt x="3174" y="4953"/>
                </a:lnTo>
                <a:lnTo>
                  <a:pt x="634" y="8382"/>
                </a:lnTo>
                <a:lnTo>
                  <a:pt x="634" y="17780"/>
                </a:lnTo>
                <a:lnTo>
                  <a:pt x="4444" y="19304"/>
                </a:lnTo>
                <a:lnTo>
                  <a:pt x="8000" y="20320"/>
                </a:lnTo>
                <a:lnTo>
                  <a:pt x="7873" y="28194"/>
                </a:lnTo>
                <a:lnTo>
                  <a:pt x="18033" y="28194"/>
                </a:lnTo>
                <a:lnTo>
                  <a:pt x="18033" y="28067"/>
                </a:lnTo>
                <a:lnTo>
                  <a:pt x="10540" y="28067"/>
                </a:lnTo>
                <a:lnTo>
                  <a:pt x="10540" y="21209"/>
                </a:lnTo>
                <a:lnTo>
                  <a:pt x="13842" y="21209"/>
                </a:lnTo>
                <a:lnTo>
                  <a:pt x="13842" y="17399"/>
                </a:lnTo>
                <a:lnTo>
                  <a:pt x="10667" y="16383"/>
                </a:lnTo>
                <a:lnTo>
                  <a:pt x="10667" y="15621"/>
                </a:lnTo>
                <a:lnTo>
                  <a:pt x="8000" y="15621"/>
                </a:lnTo>
                <a:lnTo>
                  <a:pt x="6222" y="14859"/>
                </a:lnTo>
                <a:lnTo>
                  <a:pt x="4825" y="13843"/>
                </a:lnTo>
                <a:lnTo>
                  <a:pt x="4825" y="10414"/>
                </a:lnTo>
                <a:lnTo>
                  <a:pt x="5841" y="9017"/>
                </a:lnTo>
                <a:lnTo>
                  <a:pt x="8127" y="8636"/>
                </a:lnTo>
                <a:lnTo>
                  <a:pt x="8127" y="4445"/>
                </a:lnTo>
                <a:close/>
              </a:path>
              <a:path w="18415" h="36829">
                <a:moveTo>
                  <a:pt x="13842" y="17399"/>
                </a:moveTo>
                <a:lnTo>
                  <a:pt x="13842" y="26416"/>
                </a:lnTo>
                <a:lnTo>
                  <a:pt x="12826" y="27686"/>
                </a:lnTo>
                <a:lnTo>
                  <a:pt x="10540" y="28067"/>
                </a:lnTo>
                <a:lnTo>
                  <a:pt x="18033" y="28067"/>
                </a:lnTo>
                <a:lnTo>
                  <a:pt x="18033" y="18923"/>
                </a:lnTo>
                <a:lnTo>
                  <a:pt x="13842" y="17399"/>
                </a:lnTo>
                <a:close/>
              </a:path>
              <a:path w="18415" h="36829">
                <a:moveTo>
                  <a:pt x="13842" y="21209"/>
                </a:moveTo>
                <a:lnTo>
                  <a:pt x="10540" y="21209"/>
                </a:lnTo>
                <a:lnTo>
                  <a:pt x="12572" y="21844"/>
                </a:lnTo>
                <a:lnTo>
                  <a:pt x="13842" y="22733"/>
                </a:lnTo>
                <a:lnTo>
                  <a:pt x="13842" y="21209"/>
                </a:lnTo>
                <a:close/>
              </a:path>
              <a:path w="18415" h="36829">
                <a:moveTo>
                  <a:pt x="10794" y="0"/>
                </a:moveTo>
                <a:lnTo>
                  <a:pt x="8127" y="0"/>
                </a:lnTo>
                <a:lnTo>
                  <a:pt x="8125" y="8763"/>
                </a:lnTo>
                <a:lnTo>
                  <a:pt x="8000" y="15621"/>
                </a:lnTo>
                <a:lnTo>
                  <a:pt x="10667" y="15621"/>
                </a:lnTo>
                <a:lnTo>
                  <a:pt x="10667" y="8636"/>
                </a:lnTo>
                <a:lnTo>
                  <a:pt x="16636" y="8636"/>
                </a:lnTo>
                <a:lnTo>
                  <a:pt x="17271" y="6731"/>
                </a:lnTo>
                <a:lnTo>
                  <a:pt x="15239" y="5334"/>
                </a:lnTo>
                <a:lnTo>
                  <a:pt x="13080" y="4445"/>
                </a:lnTo>
                <a:lnTo>
                  <a:pt x="10794" y="4445"/>
                </a:lnTo>
                <a:lnTo>
                  <a:pt x="10794" y="0"/>
                </a:lnTo>
                <a:close/>
              </a:path>
              <a:path w="18415" h="36829">
                <a:moveTo>
                  <a:pt x="16636" y="8636"/>
                </a:moveTo>
                <a:lnTo>
                  <a:pt x="11429" y="8636"/>
                </a:lnTo>
                <a:lnTo>
                  <a:pt x="12572" y="8763"/>
                </a:lnTo>
                <a:lnTo>
                  <a:pt x="14350" y="9525"/>
                </a:lnTo>
                <a:lnTo>
                  <a:pt x="15874" y="10668"/>
                </a:lnTo>
                <a:lnTo>
                  <a:pt x="16636" y="8636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24288" y="3697223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60">
                <a:moveTo>
                  <a:pt x="6477" y="2158"/>
                </a:moveTo>
                <a:lnTo>
                  <a:pt x="5588" y="2158"/>
                </a:lnTo>
                <a:lnTo>
                  <a:pt x="5207" y="2539"/>
                </a:lnTo>
                <a:lnTo>
                  <a:pt x="4826" y="3301"/>
                </a:lnTo>
                <a:lnTo>
                  <a:pt x="4826" y="6349"/>
                </a:lnTo>
                <a:lnTo>
                  <a:pt x="6096" y="9778"/>
                </a:lnTo>
                <a:lnTo>
                  <a:pt x="762" y="14731"/>
                </a:lnTo>
                <a:lnTo>
                  <a:pt x="127" y="15366"/>
                </a:lnTo>
                <a:lnTo>
                  <a:pt x="0" y="17144"/>
                </a:lnTo>
                <a:lnTo>
                  <a:pt x="762" y="20192"/>
                </a:lnTo>
                <a:lnTo>
                  <a:pt x="889" y="20446"/>
                </a:lnTo>
                <a:lnTo>
                  <a:pt x="4953" y="32003"/>
                </a:lnTo>
                <a:lnTo>
                  <a:pt x="8382" y="41528"/>
                </a:lnTo>
                <a:lnTo>
                  <a:pt x="11811" y="50672"/>
                </a:lnTo>
                <a:lnTo>
                  <a:pt x="11411" y="50672"/>
                </a:lnTo>
                <a:lnTo>
                  <a:pt x="10414" y="57530"/>
                </a:lnTo>
                <a:lnTo>
                  <a:pt x="26797" y="60578"/>
                </a:lnTo>
                <a:lnTo>
                  <a:pt x="26924" y="58165"/>
                </a:lnTo>
                <a:lnTo>
                  <a:pt x="27305" y="55117"/>
                </a:lnTo>
                <a:lnTo>
                  <a:pt x="26924" y="54990"/>
                </a:lnTo>
                <a:lnTo>
                  <a:pt x="12065" y="50672"/>
                </a:lnTo>
                <a:lnTo>
                  <a:pt x="11811" y="50672"/>
                </a:lnTo>
                <a:lnTo>
                  <a:pt x="11430" y="50545"/>
                </a:lnTo>
                <a:lnTo>
                  <a:pt x="12019" y="50545"/>
                </a:lnTo>
                <a:lnTo>
                  <a:pt x="3344" y="26288"/>
                </a:lnTo>
                <a:lnTo>
                  <a:pt x="1397" y="20446"/>
                </a:lnTo>
                <a:lnTo>
                  <a:pt x="1270" y="20192"/>
                </a:lnTo>
                <a:lnTo>
                  <a:pt x="508" y="17144"/>
                </a:lnTo>
                <a:lnTo>
                  <a:pt x="381" y="16890"/>
                </a:lnTo>
                <a:lnTo>
                  <a:pt x="381" y="15874"/>
                </a:lnTo>
                <a:lnTo>
                  <a:pt x="889" y="15366"/>
                </a:lnTo>
                <a:lnTo>
                  <a:pt x="6604" y="10032"/>
                </a:lnTo>
                <a:lnTo>
                  <a:pt x="6858" y="10032"/>
                </a:lnTo>
                <a:lnTo>
                  <a:pt x="6705" y="9651"/>
                </a:lnTo>
                <a:lnTo>
                  <a:pt x="6350" y="9651"/>
                </a:lnTo>
                <a:lnTo>
                  <a:pt x="6350" y="9397"/>
                </a:lnTo>
                <a:lnTo>
                  <a:pt x="6604" y="9397"/>
                </a:lnTo>
                <a:lnTo>
                  <a:pt x="6223" y="8889"/>
                </a:lnTo>
                <a:lnTo>
                  <a:pt x="5334" y="3301"/>
                </a:lnTo>
                <a:lnTo>
                  <a:pt x="5588" y="2920"/>
                </a:lnTo>
                <a:lnTo>
                  <a:pt x="5969" y="2539"/>
                </a:lnTo>
                <a:lnTo>
                  <a:pt x="6477" y="2158"/>
                </a:lnTo>
                <a:close/>
              </a:path>
              <a:path w="43179" h="60960">
                <a:moveTo>
                  <a:pt x="40224" y="26375"/>
                </a:moveTo>
                <a:lnTo>
                  <a:pt x="40005" y="26923"/>
                </a:lnTo>
                <a:lnTo>
                  <a:pt x="39370" y="28701"/>
                </a:lnTo>
                <a:lnTo>
                  <a:pt x="36830" y="33781"/>
                </a:lnTo>
                <a:lnTo>
                  <a:pt x="30931" y="45719"/>
                </a:lnTo>
                <a:lnTo>
                  <a:pt x="27889" y="52577"/>
                </a:lnTo>
                <a:lnTo>
                  <a:pt x="26924" y="54990"/>
                </a:lnTo>
                <a:lnTo>
                  <a:pt x="27178" y="54990"/>
                </a:lnTo>
                <a:lnTo>
                  <a:pt x="28250" y="52450"/>
                </a:lnTo>
                <a:lnTo>
                  <a:pt x="31304" y="45592"/>
                </a:lnTo>
                <a:lnTo>
                  <a:pt x="35052" y="37972"/>
                </a:lnTo>
                <a:lnTo>
                  <a:pt x="36068" y="36067"/>
                </a:lnTo>
                <a:lnTo>
                  <a:pt x="38608" y="30987"/>
                </a:lnTo>
                <a:lnTo>
                  <a:pt x="39624" y="28828"/>
                </a:lnTo>
                <a:lnTo>
                  <a:pt x="40224" y="26375"/>
                </a:lnTo>
                <a:close/>
              </a:path>
              <a:path w="43179" h="60960">
                <a:moveTo>
                  <a:pt x="42092" y="18738"/>
                </a:moveTo>
                <a:lnTo>
                  <a:pt x="40224" y="26375"/>
                </a:lnTo>
                <a:lnTo>
                  <a:pt x="40386" y="25780"/>
                </a:lnTo>
                <a:lnTo>
                  <a:pt x="40640" y="25272"/>
                </a:lnTo>
                <a:lnTo>
                  <a:pt x="41967" y="20446"/>
                </a:lnTo>
                <a:lnTo>
                  <a:pt x="42092" y="18738"/>
                </a:lnTo>
                <a:close/>
              </a:path>
              <a:path w="43179" h="60960">
                <a:moveTo>
                  <a:pt x="42151" y="14146"/>
                </a:moveTo>
                <a:lnTo>
                  <a:pt x="42253" y="15366"/>
                </a:lnTo>
                <a:lnTo>
                  <a:pt x="42164" y="16890"/>
                </a:lnTo>
                <a:lnTo>
                  <a:pt x="42092" y="18738"/>
                </a:lnTo>
                <a:lnTo>
                  <a:pt x="42482" y="17144"/>
                </a:lnTo>
                <a:lnTo>
                  <a:pt x="42604" y="15874"/>
                </a:lnTo>
                <a:lnTo>
                  <a:pt x="42672" y="14731"/>
                </a:lnTo>
                <a:lnTo>
                  <a:pt x="42151" y="14146"/>
                </a:lnTo>
                <a:close/>
              </a:path>
              <a:path w="43179" h="60960">
                <a:moveTo>
                  <a:pt x="35903" y="7116"/>
                </a:moveTo>
                <a:lnTo>
                  <a:pt x="42151" y="14146"/>
                </a:lnTo>
                <a:lnTo>
                  <a:pt x="41021" y="9397"/>
                </a:lnTo>
                <a:lnTo>
                  <a:pt x="40513" y="8889"/>
                </a:lnTo>
                <a:lnTo>
                  <a:pt x="35903" y="7116"/>
                </a:lnTo>
                <a:close/>
              </a:path>
              <a:path w="43179" h="60960">
                <a:moveTo>
                  <a:pt x="6604" y="9397"/>
                </a:moveTo>
                <a:lnTo>
                  <a:pt x="6350" y="9651"/>
                </a:lnTo>
                <a:lnTo>
                  <a:pt x="6705" y="9651"/>
                </a:lnTo>
                <a:lnTo>
                  <a:pt x="6604" y="9397"/>
                </a:lnTo>
                <a:close/>
              </a:path>
              <a:path w="43179" h="60960">
                <a:moveTo>
                  <a:pt x="17907" y="0"/>
                </a:moveTo>
                <a:lnTo>
                  <a:pt x="11811" y="634"/>
                </a:lnTo>
                <a:lnTo>
                  <a:pt x="19050" y="634"/>
                </a:lnTo>
                <a:lnTo>
                  <a:pt x="35903" y="7116"/>
                </a:lnTo>
                <a:lnTo>
                  <a:pt x="31496" y="2158"/>
                </a:lnTo>
                <a:lnTo>
                  <a:pt x="32131" y="2158"/>
                </a:lnTo>
                <a:lnTo>
                  <a:pt x="22987" y="253"/>
                </a:lnTo>
                <a:lnTo>
                  <a:pt x="17907" y="0"/>
                </a:lnTo>
                <a:close/>
              </a:path>
              <a:path w="43179" h="60960">
                <a:moveTo>
                  <a:pt x="12954" y="761"/>
                </a:moveTo>
                <a:lnTo>
                  <a:pt x="8509" y="761"/>
                </a:lnTo>
                <a:lnTo>
                  <a:pt x="5080" y="2158"/>
                </a:lnTo>
                <a:lnTo>
                  <a:pt x="5588" y="2158"/>
                </a:lnTo>
                <a:lnTo>
                  <a:pt x="12954" y="761"/>
                </a:lnTo>
                <a:close/>
              </a:path>
              <a:path w="43179" h="60960">
                <a:moveTo>
                  <a:pt x="17272" y="634"/>
                </a:moveTo>
                <a:lnTo>
                  <a:pt x="11557" y="634"/>
                </a:lnTo>
                <a:lnTo>
                  <a:pt x="10033" y="761"/>
                </a:lnTo>
                <a:lnTo>
                  <a:pt x="14986" y="761"/>
                </a:lnTo>
                <a:lnTo>
                  <a:pt x="17272" y="634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893807" y="3776471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18288" y="0"/>
                </a:moveTo>
                <a:lnTo>
                  <a:pt x="10922" y="1778"/>
                </a:lnTo>
                <a:lnTo>
                  <a:pt x="11176" y="1778"/>
                </a:lnTo>
                <a:lnTo>
                  <a:pt x="5207" y="6731"/>
                </a:lnTo>
                <a:lnTo>
                  <a:pt x="1397" y="13970"/>
                </a:lnTo>
                <a:lnTo>
                  <a:pt x="0" y="22352"/>
                </a:lnTo>
                <a:lnTo>
                  <a:pt x="1397" y="31242"/>
                </a:lnTo>
                <a:lnTo>
                  <a:pt x="5334" y="38735"/>
                </a:lnTo>
                <a:lnTo>
                  <a:pt x="11176" y="43561"/>
                </a:lnTo>
                <a:lnTo>
                  <a:pt x="11303" y="43561"/>
                </a:lnTo>
                <a:lnTo>
                  <a:pt x="17907" y="45339"/>
                </a:lnTo>
                <a:lnTo>
                  <a:pt x="24892" y="43561"/>
                </a:lnTo>
                <a:lnTo>
                  <a:pt x="30734" y="38735"/>
                </a:lnTo>
                <a:lnTo>
                  <a:pt x="34798" y="31368"/>
                </a:lnTo>
                <a:lnTo>
                  <a:pt x="36195" y="22860"/>
                </a:lnTo>
                <a:lnTo>
                  <a:pt x="34798" y="14097"/>
                </a:lnTo>
                <a:lnTo>
                  <a:pt x="30861" y="6731"/>
                </a:lnTo>
                <a:lnTo>
                  <a:pt x="25019" y="1778"/>
                </a:lnTo>
                <a:lnTo>
                  <a:pt x="1828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90759" y="3779520"/>
            <a:ext cx="33527" cy="396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863328" y="3779520"/>
            <a:ext cx="64007" cy="670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66376" y="3828288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0" y="888"/>
                </a:moveTo>
                <a:lnTo>
                  <a:pt x="33147" y="888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863328" y="383747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4298"/>
                </a:moveTo>
                <a:lnTo>
                  <a:pt x="33248" y="4298"/>
                </a:lnTo>
              </a:path>
            </a:pathLst>
          </a:custGeom>
          <a:ln w="9867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863328" y="3837559"/>
            <a:ext cx="34925" cy="8890"/>
          </a:xfrm>
          <a:custGeom>
            <a:avLst/>
            <a:gdLst/>
            <a:ahLst/>
            <a:cxnLst/>
            <a:rect l="l" t="t" r="r" b="b"/>
            <a:pathLst>
              <a:path w="34925" h="8889">
                <a:moveTo>
                  <a:pt x="762" y="380"/>
                </a:moveTo>
                <a:lnTo>
                  <a:pt x="634" y="3047"/>
                </a:lnTo>
                <a:lnTo>
                  <a:pt x="634" y="5841"/>
                </a:lnTo>
                <a:lnTo>
                  <a:pt x="762" y="8635"/>
                </a:lnTo>
                <a:lnTo>
                  <a:pt x="1016" y="5841"/>
                </a:lnTo>
                <a:lnTo>
                  <a:pt x="1016" y="3047"/>
                </a:lnTo>
                <a:lnTo>
                  <a:pt x="762" y="380"/>
                </a:lnTo>
                <a:close/>
              </a:path>
              <a:path w="34925" h="8889">
                <a:moveTo>
                  <a:pt x="3937" y="380"/>
                </a:moveTo>
                <a:lnTo>
                  <a:pt x="3809" y="3047"/>
                </a:lnTo>
                <a:lnTo>
                  <a:pt x="3809" y="5841"/>
                </a:lnTo>
                <a:lnTo>
                  <a:pt x="3937" y="8635"/>
                </a:lnTo>
                <a:lnTo>
                  <a:pt x="4191" y="5841"/>
                </a:lnTo>
                <a:lnTo>
                  <a:pt x="4191" y="3047"/>
                </a:lnTo>
                <a:lnTo>
                  <a:pt x="3937" y="380"/>
                </a:lnTo>
                <a:close/>
              </a:path>
              <a:path w="34925" h="8889">
                <a:moveTo>
                  <a:pt x="7112" y="380"/>
                </a:moveTo>
                <a:lnTo>
                  <a:pt x="6984" y="3047"/>
                </a:lnTo>
                <a:lnTo>
                  <a:pt x="6984" y="5841"/>
                </a:lnTo>
                <a:lnTo>
                  <a:pt x="7112" y="8635"/>
                </a:lnTo>
                <a:lnTo>
                  <a:pt x="7366" y="5841"/>
                </a:lnTo>
                <a:lnTo>
                  <a:pt x="7366" y="3047"/>
                </a:lnTo>
                <a:lnTo>
                  <a:pt x="7112" y="380"/>
                </a:lnTo>
                <a:close/>
              </a:path>
              <a:path w="34925" h="8889">
                <a:moveTo>
                  <a:pt x="10287" y="380"/>
                </a:moveTo>
                <a:lnTo>
                  <a:pt x="10160" y="3047"/>
                </a:lnTo>
                <a:lnTo>
                  <a:pt x="10160" y="5841"/>
                </a:lnTo>
                <a:lnTo>
                  <a:pt x="10287" y="8635"/>
                </a:lnTo>
                <a:lnTo>
                  <a:pt x="10541" y="5841"/>
                </a:lnTo>
                <a:lnTo>
                  <a:pt x="10541" y="3047"/>
                </a:lnTo>
                <a:lnTo>
                  <a:pt x="10287" y="380"/>
                </a:lnTo>
                <a:close/>
              </a:path>
              <a:path w="34925" h="8889">
                <a:moveTo>
                  <a:pt x="13588" y="380"/>
                </a:moveTo>
                <a:lnTo>
                  <a:pt x="13335" y="3047"/>
                </a:lnTo>
                <a:lnTo>
                  <a:pt x="13335" y="5841"/>
                </a:lnTo>
                <a:lnTo>
                  <a:pt x="13588" y="8635"/>
                </a:lnTo>
                <a:lnTo>
                  <a:pt x="13842" y="5841"/>
                </a:lnTo>
                <a:lnTo>
                  <a:pt x="13842" y="3047"/>
                </a:lnTo>
                <a:lnTo>
                  <a:pt x="13588" y="380"/>
                </a:lnTo>
                <a:close/>
              </a:path>
              <a:path w="34925" h="8889">
                <a:moveTo>
                  <a:pt x="16764" y="380"/>
                </a:moveTo>
                <a:lnTo>
                  <a:pt x="16510" y="3047"/>
                </a:lnTo>
                <a:lnTo>
                  <a:pt x="16510" y="5841"/>
                </a:lnTo>
                <a:lnTo>
                  <a:pt x="16764" y="8635"/>
                </a:lnTo>
                <a:lnTo>
                  <a:pt x="16891" y="5841"/>
                </a:lnTo>
                <a:lnTo>
                  <a:pt x="16891" y="3047"/>
                </a:lnTo>
                <a:lnTo>
                  <a:pt x="16764" y="380"/>
                </a:lnTo>
                <a:close/>
              </a:path>
              <a:path w="34925" h="8889">
                <a:moveTo>
                  <a:pt x="19939" y="380"/>
                </a:moveTo>
                <a:lnTo>
                  <a:pt x="19685" y="3047"/>
                </a:lnTo>
                <a:lnTo>
                  <a:pt x="19685" y="5841"/>
                </a:lnTo>
                <a:lnTo>
                  <a:pt x="19939" y="8635"/>
                </a:lnTo>
                <a:lnTo>
                  <a:pt x="20066" y="5841"/>
                </a:lnTo>
                <a:lnTo>
                  <a:pt x="20066" y="3047"/>
                </a:lnTo>
                <a:lnTo>
                  <a:pt x="19939" y="380"/>
                </a:lnTo>
                <a:close/>
              </a:path>
              <a:path w="34925" h="8889">
                <a:moveTo>
                  <a:pt x="23113" y="380"/>
                </a:moveTo>
                <a:lnTo>
                  <a:pt x="22860" y="3047"/>
                </a:lnTo>
                <a:lnTo>
                  <a:pt x="22860" y="5841"/>
                </a:lnTo>
                <a:lnTo>
                  <a:pt x="23113" y="8635"/>
                </a:lnTo>
                <a:lnTo>
                  <a:pt x="23241" y="5841"/>
                </a:lnTo>
                <a:lnTo>
                  <a:pt x="23241" y="3047"/>
                </a:lnTo>
                <a:lnTo>
                  <a:pt x="23113" y="380"/>
                </a:lnTo>
                <a:close/>
              </a:path>
              <a:path w="34925" h="8889">
                <a:moveTo>
                  <a:pt x="26288" y="380"/>
                </a:moveTo>
                <a:lnTo>
                  <a:pt x="26034" y="3047"/>
                </a:lnTo>
                <a:lnTo>
                  <a:pt x="26034" y="5841"/>
                </a:lnTo>
                <a:lnTo>
                  <a:pt x="26288" y="8635"/>
                </a:lnTo>
                <a:lnTo>
                  <a:pt x="26543" y="5841"/>
                </a:lnTo>
                <a:lnTo>
                  <a:pt x="26543" y="3047"/>
                </a:lnTo>
                <a:lnTo>
                  <a:pt x="26288" y="380"/>
                </a:lnTo>
                <a:close/>
              </a:path>
              <a:path w="34925" h="8889">
                <a:moveTo>
                  <a:pt x="29463" y="380"/>
                </a:moveTo>
                <a:lnTo>
                  <a:pt x="29337" y="3047"/>
                </a:lnTo>
                <a:lnTo>
                  <a:pt x="29337" y="5841"/>
                </a:lnTo>
                <a:lnTo>
                  <a:pt x="29463" y="8635"/>
                </a:lnTo>
                <a:lnTo>
                  <a:pt x="29718" y="5841"/>
                </a:lnTo>
                <a:lnTo>
                  <a:pt x="29718" y="3047"/>
                </a:lnTo>
                <a:lnTo>
                  <a:pt x="29463" y="380"/>
                </a:lnTo>
                <a:close/>
              </a:path>
              <a:path w="34925" h="8889">
                <a:moveTo>
                  <a:pt x="32766" y="380"/>
                </a:moveTo>
                <a:lnTo>
                  <a:pt x="32512" y="3047"/>
                </a:lnTo>
                <a:lnTo>
                  <a:pt x="32512" y="5841"/>
                </a:lnTo>
                <a:lnTo>
                  <a:pt x="32766" y="8635"/>
                </a:lnTo>
                <a:lnTo>
                  <a:pt x="32893" y="5841"/>
                </a:lnTo>
                <a:lnTo>
                  <a:pt x="32893" y="3047"/>
                </a:lnTo>
                <a:lnTo>
                  <a:pt x="32766" y="380"/>
                </a:lnTo>
                <a:close/>
              </a:path>
              <a:path w="34925" h="8889">
                <a:moveTo>
                  <a:pt x="7746" y="0"/>
                </a:moveTo>
                <a:lnTo>
                  <a:pt x="0" y="126"/>
                </a:lnTo>
                <a:lnTo>
                  <a:pt x="0" y="380"/>
                </a:lnTo>
                <a:lnTo>
                  <a:pt x="34925" y="380"/>
                </a:lnTo>
                <a:lnTo>
                  <a:pt x="34925" y="126"/>
                </a:lnTo>
                <a:lnTo>
                  <a:pt x="7746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899395" y="3794696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4476"/>
                </a:moveTo>
                <a:lnTo>
                  <a:pt x="190" y="4476"/>
                </a:lnTo>
              </a:path>
            </a:pathLst>
          </a:custGeom>
          <a:ln w="1022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845040" y="3846576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013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937750" y="3756152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3555" y="0"/>
                </a:moveTo>
                <a:lnTo>
                  <a:pt x="2539" y="1143"/>
                </a:lnTo>
                <a:lnTo>
                  <a:pt x="1777" y="2540"/>
                </a:lnTo>
                <a:lnTo>
                  <a:pt x="1269" y="4191"/>
                </a:lnTo>
                <a:lnTo>
                  <a:pt x="634" y="5715"/>
                </a:lnTo>
                <a:lnTo>
                  <a:pt x="126" y="7365"/>
                </a:lnTo>
                <a:lnTo>
                  <a:pt x="0" y="9144"/>
                </a:lnTo>
                <a:lnTo>
                  <a:pt x="126" y="9144"/>
                </a:lnTo>
                <a:lnTo>
                  <a:pt x="761" y="6985"/>
                </a:lnTo>
                <a:lnTo>
                  <a:pt x="2666" y="1905"/>
                </a:lnTo>
                <a:lnTo>
                  <a:pt x="35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930383" y="3708780"/>
            <a:ext cx="11430" cy="43815"/>
          </a:xfrm>
          <a:custGeom>
            <a:avLst/>
            <a:gdLst/>
            <a:ahLst/>
            <a:cxnLst/>
            <a:rect l="l" t="t" r="r" b="b"/>
            <a:pathLst>
              <a:path w="11429" h="43814">
                <a:moveTo>
                  <a:pt x="10839" y="41579"/>
                </a:moveTo>
                <a:lnTo>
                  <a:pt x="11302" y="43561"/>
                </a:lnTo>
                <a:lnTo>
                  <a:pt x="11048" y="42418"/>
                </a:lnTo>
                <a:lnTo>
                  <a:pt x="10839" y="41579"/>
                </a:lnTo>
                <a:close/>
              </a:path>
              <a:path w="11429" h="43814">
                <a:moveTo>
                  <a:pt x="0" y="0"/>
                </a:moveTo>
                <a:lnTo>
                  <a:pt x="253" y="508"/>
                </a:lnTo>
                <a:lnTo>
                  <a:pt x="761" y="1651"/>
                </a:lnTo>
                <a:lnTo>
                  <a:pt x="1142" y="2794"/>
                </a:lnTo>
                <a:lnTo>
                  <a:pt x="10839" y="41579"/>
                </a:lnTo>
                <a:lnTo>
                  <a:pt x="2031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944322" y="3756533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8382"/>
                </a:moveTo>
                <a:lnTo>
                  <a:pt x="1174" y="8382"/>
                </a:lnTo>
              </a:path>
            </a:pathLst>
          </a:custGeom>
          <a:ln w="1803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944100" y="3728465"/>
            <a:ext cx="6350" cy="26670"/>
          </a:xfrm>
          <a:custGeom>
            <a:avLst/>
            <a:gdLst/>
            <a:ahLst/>
            <a:cxnLst/>
            <a:rect l="l" t="t" r="r" b="b"/>
            <a:pathLst>
              <a:path w="6350" h="26670">
                <a:moveTo>
                  <a:pt x="644" y="23907"/>
                </a:moveTo>
                <a:lnTo>
                  <a:pt x="0" y="26669"/>
                </a:lnTo>
                <a:lnTo>
                  <a:pt x="381" y="25399"/>
                </a:lnTo>
                <a:lnTo>
                  <a:pt x="644" y="23907"/>
                </a:lnTo>
                <a:close/>
              </a:path>
              <a:path w="6350" h="26670">
                <a:moveTo>
                  <a:pt x="5645" y="2476"/>
                </a:moveTo>
                <a:lnTo>
                  <a:pt x="644" y="23907"/>
                </a:lnTo>
                <a:lnTo>
                  <a:pt x="5645" y="2476"/>
                </a:lnTo>
                <a:close/>
              </a:path>
              <a:path w="6350" h="26670">
                <a:moveTo>
                  <a:pt x="6223" y="0"/>
                </a:moveTo>
                <a:lnTo>
                  <a:pt x="5645" y="2476"/>
                </a:lnTo>
                <a:lnTo>
                  <a:pt x="5969" y="1396"/>
                </a:lnTo>
                <a:lnTo>
                  <a:pt x="622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066655" y="3569208"/>
            <a:ext cx="147320" cy="283210"/>
          </a:xfrm>
          <a:custGeom>
            <a:avLst/>
            <a:gdLst/>
            <a:ahLst/>
            <a:cxnLst/>
            <a:rect l="l" t="t" r="r" b="b"/>
            <a:pathLst>
              <a:path w="147320" h="283210">
                <a:moveTo>
                  <a:pt x="79312" y="3936"/>
                </a:moveTo>
                <a:lnTo>
                  <a:pt x="78231" y="3936"/>
                </a:lnTo>
                <a:lnTo>
                  <a:pt x="145795" y="283082"/>
                </a:lnTo>
                <a:lnTo>
                  <a:pt x="146811" y="282701"/>
                </a:lnTo>
                <a:lnTo>
                  <a:pt x="79312" y="3936"/>
                </a:lnTo>
                <a:close/>
              </a:path>
              <a:path w="147320" h="283210">
                <a:moveTo>
                  <a:pt x="78358" y="0"/>
                </a:moveTo>
                <a:lnTo>
                  <a:pt x="0" y="281431"/>
                </a:lnTo>
                <a:lnTo>
                  <a:pt x="888" y="281812"/>
                </a:lnTo>
                <a:lnTo>
                  <a:pt x="78231" y="3936"/>
                </a:lnTo>
                <a:lnTo>
                  <a:pt x="79312" y="3936"/>
                </a:lnTo>
                <a:lnTo>
                  <a:pt x="7835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079735" y="3715511"/>
            <a:ext cx="121920" cy="152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104119" y="3795648"/>
            <a:ext cx="29209" cy="36195"/>
          </a:xfrm>
          <a:custGeom>
            <a:avLst/>
            <a:gdLst/>
            <a:ahLst/>
            <a:cxnLst/>
            <a:rect l="l" t="t" r="r" b="b"/>
            <a:pathLst>
              <a:path w="29209" h="36195">
                <a:moveTo>
                  <a:pt x="2920" y="0"/>
                </a:moveTo>
                <a:lnTo>
                  <a:pt x="0" y="634"/>
                </a:lnTo>
                <a:lnTo>
                  <a:pt x="21335" y="36067"/>
                </a:lnTo>
                <a:lnTo>
                  <a:pt x="28066" y="32130"/>
                </a:lnTo>
                <a:lnTo>
                  <a:pt x="28701" y="15239"/>
                </a:lnTo>
                <a:lnTo>
                  <a:pt x="14604" y="2285"/>
                </a:lnTo>
                <a:lnTo>
                  <a:pt x="292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117581" y="3761232"/>
            <a:ext cx="22860" cy="106680"/>
          </a:xfrm>
          <a:custGeom>
            <a:avLst/>
            <a:gdLst/>
            <a:ahLst/>
            <a:cxnLst/>
            <a:rect l="l" t="t" r="r" b="b"/>
            <a:pathLst>
              <a:path w="22859" h="106679">
                <a:moveTo>
                  <a:pt x="1269" y="0"/>
                </a:moveTo>
                <a:lnTo>
                  <a:pt x="0" y="6223"/>
                </a:lnTo>
                <a:lnTo>
                  <a:pt x="12445" y="44704"/>
                </a:lnTo>
                <a:lnTo>
                  <a:pt x="15620" y="45212"/>
                </a:lnTo>
                <a:lnTo>
                  <a:pt x="15874" y="51943"/>
                </a:lnTo>
                <a:lnTo>
                  <a:pt x="13257" y="98679"/>
                </a:lnTo>
                <a:lnTo>
                  <a:pt x="12826" y="103632"/>
                </a:lnTo>
                <a:lnTo>
                  <a:pt x="16382" y="106172"/>
                </a:lnTo>
                <a:lnTo>
                  <a:pt x="16128" y="98679"/>
                </a:lnTo>
                <a:lnTo>
                  <a:pt x="16128" y="97790"/>
                </a:lnTo>
                <a:lnTo>
                  <a:pt x="16382" y="87249"/>
                </a:lnTo>
                <a:lnTo>
                  <a:pt x="17271" y="60960"/>
                </a:lnTo>
                <a:lnTo>
                  <a:pt x="17144" y="52451"/>
                </a:lnTo>
                <a:lnTo>
                  <a:pt x="16763" y="45339"/>
                </a:lnTo>
                <a:lnTo>
                  <a:pt x="16975" y="45339"/>
                </a:lnTo>
                <a:lnTo>
                  <a:pt x="16890" y="45085"/>
                </a:lnTo>
                <a:lnTo>
                  <a:pt x="20065" y="41910"/>
                </a:lnTo>
                <a:lnTo>
                  <a:pt x="21589" y="36449"/>
                </a:lnTo>
                <a:lnTo>
                  <a:pt x="21970" y="31115"/>
                </a:lnTo>
                <a:lnTo>
                  <a:pt x="22351" y="27305"/>
                </a:lnTo>
                <a:lnTo>
                  <a:pt x="1269" y="0"/>
                </a:lnTo>
                <a:close/>
              </a:path>
              <a:path w="22859" h="106679">
                <a:moveTo>
                  <a:pt x="16975" y="45339"/>
                </a:moveTo>
                <a:lnTo>
                  <a:pt x="16763" y="45339"/>
                </a:lnTo>
                <a:lnTo>
                  <a:pt x="17017" y="45466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135996" y="3796029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5">
                <a:moveTo>
                  <a:pt x="13207" y="0"/>
                </a:moveTo>
                <a:lnTo>
                  <a:pt x="0" y="15875"/>
                </a:lnTo>
                <a:lnTo>
                  <a:pt x="888" y="24257"/>
                </a:lnTo>
                <a:lnTo>
                  <a:pt x="11810" y="29464"/>
                </a:lnTo>
                <a:lnTo>
                  <a:pt x="24002" y="17272"/>
                </a:lnTo>
                <a:lnTo>
                  <a:pt x="28701" y="5080"/>
                </a:lnTo>
                <a:lnTo>
                  <a:pt x="28955" y="1651"/>
                </a:lnTo>
                <a:lnTo>
                  <a:pt x="29082" y="1143"/>
                </a:lnTo>
                <a:lnTo>
                  <a:pt x="13207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076688" y="3834384"/>
            <a:ext cx="106680" cy="30480"/>
          </a:xfrm>
          <a:custGeom>
            <a:avLst/>
            <a:gdLst/>
            <a:ahLst/>
            <a:cxnLst/>
            <a:rect l="l" t="t" r="r" b="b"/>
            <a:pathLst>
              <a:path w="106679" h="30479">
                <a:moveTo>
                  <a:pt x="13589" y="7747"/>
                </a:moveTo>
                <a:lnTo>
                  <a:pt x="5334" y="10414"/>
                </a:lnTo>
                <a:lnTo>
                  <a:pt x="0" y="17780"/>
                </a:lnTo>
                <a:lnTo>
                  <a:pt x="22860" y="30099"/>
                </a:lnTo>
                <a:lnTo>
                  <a:pt x="96266" y="30099"/>
                </a:lnTo>
                <a:lnTo>
                  <a:pt x="106172" y="22733"/>
                </a:lnTo>
                <a:lnTo>
                  <a:pt x="100076" y="15621"/>
                </a:lnTo>
                <a:lnTo>
                  <a:pt x="95960" y="13462"/>
                </a:lnTo>
                <a:lnTo>
                  <a:pt x="75946" y="13462"/>
                </a:lnTo>
                <a:lnTo>
                  <a:pt x="73107" y="11049"/>
                </a:lnTo>
                <a:lnTo>
                  <a:pt x="21082" y="11049"/>
                </a:lnTo>
                <a:lnTo>
                  <a:pt x="13589" y="7747"/>
                </a:lnTo>
                <a:close/>
              </a:path>
              <a:path w="106679" h="30479">
                <a:moveTo>
                  <a:pt x="83947" y="10668"/>
                </a:moveTo>
                <a:lnTo>
                  <a:pt x="75946" y="13462"/>
                </a:lnTo>
                <a:lnTo>
                  <a:pt x="95960" y="13462"/>
                </a:lnTo>
                <a:lnTo>
                  <a:pt x="92329" y="11557"/>
                </a:lnTo>
                <a:lnTo>
                  <a:pt x="83947" y="10668"/>
                </a:lnTo>
                <a:close/>
              </a:path>
              <a:path w="106679" h="30479">
                <a:moveTo>
                  <a:pt x="39370" y="0"/>
                </a:moveTo>
                <a:lnTo>
                  <a:pt x="21082" y="11049"/>
                </a:lnTo>
                <a:lnTo>
                  <a:pt x="73107" y="11049"/>
                </a:lnTo>
                <a:lnTo>
                  <a:pt x="70866" y="9144"/>
                </a:lnTo>
                <a:lnTo>
                  <a:pt x="53340" y="9144"/>
                </a:lnTo>
                <a:lnTo>
                  <a:pt x="46990" y="2667"/>
                </a:lnTo>
                <a:lnTo>
                  <a:pt x="39370" y="0"/>
                </a:lnTo>
                <a:close/>
              </a:path>
              <a:path w="106679" h="30479">
                <a:moveTo>
                  <a:pt x="65151" y="6858"/>
                </a:moveTo>
                <a:lnTo>
                  <a:pt x="59182" y="6858"/>
                </a:lnTo>
                <a:lnTo>
                  <a:pt x="53340" y="9144"/>
                </a:lnTo>
                <a:lnTo>
                  <a:pt x="70866" y="9144"/>
                </a:lnTo>
                <a:lnTo>
                  <a:pt x="65151" y="6858"/>
                </a:lnTo>
                <a:close/>
              </a:path>
            </a:pathLst>
          </a:custGeom>
          <a:solidFill>
            <a:srgbClr val="AC7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067543" y="3849623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139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113264" y="3805935"/>
            <a:ext cx="22225" cy="25400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0" y="0"/>
                </a:moveTo>
                <a:lnTo>
                  <a:pt x="508" y="889"/>
                </a:lnTo>
                <a:lnTo>
                  <a:pt x="762" y="1143"/>
                </a:lnTo>
                <a:lnTo>
                  <a:pt x="1270" y="1905"/>
                </a:lnTo>
                <a:lnTo>
                  <a:pt x="3048" y="3937"/>
                </a:lnTo>
                <a:lnTo>
                  <a:pt x="4953" y="6223"/>
                </a:lnTo>
                <a:lnTo>
                  <a:pt x="21717" y="24892"/>
                </a:lnTo>
                <a:lnTo>
                  <a:pt x="21463" y="24003"/>
                </a:lnTo>
                <a:lnTo>
                  <a:pt x="21209" y="23622"/>
                </a:lnTo>
                <a:lnTo>
                  <a:pt x="20955" y="23114"/>
                </a:lnTo>
                <a:lnTo>
                  <a:pt x="5334" y="5842"/>
                </a:lnTo>
                <a:lnTo>
                  <a:pt x="1397" y="1651"/>
                </a:lnTo>
                <a:lnTo>
                  <a:pt x="635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8377" y="3779520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4" h="27939">
                <a:moveTo>
                  <a:pt x="6368" y="25118"/>
                </a:moveTo>
                <a:lnTo>
                  <a:pt x="6857" y="27812"/>
                </a:lnTo>
                <a:lnTo>
                  <a:pt x="6857" y="27050"/>
                </a:lnTo>
                <a:lnTo>
                  <a:pt x="6368" y="25118"/>
                </a:lnTo>
                <a:close/>
              </a:path>
              <a:path w="6984" h="27939">
                <a:moveTo>
                  <a:pt x="0" y="0"/>
                </a:moveTo>
                <a:lnTo>
                  <a:pt x="6368" y="25118"/>
                </a:lnTo>
                <a:lnTo>
                  <a:pt x="2539" y="7111"/>
                </a:lnTo>
                <a:lnTo>
                  <a:pt x="507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136378" y="3806952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79">
                <a:moveTo>
                  <a:pt x="4304" y="12826"/>
                </a:moveTo>
                <a:lnTo>
                  <a:pt x="2794" y="13970"/>
                </a:lnTo>
                <a:lnTo>
                  <a:pt x="1905" y="14859"/>
                </a:lnTo>
                <a:lnTo>
                  <a:pt x="1143" y="15748"/>
                </a:lnTo>
                <a:lnTo>
                  <a:pt x="762" y="16256"/>
                </a:lnTo>
                <a:lnTo>
                  <a:pt x="381" y="16637"/>
                </a:lnTo>
                <a:lnTo>
                  <a:pt x="254" y="16891"/>
                </a:lnTo>
                <a:lnTo>
                  <a:pt x="0" y="17272"/>
                </a:lnTo>
                <a:lnTo>
                  <a:pt x="4304" y="12826"/>
                </a:lnTo>
                <a:close/>
              </a:path>
              <a:path w="22225" h="17779">
                <a:moveTo>
                  <a:pt x="18764" y="1878"/>
                </a:moveTo>
                <a:lnTo>
                  <a:pt x="13081" y="5207"/>
                </a:lnTo>
                <a:lnTo>
                  <a:pt x="7747" y="9271"/>
                </a:lnTo>
                <a:lnTo>
                  <a:pt x="4304" y="12826"/>
                </a:lnTo>
                <a:lnTo>
                  <a:pt x="18764" y="1878"/>
                </a:lnTo>
                <a:close/>
              </a:path>
              <a:path w="22225" h="17779">
                <a:moveTo>
                  <a:pt x="21971" y="0"/>
                </a:moveTo>
                <a:lnTo>
                  <a:pt x="21844" y="0"/>
                </a:lnTo>
                <a:lnTo>
                  <a:pt x="21463" y="127"/>
                </a:lnTo>
                <a:lnTo>
                  <a:pt x="21209" y="254"/>
                </a:lnTo>
                <a:lnTo>
                  <a:pt x="20574" y="508"/>
                </a:lnTo>
                <a:lnTo>
                  <a:pt x="18764" y="1878"/>
                </a:lnTo>
                <a:lnTo>
                  <a:pt x="2197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96856" y="356769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98" y="0"/>
                </a:lnTo>
              </a:path>
            </a:pathLst>
          </a:custGeom>
          <a:ln w="10401">
            <a:solidFill>
              <a:srgbClr val="455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60864" y="3886200"/>
            <a:ext cx="137159" cy="731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06583" y="3550920"/>
            <a:ext cx="45720" cy="347980"/>
          </a:xfrm>
          <a:custGeom>
            <a:avLst/>
            <a:gdLst/>
            <a:ahLst/>
            <a:cxnLst/>
            <a:rect l="l" t="t" r="r" b="b"/>
            <a:pathLst>
              <a:path w="45720" h="347979">
                <a:moveTo>
                  <a:pt x="30606" y="307594"/>
                </a:moveTo>
                <a:lnTo>
                  <a:pt x="14477" y="307594"/>
                </a:lnTo>
                <a:lnTo>
                  <a:pt x="8000" y="316484"/>
                </a:lnTo>
                <a:lnTo>
                  <a:pt x="8000" y="338582"/>
                </a:lnTo>
                <a:lnTo>
                  <a:pt x="14477" y="347472"/>
                </a:lnTo>
                <a:lnTo>
                  <a:pt x="30606" y="347472"/>
                </a:lnTo>
                <a:lnTo>
                  <a:pt x="37210" y="338582"/>
                </a:lnTo>
                <a:lnTo>
                  <a:pt x="37210" y="316484"/>
                </a:lnTo>
                <a:lnTo>
                  <a:pt x="30606" y="307594"/>
                </a:lnTo>
                <a:close/>
              </a:path>
              <a:path w="45720" h="347979">
                <a:moveTo>
                  <a:pt x="16128" y="0"/>
                </a:moveTo>
                <a:lnTo>
                  <a:pt x="10794" y="6731"/>
                </a:lnTo>
                <a:lnTo>
                  <a:pt x="10413" y="23876"/>
                </a:lnTo>
                <a:lnTo>
                  <a:pt x="15620" y="31115"/>
                </a:lnTo>
                <a:lnTo>
                  <a:pt x="16763" y="31242"/>
                </a:lnTo>
                <a:lnTo>
                  <a:pt x="11302" y="237744"/>
                </a:lnTo>
                <a:lnTo>
                  <a:pt x="16636" y="248920"/>
                </a:lnTo>
                <a:lnTo>
                  <a:pt x="0" y="279908"/>
                </a:lnTo>
                <a:lnTo>
                  <a:pt x="15620" y="307594"/>
                </a:lnTo>
                <a:lnTo>
                  <a:pt x="29463" y="307594"/>
                </a:lnTo>
                <a:lnTo>
                  <a:pt x="45211" y="279908"/>
                </a:lnTo>
                <a:lnTo>
                  <a:pt x="28574" y="248920"/>
                </a:lnTo>
                <a:lnTo>
                  <a:pt x="33908" y="237744"/>
                </a:lnTo>
                <a:lnTo>
                  <a:pt x="28320" y="31750"/>
                </a:lnTo>
                <a:lnTo>
                  <a:pt x="28701" y="31750"/>
                </a:lnTo>
                <a:lnTo>
                  <a:pt x="34289" y="24892"/>
                </a:lnTo>
                <a:lnTo>
                  <a:pt x="34543" y="16256"/>
                </a:lnTo>
                <a:lnTo>
                  <a:pt x="34543" y="7366"/>
                </a:lnTo>
                <a:lnTo>
                  <a:pt x="29209" y="127"/>
                </a:lnTo>
                <a:lnTo>
                  <a:pt x="16128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15728" y="3550920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4">
                <a:moveTo>
                  <a:pt x="13236" y="32815"/>
                </a:moveTo>
                <a:lnTo>
                  <a:pt x="13970" y="33401"/>
                </a:lnTo>
                <a:lnTo>
                  <a:pt x="16256" y="32893"/>
                </a:lnTo>
                <a:lnTo>
                  <a:pt x="13970" y="32893"/>
                </a:lnTo>
                <a:lnTo>
                  <a:pt x="13236" y="32815"/>
                </a:lnTo>
                <a:close/>
              </a:path>
              <a:path w="16509" h="33654">
                <a:moveTo>
                  <a:pt x="3947" y="25403"/>
                </a:moveTo>
                <a:lnTo>
                  <a:pt x="13236" y="32815"/>
                </a:lnTo>
                <a:lnTo>
                  <a:pt x="3947" y="25403"/>
                </a:lnTo>
                <a:close/>
              </a:path>
              <a:path w="16509" h="33654">
                <a:moveTo>
                  <a:pt x="820" y="15931"/>
                </a:moveTo>
                <a:lnTo>
                  <a:pt x="0" y="18415"/>
                </a:lnTo>
                <a:lnTo>
                  <a:pt x="1270" y="23241"/>
                </a:lnTo>
                <a:lnTo>
                  <a:pt x="1397" y="23368"/>
                </a:lnTo>
                <a:lnTo>
                  <a:pt x="3947" y="25403"/>
                </a:lnTo>
                <a:lnTo>
                  <a:pt x="820" y="15931"/>
                </a:lnTo>
                <a:close/>
              </a:path>
              <a:path w="16509" h="33654">
                <a:moveTo>
                  <a:pt x="4069" y="6092"/>
                </a:moveTo>
                <a:lnTo>
                  <a:pt x="3937" y="6350"/>
                </a:lnTo>
                <a:lnTo>
                  <a:pt x="2413" y="8763"/>
                </a:lnTo>
                <a:lnTo>
                  <a:pt x="1778" y="10160"/>
                </a:lnTo>
                <a:lnTo>
                  <a:pt x="508" y="14986"/>
                </a:lnTo>
                <a:lnTo>
                  <a:pt x="820" y="15931"/>
                </a:lnTo>
                <a:lnTo>
                  <a:pt x="4069" y="6092"/>
                </a:lnTo>
                <a:close/>
              </a:path>
              <a:path w="16509" h="33654">
                <a:moveTo>
                  <a:pt x="14097" y="0"/>
                </a:moveTo>
                <a:lnTo>
                  <a:pt x="5715" y="3556"/>
                </a:lnTo>
                <a:lnTo>
                  <a:pt x="4572" y="4572"/>
                </a:lnTo>
                <a:lnTo>
                  <a:pt x="4069" y="6092"/>
                </a:lnTo>
                <a:lnTo>
                  <a:pt x="13970" y="508"/>
                </a:lnTo>
                <a:lnTo>
                  <a:pt x="16510" y="508"/>
                </a:lnTo>
                <a:lnTo>
                  <a:pt x="1409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9697" y="3569334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2830" y="13831"/>
                </a:moveTo>
                <a:lnTo>
                  <a:pt x="0" y="14478"/>
                </a:lnTo>
                <a:lnTo>
                  <a:pt x="2285" y="14478"/>
                </a:lnTo>
                <a:lnTo>
                  <a:pt x="2830" y="13831"/>
                </a:lnTo>
                <a:close/>
              </a:path>
              <a:path w="13334" h="14604">
                <a:moveTo>
                  <a:pt x="12845" y="1930"/>
                </a:moveTo>
                <a:lnTo>
                  <a:pt x="2830" y="13831"/>
                </a:lnTo>
                <a:lnTo>
                  <a:pt x="4444" y="13462"/>
                </a:lnTo>
                <a:lnTo>
                  <a:pt x="6349" y="12446"/>
                </a:lnTo>
                <a:lnTo>
                  <a:pt x="10413" y="8763"/>
                </a:lnTo>
                <a:lnTo>
                  <a:pt x="12064" y="5715"/>
                </a:lnTo>
                <a:lnTo>
                  <a:pt x="12191" y="4826"/>
                </a:lnTo>
                <a:lnTo>
                  <a:pt x="12845" y="1930"/>
                </a:lnTo>
                <a:close/>
              </a:path>
              <a:path w="13334" h="14604">
                <a:moveTo>
                  <a:pt x="13207" y="0"/>
                </a:moveTo>
                <a:lnTo>
                  <a:pt x="13080" y="889"/>
                </a:lnTo>
                <a:lnTo>
                  <a:pt x="12845" y="1930"/>
                </a:lnTo>
                <a:lnTo>
                  <a:pt x="13080" y="1651"/>
                </a:lnTo>
                <a:lnTo>
                  <a:pt x="1320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29825" y="3551428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2413" y="0"/>
                </a:moveTo>
                <a:lnTo>
                  <a:pt x="0" y="0"/>
                </a:lnTo>
                <a:lnTo>
                  <a:pt x="4318" y="1016"/>
                </a:lnTo>
                <a:lnTo>
                  <a:pt x="6223" y="2032"/>
                </a:lnTo>
                <a:lnTo>
                  <a:pt x="12954" y="13970"/>
                </a:lnTo>
                <a:lnTo>
                  <a:pt x="13081" y="14859"/>
                </a:lnTo>
                <a:lnTo>
                  <a:pt x="13081" y="12827"/>
                </a:lnTo>
                <a:lnTo>
                  <a:pt x="11811" y="6096"/>
                </a:lnTo>
                <a:lnTo>
                  <a:pt x="7620" y="1397"/>
                </a:lnTo>
                <a:lnTo>
                  <a:pt x="241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03535" y="3788664"/>
            <a:ext cx="48768" cy="731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022967" y="3859657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8000" y="0"/>
                </a:moveTo>
                <a:lnTo>
                  <a:pt x="4825" y="0"/>
                </a:lnTo>
                <a:lnTo>
                  <a:pt x="3301" y="381"/>
                </a:lnTo>
                <a:lnTo>
                  <a:pt x="1777" y="889"/>
                </a:lnTo>
                <a:lnTo>
                  <a:pt x="1142" y="1016"/>
                </a:lnTo>
                <a:lnTo>
                  <a:pt x="507" y="1270"/>
                </a:lnTo>
                <a:lnTo>
                  <a:pt x="0" y="1651"/>
                </a:lnTo>
                <a:lnTo>
                  <a:pt x="0" y="1905"/>
                </a:lnTo>
                <a:lnTo>
                  <a:pt x="2793" y="762"/>
                </a:lnTo>
                <a:lnTo>
                  <a:pt x="8635" y="635"/>
                </a:lnTo>
                <a:lnTo>
                  <a:pt x="10871" y="635"/>
                </a:lnTo>
                <a:lnTo>
                  <a:pt x="9651" y="127"/>
                </a:lnTo>
                <a:lnTo>
                  <a:pt x="8000" y="0"/>
                </a:lnTo>
                <a:close/>
              </a:path>
              <a:path w="13334" h="1904">
                <a:moveTo>
                  <a:pt x="10871" y="635"/>
                </a:moveTo>
                <a:lnTo>
                  <a:pt x="8635" y="635"/>
                </a:lnTo>
                <a:lnTo>
                  <a:pt x="10794" y="1016"/>
                </a:lnTo>
                <a:lnTo>
                  <a:pt x="12953" y="1651"/>
                </a:lnTo>
                <a:lnTo>
                  <a:pt x="12445" y="1270"/>
                </a:lnTo>
                <a:lnTo>
                  <a:pt x="11810" y="889"/>
                </a:lnTo>
                <a:lnTo>
                  <a:pt x="11175" y="762"/>
                </a:lnTo>
                <a:lnTo>
                  <a:pt x="10871" y="635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17125" y="3888866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6034" y="0"/>
                </a:moveTo>
                <a:lnTo>
                  <a:pt x="10660" y="10946"/>
                </a:lnTo>
                <a:lnTo>
                  <a:pt x="11810" y="11683"/>
                </a:lnTo>
                <a:lnTo>
                  <a:pt x="16001" y="11175"/>
                </a:lnTo>
                <a:lnTo>
                  <a:pt x="25907" y="507"/>
                </a:lnTo>
                <a:lnTo>
                  <a:pt x="26034" y="0"/>
                </a:lnTo>
                <a:close/>
              </a:path>
              <a:path w="26034" h="12064">
                <a:moveTo>
                  <a:pt x="492" y="4425"/>
                </a:moveTo>
                <a:lnTo>
                  <a:pt x="1015" y="5079"/>
                </a:lnTo>
                <a:lnTo>
                  <a:pt x="2158" y="6349"/>
                </a:lnTo>
                <a:lnTo>
                  <a:pt x="6476" y="10159"/>
                </a:lnTo>
                <a:lnTo>
                  <a:pt x="10159" y="11302"/>
                </a:lnTo>
                <a:lnTo>
                  <a:pt x="10660" y="10946"/>
                </a:lnTo>
                <a:lnTo>
                  <a:pt x="492" y="4425"/>
                </a:lnTo>
                <a:close/>
              </a:path>
              <a:path w="26034" h="12064">
                <a:moveTo>
                  <a:pt x="0" y="3809"/>
                </a:moveTo>
                <a:lnTo>
                  <a:pt x="126" y="4190"/>
                </a:lnTo>
                <a:lnTo>
                  <a:pt x="492" y="4425"/>
                </a:lnTo>
                <a:lnTo>
                  <a:pt x="0" y="3809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05568" y="3831335"/>
            <a:ext cx="47625" cy="635"/>
          </a:xfrm>
          <a:custGeom>
            <a:avLst/>
            <a:gdLst/>
            <a:ahLst/>
            <a:cxnLst/>
            <a:rect l="l" t="t" r="r" b="b"/>
            <a:pathLst>
              <a:path w="47625" h="635">
                <a:moveTo>
                  <a:pt x="0" y="317"/>
                </a:moveTo>
                <a:lnTo>
                  <a:pt x="47498" y="317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987660" y="3926776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074" y="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912095" y="3550920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5" h="24764">
                <a:moveTo>
                  <a:pt x="6096" y="0"/>
                </a:moveTo>
                <a:lnTo>
                  <a:pt x="1651" y="4064"/>
                </a:lnTo>
                <a:lnTo>
                  <a:pt x="0" y="16129"/>
                </a:lnTo>
                <a:lnTo>
                  <a:pt x="2921" y="21971"/>
                </a:lnTo>
                <a:lnTo>
                  <a:pt x="12065" y="24257"/>
                </a:lnTo>
                <a:lnTo>
                  <a:pt x="16383" y="20320"/>
                </a:lnTo>
                <a:lnTo>
                  <a:pt x="18034" y="8128"/>
                </a:lnTo>
                <a:lnTo>
                  <a:pt x="15113" y="2286"/>
                </a:lnTo>
                <a:lnTo>
                  <a:pt x="6096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912095" y="3550920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0169" y="24171"/>
                </a:moveTo>
                <a:lnTo>
                  <a:pt x="9525" y="24257"/>
                </a:lnTo>
                <a:lnTo>
                  <a:pt x="10287" y="24257"/>
                </a:lnTo>
                <a:close/>
              </a:path>
              <a:path w="12065" h="24764">
                <a:moveTo>
                  <a:pt x="9382" y="23593"/>
                </a:moveTo>
                <a:lnTo>
                  <a:pt x="10169" y="24171"/>
                </a:lnTo>
                <a:lnTo>
                  <a:pt x="11430" y="24003"/>
                </a:lnTo>
                <a:lnTo>
                  <a:pt x="9382" y="23593"/>
                </a:lnTo>
                <a:close/>
              </a:path>
              <a:path w="12065" h="24764">
                <a:moveTo>
                  <a:pt x="2065" y="18227"/>
                </a:moveTo>
                <a:lnTo>
                  <a:pt x="9382" y="23593"/>
                </a:lnTo>
                <a:lnTo>
                  <a:pt x="2065" y="18227"/>
                </a:lnTo>
                <a:close/>
              </a:path>
              <a:path w="12065" h="24764">
                <a:moveTo>
                  <a:pt x="10795" y="0"/>
                </a:moveTo>
                <a:lnTo>
                  <a:pt x="0" y="12065"/>
                </a:lnTo>
                <a:lnTo>
                  <a:pt x="762" y="17272"/>
                </a:lnTo>
                <a:lnTo>
                  <a:pt x="2065" y="18227"/>
                </a:lnTo>
                <a:lnTo>
                  <a:pt x="1397" y="17399"/>
                </a:lnTo>
                <a:lnTo>
                  <a:pt x="1270" y="17272"/>
                </a:lnTo>
                <a:lnTo>
                  <a:pt x="508" y="12065"/>
                </a:lnTo>
                <a:lnTo>
                  <a:pt x="2032" y="7620"/>
                </a:lnTo>
                <a:lnTo>
                  <a:pt x="2413" y="6604"/>
                </a:lnTo>
                <a:lnTo>
                  <a:pt x="10795" y="508"/>
                </a:lnTo>
                <a:lnTo>
                  <a:pt x="11684" y="508"/>
                </a:lnTo>
                <a:lnTo>
                  <a:pt x="1079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923526" y="357263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318" y="0"/>
                </a:moveTo>
                <a:lnTo>
                  <a:pt x="0" y="2286"/>
                </a:lnTo>
                <a:lnTo>
                  <a:pt x="1651" y="2540"/>
                </a:lnTo>
                <a:lnTo>
                  <a:pt x="431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927843" y="3572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90"/>
                </a:moveTo>
                <a:lnTo>
                  <a:pt x="380" y="19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928352" y="356971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70" y="0"/>
                </a:moveTo>
                <a:lnTo>
                  <a:pt x="0" y="2286"/>
                </a:lnTo>
                <a:lnTo>
                  <a:pt x="1143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929621" y="3561969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0" y="3873"/>
                </a:moveTo>
                <a:lnTo>
                  <a:pt x="761" y="3873"/>
                </a:lnTo>
              </a:path>
            </a:pathLst>
          </a:custGeom>
          <a:ln w="9017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922891" y="355142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889" y="0"/>
                </a:moveTo>
                <a:lnTo>
                  <a:pt x="0" y="0"/>
                </a:lnTo>
                <a:lnTo>
                  <a:pt x="4318" y="2794"/>
                </a:lnTo>
                <a:lnTo>
                  <a:pt x="5715" y="4572"/>
                </a:lnTo>
                <a:lnTo>
                  <a:pt x="7112" y="8636"/>
                </a:lnTo>
                <a:lnTo>
                  <a:pt x="6985" y="7620"/>
                </a:lnTo>
                <a:lnTo>
                  <a:pt x="5969" y="4445"/>
                </a:lnTo>
                <a:lnTo>
                  <a:pt x="4445" y="2413"/>
                </a:lnTo>
                <a:lnTo>
                  <a:pt x="889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34600" y="3557015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11429" y="0"/>
                </a:moveTo>
                <a:lnTo>
                  <a:pt x="5714" y="1397"/>
                </a:lnTo>
                <a:lnTo>
                  <a:pt x="0" y="12319"/>
                </a:lnTo>
                <a:lnTo>
                  <a:pt x="1015" y="19812"/>
                </a:lnTo>
                <a:lnTo>
                  <a:pt x="9397" y="27178"/>
                </a:lnTo>
                <a:lnTo>
                  <a:pt x="15112" y="25780"/>
                </a:lnTo>
                <a:lnTo>
                  <a:pt x="20827" y="14859"/>
                </a:lnTo>
                <a:lnTo>
                  <a:pt x="19684" y="7493"/>
                </a:lnTo>
                <a:lnTo>
                  <a:pt x="15620" y="3682"/>
                </a:lnTo>
                <a:lnTo>
                  <a:pt x="11429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42728" y="356908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080" y="0"/>
                </a:moveTo>
                <a:lnTo>
                  <a:pt x="12953" y="762"/>
                </a:lnTo>
                <a:lnTo>
                  <a:pt x="12826" y="3429"/>
                </a:lnTo>
                <a:lnTo>
                  <a:pt x="12191" y="5207"/>
                </a:lnTo>
                <a:lnTo>
                  <a:pt x="3301" y="11557"/>
                </a:lnTo>
                <a:lnTo>
                  <a:pt x="0" y="11557"/>
                </a:lnTo>
                <a:lnTo>
                  <a:pt x="1777" y="11938"/>
                </a:lnTo>
                <a:lnTo>
                  <a:pt x="3428" y="12192"/>
                </a:lnTo>
                <a:lnTo>
                  <a:pt x="5206" y="11938"/>
                </a:lnTo>
                <a:lnTo>
                  <a:pt x="8254" y="10541"/>
                </a:lnTo>
                <a:lnTo>
                  <a:pt x="9651" y="9398"/>
                </a:lnTo>
                <a:lnTo>
                  <a:pt x="12318" y="5969"/>
                </a:lnTo>
                <a:lnTo>
                  <a:pt x="13080" y="3429"/>
                </a:lnTo>
                <a:lnTo>
                  <a:pt x="1308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34600" y="3557015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839" y="11259"/>
                </a:moveTo>
                <a:lnTo>
                  <a:pt x="7874" y="23622"/>
                </a:lnTo>
                <a:lnTo>
                  <a:pt x="11430" y="23622"/>
                </a:lnTo>
                <a:lnTo>
                  <a:pt x="8763" y="23241"/>
                </a:lnTo>
                <a:lnTo>
                  <a:pt x="7874" y="22860"/>
                </a:lnTo>
                <a:lnTo>
                  <a:pt x="508" y="12065"/>
                </a:lnTo>
                <a:lnTo>
                  <a:pt x="839" y="11259"/>
                </a:lnTo>
                <a:close/>
              </a:path>
              <a:path w="14604" h="24129">
                <a:moveTo>
                  <a:pt x="11381" y="1143"/>
                </a:moveTo>
                <a:lnTo>
                  <a:pt x="9271" y="1143"/>
                </a:lnTo>
                <a:lnTo>
                  <a:pt x="7620" y="1651"/>
                </a:lnTo>
                <a:lnTo>
                  <a:pt x="4445" y="3937"/>
                </a:lnTo>
                <a:lnTo>
                  <a:pt x="3175" y="5588"/>
                </a:lnTo>
                <a:lnTo>
                  <a:pt x="839" y="11259"/>
                </a:lnTo>
                <a:lnTo>
                  <a:pt x="11381" y="1143"/>
                </a:lnTo>
                <a:close/>
              </a:path>
              <a:path w="14604" h="24129">
                <a:moveTo>
                  <a:pt x="12573" y="0"/>
                </a:moveTo>
                <a:lnTo>
                  <a:pt x="11381" y="1143"/>
                </a:lnTo>
                <a:lnTo>
                  <a:pt x="14605" y="1143"/>
                </a:lnTo>
                <a:lnTo>
                  <a:pt x="1257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147427" y="355815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1777" y="0"/>
                </a:moveTo>
                <a:lnTo>
                  <a:pt x="0" y="0"/>
                </a:lnTo>
                <a:lnTo>
                  <a:pt x="1269" y="254"/>
                </a:lnTo>
                <a:lnTo>
                  <a:pt x="4698" y="2159"/>
                </a:lnTo>
                <a:lnTo>
                  <a:pt x="6349" y="3937"/>
                </a:lnTo>
                <a:lnTo>
                  <a:pt x="8000" y="8001"/>
                </a:lnTo>
                <a:lnTo>
                  <a:pt x="8000" y="6985"/>
                </a:lnTo>
                <a:lnTo>
                  <a:pt x="7619" y="6096"/>
                </a:lnTo>
                <a:lnTo>
                  <a:pt x="6984" y="4445"/>
                </a:lnTo>
                <a:lnTo>
                  <a:pt x="6603" y="3682"/>
                </a:lnTo>
                <a:lnTo>
                  <a:pt x="4952" y="1778"/>
                </a:lnTo>
                <a:lnTo>
                  <a:pt x="177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605386" y="3616833"/>
            <a:ext cx="283210" cy="285750"/>
          </a:xfrm>
          <a:custGeom>
            <a:avLst/>
            <a:gdLst/>
            <a:ahLst/>
            <a:cxnLst/>
            <a:rect l="l" t="t" r="r" b="b"/>
            <a:pathLst>
              <a:path w="283209" h="285750">
                <a:moveTo>
                  <a:pt x="141477" y="0"/>
                </a:moveTo>
                <a:lnTo>
                  <a:pt x="96773" y="7366"/>
                </a:lnTo>
                <a:lnTo>
                  <a:pt x="57911" y="27686"/>
                </a:lnTo>
                <a:lnTo>
                  <a:pt x="27304" y="58547"/>
                </a:lnTo>
                <a:lnTo>
                  <a:pt x="7238" y="97663"/>
                </a:lnTo>
                <a:lnTo>
                  <a:pt x="0" y="142748"/>
                </a:lnTo>
                <a:lnTo>
                  <a:pt x="7238" y="187833"/>
                </a:lnTo>
                <a:lnTo>
                  <a:pt x="27304" y="226949"/>
                </a:lnTo>
                <a:lnTo>
                  <a:pt x="57911" y="257937"/>
                </a:lnTo>
                <a:lnTo>
                  <a:pt x="96773" y="278130"/>
                </a:lnTo>
                <a:lnTo>
                  <a:pt x="141477" y="285496"/>
                </a:lnTo>
                <a:lnTo>
                  <a:pt x="186181" y="278130"/>
                </a:lnTo>
                <a:lnTo>
                  <a:pt x="214248" y="263525"/>
                </a:lnTo>
                <a:lnTo>
                  <a:pt x="141477" y="263525"/>
                </a:lnTo>
                <a:lnTo>
                  <a:pt x="94868" y="254000"/>
                </a:lnTo>
                <a:lnTo>
                  <a:pt x="56895" y="228092"/>
                </a:lnTo>
                <a:lnTo>
                  <a:pt x="31114" y="189738"/>
                </a:lnTo>
                <a:lnTo>
                  <a:pt x="21716" y="142748"/>
                </a:lnTo>
                <a:lnTo>
                  <a:pt x="31114" y="95758"/>
                </a:lnTo>
                <a:lnTo>
                  <a:pt x="56895" y="57404"/>
                </a:lnTo>
                <a:lnTo>
                  <a:pt x="94868" y="31496"/>
                </a:lnTo>
                <a:lnTo>
                  <a:pt x="141477" y="21971"/>
                </a:lnTo>
                <a:lnTo>
                  <a:pt x="214248" y="21971"/>
                </a:lnTo>
                <a:lnTo>
                  <a:pt x="186181" y="7366"/>
                </a:lnTo>
                <a:lnTo>
                  <a:pt x="141477" y="0"/>
                </a:lnTo>
                <a:close/>
              </a:path>
              <a:path w="283209" h="285750">
                <a:moveTo>
                  <a:pt x="261238" y="69342"/>
                </a:moveTo>
                <a:lnTo>
                  <a:pt x="261238" y="142748"/>
                </a:lnTo>
                <a:lnTo>
                  <a:pt x="251840" y="189738"/>
                </a:lnTo>
                <a:lnTo>
                  <a:pt x="226186" y="228092"/>
                </a:lnTo>
                <a:lnTo>
                  <a:pt x="188086" y="254000"/>
                </a:lnTo>
                <a:lnTo>
                  <a:pt x="141477" y="263525"/>
                </a:lnTo>
                <a:lnTo>
                  <a:pt x="214248" y="263525"/>
                </a:lnTo>
                <a:lnTo>
                  <a:pt x="225043" y="257937"/>
                </a:lnTo>
                <a:lnTo>
                  <a:pt x="255650" y="226949"/>
                </a:lnTo>
                <a:lnTo>
                  <a:pt x="275843" y="187833"/>
                </a:lnTo>
                <a:lnTo>
                  <a:pt x="283082" y="142748"/>
                </a:lnTo>
                <a:lnTo>
                  <a:pt x="275843" y="97663"/>
                </a:lnTo>
                <a:lnTo>
                  <a:pt x="261238" y="69342"/>
                </a:lnTo>
                <a:close/>
              </a:path>
              <a:path w="283209" h="285750">
                <a:moveTo>
                  <a:pt x="214248" y="21971"/>
                </a:moveTo>
                <a:lnTo>
                  <a:pt x="141477" y="21971"/>
                </a:lnTo>
                <a:lnTo>
                  <a:pt x="188086" y="31496"/>
                </a:lnTo>
                <a:lnTo>
                  <a:pt x="226186" y="57404"/>
                </a:lnTo>
                <a:lnTo>
                  <a:pt x="251840" y="95758"/>
                </a:lnTo>
                <a:lnTo>
                  <a:pt x="261238" y="142748"/>
                </a:lnTo>
                <a:lnTo>
                  <a:pt x="261238" y="69342"/>
                </a:lnTo>
                <a:lnTo>
                  <a:pt x="255650" y="58547"/>
                </a:lnTo>
                <a:lnTo>
                  <a:pt x="225043" y="27686"/>
                </a:lnTo>
                <a:lnTo>
                  <a:pt x="214248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561064" y="3572255"/>
            <a:ext cx="372110" cy="374650"/>
          </a:xfrm>
          <a:custGeom>
            <a:avLst/>
            <a:gdLst/>
            <a:ahLst/>
            <a:cxnLst/>
            <a:rect l="l" t="t" r="r" b="b"/>
            <a:pathLst>
              <a:path w="372109" h="374650">
                <a:moveTo>
                  <a:pt x="185800" y="0"/>
                </a:moveTo>
                <a:lnTo>
                  <a:pt x="136524" y="6731"/>
                </a:lnTo>
                <a:lnTo>
                  <a:pt x="92201" y="25654"/>
                </a:lnTo>
                <a:lnTo>
                  <a:pt x="54482" y="54991"/>
                </a:lnTo>
                <a:lnTo>
                  <a:pt x="25399" y="92964"/>
                </a:lnTo>
                <a:lnTo>
                  <a:pt x="6603" y="137668"/>
                </a:lnTo>
                <a:lnTo>
                  <a:pt x="0" y="187325"/>
                </a:lnTo>
                <a:lnTo>
                  <a:pt x="6603" y="236982"/>
                </a:lnTo>
                <a:lnTo>
                  <a:pt x="25399" y="281686"/>
                </a:lnTo>
                <a:lnTo>
                  <a:pt x="54482" y="319659"/>
                </a:lnTo>
                <a:lnTo>
                  <a:pt x="92201" y="348996"/>
                </a:lnTo>
                <a:lnTo>
                  <a:pt x="136524" y="367919"/>
                </a:lnTo>
                <a:lnTo>
                  <a:pt x="185800" y="374650"/>
                </a:lnTo>
                <a:lnTo>
                  <a:pt x="235076" y="367919"/>
                </a:lnTo>
                <a:lnTo>
                  <a:pt x="270890" y="352679"/>
                </a:lnTo>
                <a:lnTo>
                  <a:pt x="185800" y="352679"/>
                </a:lnTo>
                <a:lnTo>
                  <a:pt x="142239" y="346837"/>
                </a:lnTo>
                <a:lnTo>
                  <a:pt x="103123" y="330073"/>
                </a:lnTo>
                <a:lnTo>
                  <a:pt x="69849" y="304165"/>
                </a:lnTo>
                <a:lnTo>
                  <a:pt x="44195" y="270764"/>
                </a:lnTo>
                <a:lnTo>
                  <a:pt x="27685" y="231267"/>
                </a:lnTo>
                <a:lnTo>
                  <a:pt x="21716" y="187325"/>
                </a:lnTo>
                <a:lnTo>
                  <a:pt x="27685" y="143383"/>
                </a:lnTo>
                <a:lnTo>
                  <a:pt x="44195" y="103886"/>
                </a:lnTo>
                <a:lnTo>
                  <a:pt x="69849" y="70485"/>
                </a:lnTo>
                <a:lnTo>
                  <a:pt x="103123" y="44577"/>
                </a:lnTo>
                <a:lnTo>
                  <a:pt x="142239" y="27813"/>
                </a:lnTo>
                <a:lnTo>
                  <a:pt x="185800" y="21971"/>
                </a:lnTo>
                <a:lnTo>
                  <a:pt x="270763" y="21971"/>
                </a:lnTo>
                <a:lnTo>
                  <a:pt x="235076" y="6731"/>
                </a:lnTo>
                <a:lnTo>
                  <a:pt x="185800" y="0"/>
                </a:lnTo>
                <a:close/>
              </a:path>
              <a:path w="372109" h="374650">
                <a:moveTo>
                  <a:pt x="349884" y="101600"/>
                </a:moveTo>
                <a:lnTo>
                  <a:pt x="349884" y="187325"/>
                </a:lnTo>
                <a:lnTo>
                  <a:pt x="344042" y="231267"/>
                </a:lnTo>
                <a:lnTo>
                  <a:pt x="327405" y="270764"/>
                </a:lnTo>
                <a:lnTo>
                  <a:pt x="301751" y="304165"/>
                </a:lnTo>
                <a:lnTo>
                  <a:pt x="268604" y="330073"/>
                </a:lnTo>
                <a:lnTo>
                  <a:pt x="229361" y="346837"/>
                </a:lnTo>
                <a:lnTo>
                  <a:pt x="185800" y="352679"/>
                </a:lnTo>
                <a:lnTo>
                  <a:pt x="270890" y="352679"/>
                </a:lnTo>
                <a:lnTo>
                  <a:pt x="317118" y="319659"/>
                </a:lnTo>
                <a:lnTo>
                  <a:pt x="346201" y="281686"/>
                </a:lnTo>
                <a:lnTo>
                  <a:pt x="364997" y="236982"/>
                </a:lnTo>
                <a:lnTo>
                  <a:pt x="371601" y="187325"/>
                </a:lnTo>
                <a:lnTo>
                  <a:pt x="364997" y="137668"/>
                </a:lnTo>
                <a:lnTo>
                  <a:pt x="349884" y="101600"/>
                </a:lnTo>
                <a:close/>
              </a:path>
              <a:path w="372109" h="374650">
                <a:moveTo>
                  <a:pt x="270763" y="21971"/>
                </a:moveTo>
                <a:lnTo>
                  <a:pt x="185800" y="21971"/>
                </a:lnTo>
                <a:lnTo>
                  <a:pt x="229361" y="27813"/>
                </a:lnTo>
                <a:lnTo>
                  <a:pt x="268604" y="44577"/>
                </a:lnTo>
                <a:lnTo>
                  <a:pt x="301751" y="70485"/>
                </a:lnTo>
                <a:lnTo>
                  <a:pt x="327405" y="103886"/>
                </a:lnTo>
                <a:lnTo>
                  <a:pt x="344042" y="143383"/>
                </a:lnTo>
                <a:lnTo>
                  <a:pt x="349884" y="187325"/>
                </a:lnTo>
                <a:lnTo>
                  <a:pt x="349884" y="101600"/>
                </a:lnTo>
                <a:lnTo>
                  <a:pt x="346201" y="92964"/>
                </a:lnTo>
                <a:lnTo>
                  <a:pt x="317118" y="54991"/>
                </a:lnTo>
                <a:lnTo>
                  <a:pt x="279526" y="25654"/>
                </a:lnTo>
                <a:lnTo>
                  <a:pt x="270763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692128" y="3660647"/>
            <a:ext cx="109727" cy="1981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597640" y="5897879"/>
            <a:ext cx="79248" cy="1463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505841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36" y="374992"/>
                </a:lnTo>
                <a:lnTo>
                  <a:pt x="11176" y="374992"/>
                </a:lnTo>
                <a:lnTo>
                  <a:pt x="5969" y="369823"/>
                </a:lnTo>
                <a:lnTo>
                  <a:pt x="5969" y="5841"/>
                </a:lnTo>
                <a:lnTo>
                  <a:pt x="505841" y="5841"/>
                </a:lnTo>
                <a:lnTo>
                  <a:pt x="50584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884532" y="5556250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150"/>
                </a:lnTo>
              </a:path>
            </a:pathLst>
          </a:custGeom>
          <a:ln w="12445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8382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20" y="374992"/>
                </a:lnTo>
                <a:lnTo>
                  <a:pt x="11176" y="374992"/>
                </a:lnTo>
                <a:lnTo>
                  <a:pt x="10922" y="374802"/>
                </a:lnTo>
                <a:lnTo>
                  <a:pt x="494919" y="374802"/>
                </a:lnTo>
                <a:lnTo>
                  <a:pt x="494919" y="372275"/>
                </a:lnTo>
                <a:lnTo>
                  <a:pt x="8382" y="372275"/>
                </a:lnTo>
                <a:lnTo>
                  <a:pt x="5969" y="369823"/>
                </a:lnTo>
                <a:lnTo>
                  <a:pt x="8382" y="369747"/>
                </a:lnTo>
                <a:lnTo>
                  <a:pt x="8382" y="0"/>
                </a:lnTo>
                <a:close/>
              </a:path>
              <a:path w="506095" h="381000">
                <a:moveTo>
                  <a:pt x="499872" y="0"/>
                </a:moveTo>
                <a:lnTo>
                  <a:pt x="494919" y="0"/>
                </a:lnTo>
                <a:lnTo>
                  <a:pt x="494919" y="374802"/>
                </a:lnTo>
                <a:lnTo>
                  <a:pt x="494665" y="374992"/>
                </a:lnTo>
                <a:lnTo>
                  <a:pt x="503920" y="374992"/>
                </a:lnTo>
                <a:lnTo>
                  <a:pt x="505841" y="373087"/>
                </a:lnTo>
                <a:lnTo>
                  <a:pt x="505841" y="372287"/>
                </a:lnTo>
                <a:lnTo>
                  <a:pt x="497459" y="372287"/>
                </a:lnTo>
                <a:lnTo>
                  <a:pt x="497459" y="369747"/>
                </a:lnTo>
                <a:lnTo>
                  <a:pt x="499872" y="369747"/>
                </a:lnTo>
                <a:lnTo>
                  <a:pt x="499872" y="0"/>
                </a:lnTo>
                <a:close/>
              </a:path>
              <a:path w="506095" h="381000">
                <a:moveTo>
                  <a:pt x="505841" y="0"/>
                </a:moveTo>
                <a:lnTo>
                  <a:pt x="499872" y="0"/>
                </a:lnTo>
                <a:lnTo>
                  <a:pt x="499799" y="369823"/>
                </a:lnTo>
                <a:lnTo>
                  <a:pt x="497459" y="372287"/>
                </a:lnTo>
                <a:lnTo>
                  <a:pt x="505841" y="372287"/>
                </a:lnTo>
                <a:lnTo>
                  <a:pt x="505841" y="0"/>
                </a:lnTo>
                <a:close/>
              </a:path>
              <a:path w="506095" h="381000">
                <a:moveTo>
                  <a:pt x="494919" y="0"/>
                </a:moveTo>
                <a:lnTo>
                  <a:pt x="8382" y="0"/>
                </a:lnTo>
                <a:lnTo>
                  <a:pt x="8382" y="372275"/>
                </a:lnTo>
                <a:lnTo>
                  <a:pt x="494919" y="372275"/>
                </a:lnTo>
                <a:lnTo>
                  <a:pt x="494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390376" y="555193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</a:path>
            </a:pathLst>
          </a:custGeom>
          <a:ln w="16510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372088" y="5548712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12" y="0"/>
                </a:lnTo>
              </a:path>
            </a:pathLst>
          </a:custGeom>
          <a:ln w="9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439143" y="5599176"/>
            <a:ext cx="384175" cy="264795"/>
          </a:xfrm>
          <a:custGeom>
            <a:avLst/>
            <a:gdLst/>
            <a:ahLst/>
            <a:cxnLst/>
            <a:rect l="l" t="t" r="r" b="b"/>
            <a:pathLst>
              <a:path w="384175" h="264795">
                <a:moveTo>
                  <a:pt x="384048" y="0"/>
                </a:moveTo>
                <a:lnTo>
                  <a:pt x="285877" y="150266"/>
                </a:lnTo>
                <a:lnTo>
                  <a:pt x="158115" y="228892"/>
                </a:lnTo>
                <a:lnTo>
                  <a:pt x="47244" y="259054"/>
                </a:lnTo>
                <a:lnTo>
                  <a:pt x="0" y="263956"/>
                </a:lnTo>
                <a:lnTo>
                  <a:pt x="380873" y="264553"/>
                </a:lnTo>
                <a:lnTo>
                  <a:pt x="38404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454383" y="5611367"/>
            <a:ext cx="350520" cy="240665"/>
          </a:xfrm>
          <a:custGeom>
            <a:avLst/>
            <a:gdLst/>
            <a:ahLst/>
            <a:cxnLst/>
            <a:rect l="l" t="t" r="r" b="b"/>
            <a:pathLst>
              <a:path w="350520" h="240664">
                <a:moveTo>
                  <a:pt x="350393" y="0"/>
                </a:moveTo>
                <a:lnTo>
                  <a:pt x="260858" y="136550"/>
                </a:lnTo>
                <a:lnTo>
                  <a:pt x="144272" y="207987"/>
                </a:lnTo>
                <a:lnTo>
                  <a:pt x="43180" y="235407"/>
                </a:lnTo>
                <a:lnTo>
                  <a:pt x="0" y="239852"/>
                </a:lnTo>
                <a:lnTo>
                  <a:pt x="347472" y="240398"/>
                </a:lnTo>
                <a:lnTo>
                  <a:pt x="350393" y="0"/>
                </a:lnTo>
                <a:close/>
              </a:path>
            </a:pathLst>
          </a:custGeom>
          <a:solidFill>
            <a:srgbClr val="FBF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430000" y="5599176"/>
            <a:ext cx="405130" cy="280035"/>
          </a:xfrm>
          <a:custGeom>
            <a:avLst/>
            <a:gdLst/>
            <a:ahLst/>
            <a:cxnLst/>
            <a:rect l="l" t="t" r="r" b="b"/>
            <a:pathLst>
              <a:path w="405129" h="280035">
                <a:moveTo>
                  <a:pt x="385571" y="265328"/>
                </a:moveTo>
                <a:lnTo>
                  <a:pt x="382142" y="265328"/>
                </a:lnTo>
                <a:lnTo>
                  <a:pt x="382142" y="279120"/>
                </a:lnTo>
                <a:lnTo>
                  <a:pt x="382904" y="279869"/>
                </a:lnTo>
                <a:lnTo>
                  <a:pt x="384809" y="279869"/>
                </a:lnTo>
                <a:lnTo>
                  <a:pt x="385571" y="279120"/>
                </a:lnTo>
                <a:lnTo>
                  <a:pt x="385571" y="265328"/>
                </a:lnTo>
                <a:close/>
              </a:path>
              <a:path w="405129" h="280035">
                <a:moveTo>
                  <a:pt x="326008" y="265328"/>
                </a:moveTo>
                <a:lnTo>
                  <a:pt x="322579" y="265328"/>
                </a:lnTo>
                <a:lnTo>
                  <a:pt x="322643" y="279120"/>
                </a:lnTo>
                <a:lnTo>
                  <a:pt x="323341" y="279819"/>
                </a:lnTo>
                <a:lnTo>
                  <a:pt x="325246" y="279819"/>
                </a:lnTo>
                <a:lnTo>
                  <a:pt x="325945" y="279120"/>
                </a:lnTo>
                <a:lnTo>
                  <a:pt x="326008" y="265328"/>
                </a:lnTo>
                <a:close/>
              </a:path>
              <a:path w="405129" h="280035">
                <a:moveTo>
                  <a:pt x="266318" y="265328"/>
                </a:moveTo>
                <a:lnTo>
                  <a:pt x="262889" y="265328"/>
                </a:lnTo>
                <a:lnTo>
                  <a:pt x="263016" y="279120"/>
                </a:lnTo>
                <a:lnTo>
                  <a:pt x="263651" y="279755"/>
                </a:lnTo>
                <a:lnTo>
                  <a:pt x="265556" y="279755"/>
                </a:lnTo>
                <a:lnTo>
                  <a:pt x="266191" y="279120"/>
                </a:lnTo>
                <a:lnTo>
                  <a:pt x="266318" y="265328"/>
                </a:lnTo>
                <a:close/>
              </a:path>
              <a:path w="405129" h="280035">
                <a:moveTo>
                  <a:pt x="206755" y="265328"/>
                </a:moveTo>
                <a:lnTo>
                  <a:pt x="203326" y="265328"/>
                </a:lnTo>
                <a:lnTo>
                  <a:pt x="203377" y="278993"/>
                </a:lnTo>
                <a:lnTo>
                  <a:pt x="204088" y="279704"/>
                </a:lnTo>
                <a:lnTo>
                  <a:pt x="205993" y="279704"/>
                </a:lnTo>
                <a:lnTo>
                  <a:pt x="206705" y="278993"/>
                </a:lnTo>
                <a:lnTo>
                  <a:pt x="206755" y="265328"/>
                </a:lnTo>
                <a:close/>
              </a:path>
              <a:path w="405129" h="280035">
                <a:moveTo>
                  <a:pt x="147065" y="265328"/>
                </a:moveTo>
                <a:lnTo>
                  <a:pt x="143763" y="265328"/>
                </a:lnTo>
                <a:lnTo>
                  <a:pt x="143863" y="278993"/>
                </a:lnTo>
                <a:lnTo>
                  <a:pt x="144525" y="279666"/>
                </a:lnTo>
                <a:lnTo>
                  <a:pt x="146303" y="279666"/>
                </a:lnTo>
                <a:lnTo>
                  <a:pt x="146966" y="278993"/>
                </a:lnTo>
                <a:lnTo>
                  <a:pt x="147065" y="265328"/>
                </a:lnTo>
                <a:close/>
              </a:path>
              <a:path w="405129" h="280035">
                <a:moveTo>
                  <a:pt x="87502" y="265328"/>
                </a:moveTo>
                <a:lnTo>
                  <a:pt x="84073" y="265328"/>
                </a:lnTo>
                <a:lnTo>
                  <a:pt x="84123" y="278892"/>
                </a:lnTo>
                <a:lnTo>
                  <a:pt x="84835" y="279615"/>
                </a:lnTo>
                <a:lnTo>
                  <a:pt x="86740" y="279615"/>
                </a:lnTo>
                <a:lnTo>
                  <a:pt x="87453" y="278892"/>
                </a:lnTo>
                <a:lnTo>
                  <a:pt x="87502" y="265328"/>
                </a:lnTo>
                <a:close/>
              </a:path>
              <a:path w="405129" h="280035">
                <a:moveTo>
                  <a:pt x="27939" y="265328"/>
                </a:moveTo>
                <a:lnTo>
                  <a:pt x="24510" y="265328"/>
                </a:lnTo>
                <a:lnTo>
                  <a:pt x="24635" y="278892"/>
                </a:lnTo>
                <a:lnTo>
                  <a:pt x="25272" y="279539"/>
                </a:lnTo>
                <a:lnTo>
                  <a:pt x="27177" y="279539"/>
                </a:lnTo>
                <a:lnTo>
                  <a:pt x="27815" y="278892"/>
                </a:lnTo>
                <a:lnTo>
                  <a:pt x="27939" y="265328"/>
                </a:lnTo>
                <a:close/>
              </a:path>
              <a:path w="405129" h="280035">
                <a:moveTo>
                  <a:pt x="405002" y="264071"/>
                </a:moveTo>
                <a:lnTo>
                  <a:pt x="9397" y="264071"/>
                </a:lnTo>
                <a:lnTo>
                  <a:pt x="9397" y="265328"/>
                </a:lnTo>
                <a:lnTo>
                  <a:pt x="405002" y="265328"/>
                </a:lnTo>
                <a:lnTo>
                  <a:pt x="405002" y="264071"/>
                </a:lnTo>
                <a:close/>
              </a:path>
              <a:path w="405129" h="280035">
                <a:moveTo>
                  <a:pt x="12572" y="1257"/>
                </a:moveTo>
                <a:lnTo>
                  <a:pt x="9270" y="1257"/>
                </a:lnTo>
                <a:lnTo>
                  <a:pt x="9270" y="14732"/>
                </a:lnTo>
                <a:lnTo>
                  <a:pt x="761" y="14732"/>
                </a:lnTo>
                <a:lnTo>
                  <a:pt x="0" y="15506"/>
                </a:lnTo>
                <a:lnTo>
                  <a:pt x="0" y="17386"/>
                </a:lnTo>
                <a:lnTo>
                  <a:pt x="761" y="18161"/>
                </a:lnTo>
                <a:lnTo>
                  <a:pt x="9270" y="18161"/>
                </a:lnTo>
                <a:lnTo>
                  <a:pt x="9270" y="51955"/>
                </a:lnTo>
                <a:lnTo>
                  <a:pt x="761" y="51955"/>
                </a:lnTo>
                <a:lnTo>
                  <a:pt x="0" y="52730"/>
                </a:lnTo>
                <a:lnTo>
                  <a:pt x="0" y="54610"/>
                </a:lnTo>
                <a:lnTo>
                  <a:pt x="761" y="55372"/>
                </a:lnTo>
                <a:lnTo>
                  <a:pt x="9270" y="55372"/>
                </a:lnTo>
                <a:lnTo>
                  <a:pt x="9270" y="89192"/>
                </a:lnTo>
                <a:lnTo>
                  <a:pt x="761" y="89192"/>
                </a:lnTo>
                <a:lnTo>
                  <a:pt x="0" y="89954"/>
                </a:lnTo>
                <a:lnTo>
                  <a:pt x="0" y="91846"/>
                </a:lnTo>
                <a:lnTo>
                  <a:pt x="761" y="92608"/>
                </a:lnTo>
                <a:lnTo>
                  <a:pt x="9270" y="92608"/>
                </a:lnTo>
                <a:lnTo>
                  <a:pt x="9270" y="126479"/>
                </a:lnTo>
                <a:lnTo>
                  <a:pt x="761" y="126479"/>
                </a:lnTo>
                <a:lnTo>
                  <a:pt x="0" y="127241"/>
                </a:lnTo>
                <a:lnTo>
                  <a:pt x="0" y="129133"/>
                </a:lnTo>
                <a:lnTo>
                  <a:pt x="761" y="129895"/>
                </a:lnTo>
                <a:lnTo>
                  <a:pt x="9270" y="129895"/>
                </a:lnTo>
                <a:lnTo>
                  <a:pt x="9270" y="163664"/>
                </a:lnTo>
                <a:lnTo>
                  <a:pt x="761" y="163664"/>
                </a:lnTo>
                <a:lnTo>
                  <a:pt x="0" y="164426"/>
                </a:lnTo>
                <a:lnTo>
                  <a:pt x="0" y="166306"/>
                </a:lnTo>
                <a:lnTo>
                  <a:pt x="761" y="167081"/>
                </a:lnTo>
                <a:lnTo>
                  <a:pt x="9270" y="167081"/>
                </a:lnTo>
                <a:lnTo>
                  <a:pt x="9270" y="200901"/>
                </a:lnTo>
                <a:lnTo>
                  <a:pt x="761" y="200901"/>
                </a:lnTo>
                <a:lnTo>
                  <a:pt x="0" y="201676"/>
                </a:lnTo>
                <a:lnTo>
                  <a:pt x="0" y="203555"/>
                </a:lnTo>
                <a:lnTo>
                  <a:pt x="761" y="204330"/>
                </a:lnTo>
                <a:lnTo>
                  <a:pt x="9270" y="204330"/>
                </a:lnTo>
                <a:lnTo>
                  <a:pt x="9270" y="238125"/>
                </a:lnTo>
                <a:lnTo>
                  <a:pt x="761" y="238125"/>
                </a:lnTo>
                <a:lnTo>
                  <a:pt x="0" y="238887"/>
                </a:lnTo>
                <a:lnTo>
                  <a:pt x="0" y="240779"/>
                </a:lnTo>
                <a:lnTo>
                  <a:pt x="761" y="241541"/>
                </a:lnTo>
                <a:lnTo>
                  <a:pt x="9270" y="241541"/>
                </a:lnTo>
                <a:lnTo>
                  <a:pt x="9270" y="264071"/>
                </a:lnTo>
                <a:lnTo>
                  <a:pt x="405129" y="264071"/>
                </a:lnTo>
                <a:lnTo>
                  <a:pt x="405129" y="262813"/>
                </a:lnTo>
                <a:lnTo>
                  <a:pt x="404621" y="262813"/>
                </a:lnTo>
                <a:lnTo>
                  <a:pt x="404621" y="261556"/>
                </a:lnTo>
                <a:lnTo>
                  <a:pt x="33781" y="261556"/>
                </a:lnTo>
                <a:lnTo>
                  <a:pt x="44803" y="259918"/>
                </a:lnTo>
                <a:lnTo>
                  <a:pt x="12572" y="259918"/>
                </a:lnTo>
                <a:lnTo>
                  <a:pt x="12572" y="1257"/>
                </a:lnTo>
                <a:close/>
              </a:path>
              <a:path w="405129" h="280035">
                <a:moveTo>
                  <a:pt x="390778" y="419"/>
                </a:moveTo>
                <a:lnTo>
                  <a:pt x="389762" y="787"/>
                </a:lnTo>
                <a:lnTo>
                  <a:pt x="368807" y="49276"/>
                </a:lnTo>
                <a:lnTo>
                  <a:pt x="342391" y="92443"/>
                </a:lnTo>
                <a:lnTo>
                  <a:pt x="310387" y="131076"/>
                </a:lnTo>
                <a:lnTo>
                  <a:pt x="272668" y="165138"/>
                </a:lnTo>
                <a:lnTo>
                  <a:pt x="229488" y="194576"/>
                </a:lnTo>
                <a:lnTo>
                  <a:pt x="180720" y="219316"/>
                </a:lnTo>
                <a:lnTo>
                  <a:pt x="122173" y="240372"/>
                </a:lnTo>
                <a:lnTo>
                  <a:pt x="70865" y="252603"/>
                </a:lnTo>
                <a:lnTo>
                  <a:pt x="32003" y="258394"/>
                </a:lnTo>
                <a:lnTo>
                  <a:pt x="12572" y="259918"/>
                </a:lnTo>
                <a:lnTo>
                  <a:pt x="44803" y="259918"/>
                </a:lnTo>
                <a:lnTo>
                  <a:pt x="123062" y="243662"/>
                </a:lnTo>
                <a:lnTo>
                  <a:pt x="181990" y="222440"/>
                </a:lnTo>
                <a:lnTo>
                  <a:pt x="246506" y="187858"/>
                </a:lnTo>
                <a:lnTo>
                  <a:pt x="301624" y="144411"/>
                </a:lnTo>
                <a:lnTo>
                  <a:pt x="330326" y="113550"/>
                </a:lnTo>
                <a:lnTo>
                  <a:pt x="355091" y="79578"/>
                </a:lnTo>
                <a:lnTo>
                  <a:pt x="375919" y="42621"/>
                </a:lnTo>
                <a:lnTo>
                  <a:pt x="392683" y="2781"/>
                </a:lnTo>
                <a:lnTo>
                  <a:pt x="392810" y="1968"/>
                </a:lnTo>
                <a:lnTo>
                  <a:pt x="392429" y="1143"/>
                </a:lnTo>
                <a:lnTo>
                  <a:pt x="390778" y="419"/>
                </a:lnTo>
                <a:close/>
              </a:path>
              <a:path w="405129" h="280035">
                <a:moveTo>
                  <a:pt x="12445" y="0"/>
                </a:moveTo>
                <a:lnTo>
                  <a:pt x="9397" y="0"/>
                </a:lnTo>
                <a:lnTo>
                  <a:pt x="9397" y="1257"/>
                </a:lnTo>
                <a:lnTo>
                  <a:pt x="12445" y="1257"/>
                </a:lnTo>
                <a:lnTo>
                  <a:pt x="12445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365992" y="5623559"/>
            <a:ext cx="246888" cy="423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40423" y="5685421"/>
            <a:ext cx="451484" cy="346710"/>
          </a:xfrm>
          <a:custGeom>
            <a:avLst/>
            <a:gdLst/>
            <a:ahLst/>
            <a:cxnLst/>
            <a:rect l="l" t="t" r="r" b="b"/>
            <a:pathLst>
              <a:path w="451484" h="346710">
                <a:moveTo>
                  <a:pt x="140970" y="0"/>
                </a:moveTo>
                <a:lnTo>
                  <a:pt x="0" y="133807"/>
                </a:lnTo>
                <a:lnTo>
                  <a:pt x="0" y="346316"/>
                </a:lnTo>
                <a:lnTo>
                  <a:pt x="450977" y="346316"/>
                </a:lnTo>
                <a:lnTo>
                  <a:pt x="450977" y="314833"/>
                </a:lnTo>
                <a:lnTo>
                  <a:pt x="28321" y="314833"/>
                </a:lnTo>
                <a:lnTo>
                  <a:pt x="28321" y="149542"/>
                </a:lnTo>
                <a:lnTo>
                  <a:pt x="143764" y="40932"/>
                </a:lnTo>
                <a:lnTo>
                  <a:pt x="197358" y="40932"/>
                </a:lnTo>
                <a:lnTo>
                  <a:pt x="14097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76592" y="5770435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19"/>
                </a:lnTo>
              </a:path>
            </a:pathLst>
          </a:custGeom>
          <a:ln w="3083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84188" y="5726353"/>
            <a:ext cx="231775" cy="145415"/>
          </a:xfrm>
          <a:custGeom>
            <a:avLst/>
            <a:gdLst/>
            <a:ahLst/>
            <a:cxnLst/>
            <a:rect l="l" t="t" r="r" b="b"/>
            <a:pathLst>
              <a:path w="231775" h="145414">
                <a:moveTo>
                  <a:pt x="53594" y="0"/>
                </a:moveTo>
                <a:lnTo>
                  <a:pt x="0" y="0"/>
                </a:lnTo>
                <a:lnTo>
                  <a:pt x="178943" y="130657"/>
                </a:lnTo>
                <a:lnTo>
                  <a:pt x="198755" y="144818"/>
                </a:lnTo>
                <a:lnTo>
                  <a:pt x="214249" y="124371"/>
                </a:lnTo>
                <a:lnTo>
                  <a:pt x="231648" y="102311"/>
                </a:lnTo>
                <a:lnTo>
                  <a:pt x="194437" y="102311"/>
                </a:lnTo>
                <a:lnTo>
                  <a:pt x="535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78625" y="5685421"/>
            <a:ext cx="113030" cy="143510"/>
          </a:xfrm>
          <a:custGeom>
            <a:avLst/>
            <a:gdLst/>
            <a:ahLst/>
            <a:cxnLst/>
            <a:rect l="l" t="t" r="r" b="b"/>
            <a:pathLst>
              <a:path w="113029" h="143510">
                <a:moveTo>
                  <a:pt x="112775" y="0"/>
                </a:moveTo>
                <a:lnTo>
                  <a:pt x="0" y="143243"/>
                </a:lnTo>
                <a:lnTo>
                  <a:pt x="37210" y="143243"/>
                </a:lnTo>
                <a:lnTo>
                  <a:pt x="83184" y="85013"/>
                </a:lnTo>
                <a:lnTo>
                  <a:pt x="112775" y="85013"/>
                </a:lnTo>
                <a:lnTo>
                  <a:pt x="1127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5900" y="5598845"/>
            <a:ext cx="229870" cy="142240"/>
          </a:xfrm>
          <a:custGeom>
            <a:avLst/>
            <a:gdLst/>
            <a:ahLst/>
            <a:cxnLst/>
            <a:rect l="l" t="t" r="r" b="b"/>
            <a:pathLst>
              <a:path w="229870" h="142239">
                <a:moveTo>
                  <a:pt x="53213" y="0"/>
                </a:moveTo>
                <a:lnTo>
                  <a:pt x="0" y="0"/>
                </a:lnTo>
                <a:lnTo>
                  <a:pt x="197231" y="141668"/>
                </a:lnTo>
                <a:lnTo>
                  <a:pt x="229743" y="100736"/>
                </a:lnTo>
                <a:lnTo>
                  <a:pt x="193040" y="100736"/>
                </a:lnTo>
                <a:lnTo>
                  <a:pt x="532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40423" y="5559552"/>
            <a:ext cx="179070" cy="159385"/>
          </a:xfrm>
          <a:custGeom>
            <a:avLst/>
            <a:gdLst/>
            <a:ahLst/>
            <a:cxnLst/>
            <a:rect l="l" t="t" r="r" b="b"/>
            <a:pathLst>
              <a:path w="179070" h="159385">
                <a:moveTo>
                  <a:pt x="124078" y="0"/>
                </a:moveTo>
                <a:lnTo>
                  <a:pt x="0" y="116433"/>
                </a:lnTo>
                <a:lnTo>
                  <a:pt x="0" y="158927"/>
                </a:lnTo>
                <a:lnTo>
                  <a:pt x="125475" y="39293"/>
                </a:lnTo>
                <a:lnTo>
                  <a:pt x="178688" y="39293"/>
                </a:lnTo>
                <a:lnTo>
                  <a:pt x="1240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58940" y="555955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460" y="0"/>
                </a:moveTo>
                <a:lnTo>
                  <a:pt x="61975" y="0"/>
                </a:lnTo>
                <a:lnTo>
                  <a:pt x="61975" y="31419"/>
                </a:lnTo>
                <a:lnTo>
                  <a:pt x="85597" y="31419"/>
                </a:lnTo>
                <a:lnTo>
                  <a:pt x="0" y="140030"/>
                </a:lnTo>
                <a:lnTo>
                  <a:pt x="36702" y="140030"/>
                </a:lnTo>
                <a:lnTo>
                  <a:pt x="104266" y="55054"/>
                </a:lnTo>
                <a:lnTo>
                  <a:pt x="132460" y="55054"/>
                </a:lnTo>
                <a:lnTo>
                  <a:pt x="13246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63206" y="5614619"/>
            <a:ext cx="28575" cy="24130"/>
          </a:xfrm>
          <a:custGeom>
            <a:avLst/>
            <a:gdLst/>
            <a:ahLst/>
            <a:cxnLst/>
            <a:rect l="l" t="t" r="r" b="b"/>
            <a:pathLst>
              <a:path w="28575" h="24129">
                <a:moveTo>
                  <a:pt x="0" y="11791"/>
                </a:moveTo>
                <a:lnTo>
                  <a:pt x="28168" y="11791"/>
                </a:lnTo>
              </a:path>
            </a:pathLst>
          </a:custGeom>
          <a:ln w="2485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50208" y="5772911"/>
            <a:ext cx="301625" cy="253365"/>
          </a:xfrm>
          <a:custGeom>
            <a:avLst/>
            <a:gdLst/>
            <a:ahLst/>
            <a:cxnLst/>
            <a:rect l="l" t="t" r="r" b="b"/>
            <a:pathLst>
              <a:path w="301625" h="253364">
                <a:moveTo>
                  <a:pt x="134874" y="0"/>
                </a:moveTo>
                <a:lnTo>
                  <a:pt x="123444" y="6413"/>
                </a:lnTo>
                <a:lnTo>
                  <a:pt x="76581" y="33591"/>
                </a:lnTo>
                <a:lnTo>
                  <a:pt x="0" y="33591"/>
                </a:lnTo>
                <a:lnTo>
                  <a:pt x="0" y="190373"/>
                </a:lnTo>
                <a:lnTo>
                  <a:pt x="76962" y="190373"/>
                </a:lnTo>
                <a:lnTo>
                  <a:pt x="219456" y="252818"/>
                </a:lnTo>
                <a:lnTo>
                  <a:pt x="281305" y="217970"/>
                </a:lnTo>
                <a:lnTo>
                  <a:pt x="218313" y="217970"/>
                </a:lnTo>
                <a:lnTo>
                  <a:pt x="83185" y="159156"/>
                </a:lnTo>
                <a:lnTo>
                  <a:pt x="29083" y="159156"/>
                </a:lnTo>
                <a:lnTo>
                  <a:pt x="29083" y="64808"/>
                </a:lnTo>
                <a:lnTo>
                  <a:pt x="83947" y="64808"/>
                </a:lnTo>
                <a:lnTo>
                  <a:pt x="137160" y="34010"/>
                </a:lnTo>
                <a:lnTo>
                  <a:pt x="301117" y="34010"/>
                </a:lnTo>
                <a:lnTo>
                  <a:pt x="301117" y="33451"/>
                </a:lnTo>
                <a:lnTo>
                  <a:pt x="221615" y="33451"/>
                </a:lnTo>
                <a:lnTo>
                  <a:pt x="134874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168521" y="5838418"/>
            <a:ext cx="245110" cy="153035"/>
          </a:xfrm>
          <a:custGeom>
            <a:avLst/>
            <a:gdLst/>
            <a:ahLst/>
            <a:cxnLst/>
            <a:rect l="l" t="t" r="r" b="b"/>
            <a:pathLst>
              <a:path w="245110" h="153035">
                <a:moveTo>
                  <a:pt x="244855" y="0"/>
                </a:moveTo>
                <a:lnTo>
                  <a:pt x="216026" y="0"/>
                </a:lnTo>
                <a:lnTo>
                  <a:pt x="216026" y="31076"/>
                </a:lnTo>
                <a:lnTo>
                  <a:pt x="215899" y="31076"/>
                </a:lnTo>
                <a:lnTo>
                  <a:pt x="0" y="152463"/>
                </a:lnTo>
                <a:lnTo>
                  <a:pt x="62991" y="152463"/>
                </a:lnTo>
                <a:lnTo>
                  <a:pt x="244855" y="50025"/>
                </a:lnTo>
                <a:lnTo>
                  <a:pt x="244855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52391" y="5831725"/>
            <a:ext cx="196215" cy="78105"/>
          </a:xfrm>
          <a:custGeom>
            <a:avLst/>
            <a:gdLst/>
            <a:ahLst/>
            <a:cxnLst/>
            <a:rect l="l" t="t" r="r" b="b"/>
            <a:pathLst>
              <a:path w="196214" h="78104">
                <a:moveTo>
                  <a:pt x="98933" y="0"/>
                </a:moveTo>
                <a:lnTo>
                  <a:pt x="69977" y="0"/>
                </a:lnTo>
                <a:lnTo>
                  <a:pt x="69977" y="31216"/>
                </a:lnTo>
                <a:lnTo>
                  <a:pt x="54356" y="36791"/>
                </a:lnTo>
                <a:lnTo>
                  <a:pt x="0" y="48640"/>
                </a:lnTo>
                <a:lnTo>
                  <a:pt x="0" y="77762"/>
                </a:lnTo>
                <a:lnTo>
                  <a:pt x="57150" y="66344"/>
                </a:lnTo>
                <a:lnTo>
                  <a:pt x="57150" y="66205"/>
                </a:lnTo>
                <a:lnTo>
                  <a:pt x="196088" y="18948"/>
                </a:lnTo>
                <a:lnTo>
                  <a:pt x="98933" y="18948"/>
                </a:lnTo>
                <a:lnTo>
                  <a:pt x="98933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51325" y="5795771"/>
            <a:ext cx="162560" cy="55244"/>
          </a:xfrm>
          <a:custGeom>
            <a:avLst/>
            <a:gdLst/>
            <a:ahLst/>
            <a:cxnLst/>
            <a:rect l="l" t="t" r="r" b="b"/>
            <a:pathLst>
              <a:path w="162560" h="55245">
                <a:moveTo>
                  <a:pt x="162051" y="0"/>
                </a:moveTo>
                <a:lnTo>
                  <a:pt x="0" y="54902"/>
                </a:lnTo>
                <a:lnTo>
                  <a:pt x="97154" y="54902"/>
                </a:lnTo>
                <a:lnTo>
                  <a:pt x="133222" y="42646"/>
                </a:lnTo>
                <a:lnTo>
                  <a:pt x="162051" y="42646"/>
                </a:lnTo>
                <a:lnTo>
                  <a:pt x="16205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87367" y="5806922"/>
            <a:ext cx="164465" cy="31750"/>
          </a:xfrm>
          <a:custGeom>
            <a:avLst/>
            <a:gdLst/>
            <a:ahLst/>
            <a:cxnLst/>
            <a:rect l="l" t="t" r="r" b="b"/>
            <a:pathLst>
              <a:path w="164464" h="31750">
                <a:moveTo>
                  <a:pt x="163957" y="0"/>
                </a:moveTo>
                <a:lnTo>
                  <a:pt x="0" y="0"/>
                </a:lnTo>
                <a:lnTo>
                  <a:pt x="81153" y="31356"/>
                </a:lnTo>
                <a:lnTo>
                  <a:pt x="135001" y="24803"/>
                </a:lnTo>
                <a:lnTo>
                  <a:pt x="163957" y="24803"/>
                </a:lnTo>
                <a:lnTo>
                  <a:pt x="163957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71822" y="5796610"/>
            <a:ext cx="80010" cy="10160"/>
          </a:xfrm>
          <a:custGeom>
            <a:avLst/>
            <a:gdLst/>
            <a:ahLst/>
            <a:cxnLst/>
            <a:rect l="l" t="t" r="r" b="b"/>
            <a:pathLst>
              <a:path w="80010" h="10160">
                <a:moveTo>
                  <a:pt x="79501" y="0"/>
                </a:moveTo>
                <a:lnTo>
                  <a:pt x="0" y="9753"/>
                </a:lnTo>
                <a:lnTo>
                  <a:pt x="79501" y="9753"/>
                </a:lnTo>
                <a:lnTo>
                  <a:pt x="7950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75759" y="5547359"/>
            <a:ext cx="234696" cy="2072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81871" y="571725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04" y="0"/>
                </a:lnTo>
              </a:path>
            </a:pathLst>
          </a:custGeom>
          <a:ln w="3239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935973" y="5547359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21589" y="0"/>
                </a:moveTo>
                <a:lnTo>
                  <a:pt x="0" y="21589"/>
                </a:lnTo>
                <a:lnTo>
                  <a:pt x="40639" y="62280"/>
                </a:lnTo>
                <a:lnTo>
                  <a:pt x="60832" y="40639"/>
                </a:lnTo>
                <a:lnTo>
                  <a:pt x="215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934577" y="58560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42036" y="0"/>
                </a:moveTo>
                <a:lnTo>
                  <a:pt x="0" y="41973"/>
                </a:lnTo>
                <a:lnTo>
                  <a:pt x="21716" y="63614"/>
                </a:lnTo>
                <a:lnTo>
                  <a:pt x="63626" y="21653"/>
                </a:lnTo>
                <a:lnTo>
                  <a:pt x="4203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987408" y="5598744"/>
            <a:ext cx="277495" cy="412115"/>
          </a:xfrm>
          <a:custGeom>
            <a:avLst/>
            <a:gdLst/>
            <a:ahLst/>
            <a:cxnLst/>
            <a:rect l="l" t="t" r="r" b="b"/>
            <a:pathLst>
              <a:path w="277495" h="412114">
                <a:moveTo>
                  <a:pt x="277241" y="145186"/>
                </a:moveTo>
                <a:lnTo>
                  <a:pt x="246126" y="145186"/>
                </a:lnTo>
                <a:lnTo>
                  <a:pt x="246126" y="232879"/>
                </a:lnTo>
                <a:lnTo>
                  <a:pt x="215011" y="251840"/>
                </a:lnTo>
                <a:lnTo>
                  <a:pt x="215011" y="411619"/>
                </a:lnTo>
                <a:lnTo>
                  <a:pt x="246126" y="411619"/>
                </a:lnTo>
                <a:lnTo>
                  <a:pt x="246126" y="268986"/>
                </a:lnTo>
                <a:lnTo>
                  <a:pt x="275971" y="251840"/>
                </a:lnTo>
                <a:lnTo>
                  <a:pt x="277241" y="251840"/>
                </a:lnTo>
                <a:lnTo>
                  <a:pt x="277241" y="145186"/>
                </a:lnTo>
                <a:close/>
              </a:path>
              <a:path w="277495" h="412114">
                <a:moveTo>
                  <a:pt x="60833" y="11874"/>
                </a:moveTo>
                <a:lnTo>
                  <a:pt x="0" y="47370"/>
                </a:lnTo>
                <a:lnTo>
                  <a:pt x="0" y="247802"/>
                </a:lnTo>
                <a:lnTo>
                  <a:pt x="1270" y="247802"/>
                </a:lnTo>
                <a:lnTo>
                  <a:pt x="60833" y="282028"/>
                </a:lnTo>
                <a:lnTo>
                  <a:pt x="60833" y="411594"/>
                </a:lnTo>
                <a:lnTo>
                  <a:pt x="91948" y="411594"/>
                </a:lnTo>
                <a:lnTo>
                  <a:pt x="91948" y="299923"/>
                </a:lnTo>
                <a:lnTo>
                  <a:pt x="102787" y="299923"/>
                </a:lnTo>
                <a:lnTo>
                  <a:pt x="114935" y="278930"/>
                </a:lnTo>
                <a:lnTo>
                  <a:pt x="29718" y="230174"/>
                </a:lnTo>
                <a:lnTo>
                  <a:pt x="29718" y="147574"/>
                </a:lnTo>
                <a:lnTo>
                  <a:pt x="30988" y="147574"/>
                </a:lnTo>
                <a:lnTo>
                  <a:pt x="30988" y="145669"/>
                </a:lnTo>
                <a:lnTo>
                  <a:pt x="121793" y="132753"/>
                </a:lnTo>
                <a:lnTo>
                  <a:pt x="277241" y="132753"/>
                </a:lnTo>
                <a:lnTo>
                  <a:pt x="154178" y="132740"/>
                </a:lnTo>
                <a:lnTo>
                  <a:pt x="154178" y="115087"/>
                </a:lnTo>
                <a:lnTo>
                  <a:pt x="30988" y="115087"/>
                </a:lnTo>
                <a:lnTo>
                  <a:pt x="31031" y="65023"/>
                </a:lnTo>
                <a:lnTo>
                  <a:pt x="60833" y="47637"/>
                </a:lnTo>
                <a:lnTo>
                  <a:pt x="60833" y="11874"/>
                </a:lnTo>
                <a:close/>
              </a:path>
              <a:path w="277495" h="412114">
                <a:moveTo>
                  <a:pt x="102787" y="299923"/>
                </a:moveTo>
                <a:lnTo>
                  <a:pt x="91948" y="299923"/>
                </a:lnTo>
                <a:lnTo>
                  <a:pt x="100076" y="304609"/>
                </a:lnTo>
                <a:lnTo>
                  <a:pt x="102787" y="299923"/>
                </a:lnTo>
                <a:close/>
              </a:path>
              <a:path w="277495" h="412114">
                <a:moveTo>
                  <a:pt x="277241" y="132753"/>
                </a:moveTo>
                <a:lnTo>
                  <a:pt x="121793" y="132753"/>
                </a:lnTo>
                <a:lnTo>
                  <a:pt x="123063" y="150279"/>
                </a:lnTo>
                <a:lnTo>
                  <a:pt x="90678" y="155740"/>
                </a:lnTo>
                <a:lnTo>
                  <a:pt x="60833" y="159753"/>
                </a:lnTo>
                <a:lnTo>
                  <a:pt x="58039" y="189560"/>
                </a:lnTo>
                <a:lnTo>
                  <a:pt x="110871" y="207187"/>
                </a:lnTo>
                <a:lnTo>
                  <a:pt x="127127" y="249148"/>
                </a:lnTo>
                <a:lnTo>
                  <a:pt x="155575" y="238328"/>
                </a:lnTo>
                <a:lnTo>
                  <a:pt x="137922" y="189560"/>
                </a:lnTo>
                <a:lnTo>
                  <a:pt x="128397" y="181406"/>
                </a:lnTo>
                <a:lnTo>
                  <a:pt x="142113" y="178727"/>
                </a:lnTo>
                <a:lnTo>
                  <a:pt x="154432" y="163868"/>
                </a:lnTo>
                <a:lnTo>
                  <a:pt x="216408" y="163868"/>
                </a:lnTo>
                <a:lnTo>
                  <a:pt x="216408" y="162217"/>
                </a:lnTo>
                <a:lnTo>
                  <a:pt x="246126" y="145186"/>
                </a:lnTo>
                <a:lnTo>
                  <a:pt x="277241" y="145186"/>
                </a:lnTo>
                <a:lnTo>
                  <a:pt x="277241" y="132753"/>
                </a:lnTo>
                <a:close/>
              </a:path>
              <a:path w="277495" h="412114">
                <a:moveTo>
                  <a:pt x="196088" y="38"/>
                </a:moveTo>
                <a:lnTo>
                  <a:pt x="195326" y="1384"/>
                </a:lnTo>
                <a:lnTo>
                  <a:pt x="185293" y="1384"/>
                </a:lnTo>
                <a:lnTo>
                  <a:pt x="185293" y="132740"/>
                </a:lnTo>
                <a:lnTo>
                  <a:pt x="277241" y="132740"/>
                </a:lnTo>
                <a:lnTo>
                  <a:pt x="277241" y="126657"/>
                </a:lnTo>
                <a:lnTo>
                  <a:pt x="215011" y="126657"/>
                </a:lnTo>
                <a:lnTo>
                  <a:pt x="215011" y="46875"/>
                </a:lnTo>
                <a:lnTo>
                  <a:pt x="246126" y="46875"/>
                </a:lnTo>
                <a:lnTo>
                  <a:pt x="246126" y="29286"/>
                </a:lnTo>
                <a:lnTo>
                  <a:pt x="196088" y="38"/>
                </a:lnTo>
                <a:close/>
              </a:path>
              <a:path w="277495" h="412114">
                <a:moveTo>
                  <a:pt x="246126" y="29286"/>
                </a:moveTo>
                <a:lnTo>
                  <a:pt x="246126" y="108750"/>
                </a:lnTo>
                <a:lnTo>
                  <a:pt x="215011" y="126657"/>
                </a:lnTo>
                <a:lnTo>
                  <a:pt x="277241" y="126657"/>
                </a:lnTo>
                <a:lnTo>
                  <a:pt x="277241" y="47472"/>
                </a:lnTo>
                <a:lnTo>
                  <a:pt x="277114" y="47370"/>
                </a:lnTo>
                <a:lnTo>
                  <a:pt x="246126" y="29286"/>
                </a:lnTo>
                <a:close/>
              </a:path>
              <a:path w="277495" h="412114">
                <a:moveTo>
                  <a:pt x="81153" y="0"/>
                </a:moveTo>
                <a:lnTo>
                  <a:pt x="60833" y="11874"/>
                </a:lnTo>
                <a:lnTo>
                  <a:pt x="60833" y="110794"/>
                </a:lnTo>
                <a:lnTo>
                  <a:pt x="30988" y="115087"/>
                </a:lnTo>
                <a:lnTo>
                  <a:pt x="154178" y="115087"/>
                </a:lnTo>
                <a:lnTo>
                  <a:pt x="154178" y="106324"/>
                </a:lnTo>
                <a:lnTo>
                  <a:pt x="91948" y="106324"/>
                </a:lnTo>
                <a:lnTo>
                  <a:pt x="91948" y="31241"/>
                </a:lnTo>
                <a:lnTo>
                  <a:pt x="88900" y="31241"/>
                </a:lnTo>
                <a:lnTo>
                  <a:pt x="123063" y="31178"/>
                </a:lnTo>
                <a:lnTo>
                  <a:pt x="123063" y="1384"/>
                </a:lnTo>
                <a:lnTo>
                  <a:pt x="81915" y="1384"/>
                </a:lnTo>
                <a:lnTo>
                  <a:pt x="81153" y="0"/>
                </a:lnTo>
                <a:close/>
              </a:path>
              <a:path w="277495" h="412114">
                <a:moveTo>
                  <a:pt x="185293" y="1384"/>
                </a:moveTo>
                <a:lnTo>
                  <a:pt x="123063" y="1384"/>
                </a:lnTo>
                <a:lnTo>
                  <a:pt x="123063" y="101841"/>
                </a:lnTo>
                <a:lnTo>
                  <a:pt x="91948" y="106324"/>
                </a:lnTo>
                <a:lnTo>
                  <a:pt x="154178" y="106324"/>
                </a:lnTo>
                <a:lnTo>
                  <a:pt x="154178" y="31178"/>
                </a:lnTo>
                <a:lnTo>
                  <a:pt x="185293" y="31178"/>
                </a:lnTo>
                <a:lnTo>
                  <a:pt x="185293" y="1384"/>
                </a:lnTo>
                <a:close/>
              </a:path>
              <a:path w="277495" h="412114">
                <a:moveTo>
                  <a:pt x="246126" y="46875"/>
                </a:moveTo>
                <a:lnTo>
                  <a:pt x="215011" y="46875"/>
                </a:lnTo>
                <a:lnTo>
                  <a:pt x="246126" y="65023"/>
                </a:lnTo>
                <a:lnTo>
                  <a:pt x="246126" y="4687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257918" y="5547359"/>
            <a:ext cx="65405" cy="66675"/>
          </a:xfrm>
          <a:custGeom>
            <a:avLst/>
            <a:gdLst/>
            <a:ahLst/>
            <a:cxnLst/>
            <a:rect l="l" t="t" r="r" b="b"/>
            <a:pathLst>
              <a:path w="65404" h="66675">
                <a:moveTo>
                  <a:pt x="43307" y="0"/>
                </a:moveTo>
                <a:lnTo>
                  <a:pt x="0" y="44665"/>
                </a:lnTo>
                <a:lnTo>
                  <a:pt x="21590" y="66306"/>
                </a:lnTo>
                <a:lnTo>
                  <a:pt x="64897" y="21716"/>
                </a:lnTo>
                <a:lnTo>
                  <a:pt x="4330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59316" y="5856020"/>
            <a:ext cx="63500" cy="64135"/>
          </a:xfrm>
          <a:custGeom>
            <a:avLst/>
            <a:gdLst/>
            <a:ahLst/>
            <a:cxnLst/>
            <a:rect l="l" t="t" r="r" b="b"/>
            <a:pathLst>
              <a:path w="63500" h="64135">
                <a:moveTo>
                  <a:pt x="21590" y="0"/>
                </a:moveTo>
                <a:lnTo>
                  <a:pt x="0" y="21653"/>
                </a:lnTo>
                <a:lnTo>
                  <a:pt x="40513" y="63614"/>
                </a:lnTo>
                <a:lnTo>
                  <a:pt x="63500" y="41973"/>
                </a:lnTo>
                <a:lnTo>
                  <a:pt x="215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313418" y="571658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17" y="0"/>
                </a:lnTo>
              </a:path>
            </a:pathLst>
          </a:custGeom>
          <a:ln w="31064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3416934" y="6276171"/>
            <a:ext cx="81441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高盛；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国民账户委员会；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惠誉评级；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4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3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世界银行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的</a:t>
            </a:r>
            <a:r>
              <a:rPr sz="1100" spc="-8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B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R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EA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DY</a:t>
            </a:r>
            <a:r>
              <a:rPr sz="1100" spc="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评估；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美国（圣路易斯）联邦储备银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巴基斯坦政府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1429996" y="241864"/>
            <a:ext cx="560837" cy="5586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58546" y="6359347"/>
            <a:ext cx="971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454908" y="6553200"/>
            <a:ext cx="75178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7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9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联合国；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8.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美国中央情报局世界概况；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9.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等教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育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委员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会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78635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304800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"/>
              <a:ext cx="3048000" cy="6859905"/>
            </a:xfrm>
            <a:custGeom>
              <a:avLst/>
              <a:gdLst/>
              <a:ahLst/>
              <a:cxnLst/>
              <a:rect l="l" t="t" r="r" b="b"/>
              <a:pathLst>
                <a:path w="3048000" h="6859905">
                  <a:moveTo>
                    <a:pt x="3048000" y="0"/>
                  </a:moveTo>
                  <a:lnTo>
                    <a:pt x="0" y="0"/>
                  </a:lnTo>
                  <a:lnTo>
                    <a:pt x="0" y="6859524"/>
                  </a:lnTo>
                  <a:lnTo>
                    <a:pt x="3048000" y="6859524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51" y="63356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19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000" y="69342"/>
            <a:ext cx="11811000" cy="6788784"/>
            <a:chOff x="381000" y="69342"/>
            <a:chExt cx="11811000" cy="678878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67921" y="69342"/>
              <a:ext cx="624027" cy="623442"/>
            </a:xfrm>
            <a:prstGeom prst="rect">
              <a:avLst/>
            </a:prstGeom>
          </p:spPr>
        </p:pic>
        <p:pic>
          <p:nvPicPr>
            <p:cNvPr id="8" name="object 8">
              <a:hlinkClick r:id="rId3" action="ppaction://hlinksldjump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3526802"/>
              <a:ext cx="328917" cy="32891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48000" y="1600212"/>
              <a:ext cx="4451350" cy="487045"/>
            </a:xfrm>
            <a:custGeom>
              <a:avLst/>
              <a:gdLst/>
              <a:ahLst/>
              <a:cxnLst/>
              <a:rect l="l" t="t" r="r" b="b"/>
              <a:pathLst>
                <a:path w="4451350" h="487044">
                  <a:moveTo>
                    <a:pt x="445135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4451350" y="486651"/>
                  </a:lnTo>
                  <a:lnTo>
                    <a:pt x="4451350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0" y="2086862"/>
              <a:ext cx="4451350" cy="4771390"/>
            </a:xfrm>
            <a:custGeom>
              <a:avLst/>
              <a:gdLst/>
              <a:ahLst/>
              <a:cxnLst/>
              <a:rect l="l" t="t" r="r" b="b"/>
              <a:pathLst>
                <a:path w="4451350" h="4771390">
                  <a:moveTo>
                    <a:pt x="4451350" y="0"/>
                  </a:moveTo>
                  <a:lnTo>
                    <a:pt x="0" y="0"/>
                  </a:lnTo>
                  <a:lnTo>
                    <a:pt x="0" y="4771136"/>
                  </a:lnTo>
                  <a:lnTo>
                    <a:pt x="4451350" y="4771136"/>
                  </a:lnTo>
                  <a:lnTo>
                    <a:pt x="445135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8300" y="330200"/>
            <a:ext cx="1678305" cy="152541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spcBef>
                <a:spcPts val="37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建立资讯科技离岸中心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8637" y="4083253"/>
            <a:ext cx="36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005C2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4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360" y="3604386"/>
            <a:ext cx="85598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主要报告</a:t>
            </a: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2864" y="5957318"/>
            <a:ext cx="4003214" cy="748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1100" dirty="0">
                <a:latin typeface="Arial" panose="020B0604020202020204"/>
                <a:cs typeface="Arial" panose="020B0604020202020204"/>
              </a:rPr>
              <a:t>资</a:t>
            </a:r>
            <a:r>
              <a:rPr lang="en-US" altLang="en-US" sz="1100" dirty="0">
                <a:latin typeface="Arial" panose="020B0604020202020204"/>
                <a:cs typeface="Arial" panose="020B0604020202020204"/>
              </a:rPr>
              <a:t>Kearney</a:t>
            </a:r>
            <a:r>
              <a:rPr lang="zh-CN" altLang="en-US" sz="1100" dirty="0">
                <a:latin typeface="Arial" panose="020B0604020202020204"/>
                <a:cs typeface="Arial" panose="020B0604020202020204"/>
              </a:rPr>
              <a:t>《</a:t>
            </a:r>
            <a:r>
              <a:rPr lang="en-US" altLang="en-US" sz="1100" dirty="0">
                <a:latin typeface="Arial" panose="020B0604020202020204"/>
                <a:cs typeface="Arial" panose="020B0604020202020204"/>
              </a:rPr>
              <a:t>2023</a:t>
            </a:r>
            <a:r>
              <a:rPr lang="zh-CN" altLang="en-US" sz="1100" dirty="0">
                <a:latin typeface="Arial" panose="020B0604020202020204"/>
                <a:cs typeface="Arial" panose="020B0604020202020204"/>
              </a:rPr>
              <a:t>年全球服务定位指数（</a:t>
            </a:r>
            <a:r>
              <a:rPr lang="en-US" altLang="en-US" sz="1100" dirty="0">
                <a:latin typeface="Arial" panose="020B0604020202020204"/>
                <a:cs typeface="Arial" panose="020B0604020202020204"/>
              </a:rPr>
              <a:t>GSLI</a:t>
            </a:r>
            <a:r>
              <a:rPr lang="zh-CN" altLang="en-US" sz="1100" dirty="0">
                <a:latin typeface="Arial" panose="020B0604020202020204"/>
                <a:cs typeface="Arial" panose="020B0604020202020204"/>
              </a:rPr>
              <a:t>）》及专家意见</a:t>
            </a:r>
          </a:p>
          <a:p>
            <a:pPr marL="12700">
              <a:spcBef>
                <a:spcPts val="95"/>
              </a:spcBef>
            </a:pPr>
            <a:r>
              <a:rPr lang="zh-CN" altLang="en-US" sz="1050" dirty="0">
                <a:latin typeface="Arial" panose="020B0604020202020204"/>
                <a:cs typeface="Arial" panose="020B0604020202020204"/>
              </a:rPr>
              <a:t>注</a:t>
            </a:r>
            <a:r>
              <a:rPr lang="en-US" altLang="en-US" sz="1050" dirty="0">
                <a:latin typeface="Arial" panose="020B0604020202020204"/>
                <a:cs typeface="Arial" panose="020B0604020202020204"/>
              </a:rPr>
              <a:t>1</a:t>
            </a:r>
            <a:r>
              <a:rPr lang="zh-CN" altLang="en-US" sz="1050" dirty="0">
                <a:latin typeface="Arial" panose="020B0604020202020204"/>
                <a:cs typeface="Arial" panose="020B0604020202020204"/>
              </a:rPr>
              <a:t>：数据基于巴基斯坦（</a:t>
            </a:r>
            <a:r>
              <a:rPr lang="en-US" altLang="en-US" sz="1050" dirty="0">
                <a:latin typeface="Arial" panose="020B0604020202020204"/>
                <a:cs typeface="Arial" panose="020B0604020202020204"/>
              </a:rPr>
              <a:t>P@SHA</a:t>
            </a:r>
            <a:r>
              <a:rPr lang="zh-CN" altLang="en-US" sz="1050" dirty="0">
                <a:latin typeface="Arial" panose="020B0604020202020204"/>
                <a:cs typeface="Arial" panose="020B0604020202020204"/>
              </a:rPr>
              <a:t>）、印度及菲律宾的本地报告与薪资调料来源：查</a:t>
            </a:r>
          </a:p>
          <a:p>
            <a:pPr marL="12700">
              <a:lnSpc>
                <a:spcPts val="800"/>
              </a:lnSpc>
              <a:spcBef>
                <a:spcPts val="95"/>
              </a:spcBef>
            </a:pPr>
            <a:endParaRPr lang="en-US" altLang="en-US" sz="7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800"/>
              </a:lnSpc>
              <a:spcBef>
                <a:spcPts val="95"/>
              </a:spcBef>
            </a:pPr>
            <a:endParaRPr lang="en-US" altLang="en-US" sz="7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4402" y="174994"/>
            <a:ext cx="602043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375"/>
              </a:spcBef>
            </a:pPr>
            <a:r>
              <a:rPr lang="zh-CN" altLang="en-US"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机遇概览与重点亮点</a:t>
            </a:r>
            <a:endParaRPr sz="3200" b="1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0" y="762050"/>
            <a:ext cx="1637030" cy="762000"/>
          </a:xfrm>
          <a:custGeom>
            <a:avLst/>
            <a:gdLst/>
            <a:ahLst/>
            <a:cxnLst/>
            <a:rect l="l" t="t" r="r" b="b"/>
            <a:pathLst>
              <a:path w="1637029" h="762000">
                <a:moveTo>
                  <a:pt x="1637029" y="0"/>
                </a:moveTo>
                <a:lnTo>
                  <a:pt x="0" y="0"/>
                </a:lnTo>
                <a:lnTo>
                  <a:pt x="0" y="761949"/>
                </a:lnTo>
                <a:lnTo>
                  <a:pt x="1637029" y="761949"/>
                </a:lnTo>
                <a:lnTo>
                  <a:pt x="1637029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19704" y="1066800"/>
            <a:ext cx="1043305" cy="2305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机遇概述</a:t>
            </a:r>
            <a:endParaRPr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85029" y="762050"/>
            <a:ext cx="7506970" cy="762000"/>
          </a:xfrm>
          <a:custGeom>
            <a:avLst/>
            <a:gdLst/>
            <a:ahLst/>
            <a:cxnLst/>
            <a:rect l="l" t="t" r="r" b="b"/>
            <a:pathLst>
              <a:path w="7506970" h="762000">
                <a:moveTo>
                  <a:pt x="7506970" y="0"/>
                </a:moveTo>
                <a:lnTo>
                  <a:pt x="0" y="0"/>
                </a:lnTo>
                <a:lnTo>
                  <a:pt x="0" y="761949"/>
                </a:lnTo>
                <a:lnTo>
                  <a:pt x="7506970" y="761949"/>
                </a:lnTo>
                <a:lnTo>
                  <a:pt x="750697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64404" y="911097"/>
            <a:ext cx="7269480" cy="4241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将巴基斯坦打造为信息技术服务的离岸与本地交付中心，以满足日益增长的全球与国内市场需求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4262702" y="978960"/>
            <a:ext cx="7929880" cy="1108075"/>
            <a:chOff x="4262702" y="978960"/>
            <a:chExt cx="7929880" cy="110807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2702" y="978960"/>
              <a:ext cx="341338" cy="3407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20000" y="1600212"/>
              <a:ext cx="4572000" cy="487045"/>
            </a:xfrm>
            <a:custGeom>
              <a:avLst/>
              <a:gdLst/>
              <a:ahLst/>
              <a:cxnLst/>
              <a:rect l="l" t="t" r="r" b="b"/>
              <a:pathLst>
                <a:path w="4572000" h="487044">
                  <a:moveTo>
                    <a:pt x="457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4572000" y="48665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26994" y="1692655"/>
            <a:ext cx="630999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584700" algn="l"/>
              </a:tabLst>
            </a:pP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高级机会事实</a:t>
            </a:r>
            <a:r>
              <a:rPr lang="en-US" altLang="zh-CN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价值主张</a:t>
            </a:r>
            <a:endParaRPr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02610" y="2478722"/>
            <a:ext cx="1372870" cy="1115695"/>
          </a:xfrm>
          <a:custGeom>
            <a:avLst/>
            <a:gdLst/>
            <a:ahLst/>
            <a:cxnLst/>
            <a:rect l="l" t="t" r="r" b="b"/>
            <a:pathLst>
              <a:path w="1372870" h="1115695">
                <a:moveTo>
                  <a:pt x="1372742" y="0"/>
                </a:moveTo>
                <a:lnTo>
                  <a:pt x="0" y="0"/>
                </a:lnTo>
                <a:lnTo>
                  <a:pt x="0" y="1115377"/>
                </a:lnTo>
                <a:lnTo>
                  <a:pt x="1372742" y="1115377"/>
                </a:lnTo>
                <a:lnTo>
                  <a:pt x="13727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02610" y="2478722"/>
            <a:ext cx="13728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 marL="219710" marR="212090" indent="154940">
              <a:lnSpc>
                <a:spcPts val="1300"/>
              </a:lnSpc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可扩展型</a:t>
            </a:r>
          </a:p>
          <a:p>
            <a:pPr marL="219710" marR="212090" indent="154940">
              <a:lnSpc>
                <a:spcPts val="1300"/>
              </a:lnSpc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 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  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组织</a:t>
            </a:r>
          </a:p>
        </p:txBody>
      </p:sp>
      <p:sp>
        <p:nvSpPr>
          <p:cNvPr id="26" name="object 26"/>
          <p:cNvSpPr/>
          <p:nvPr/>
        </p:nvSpPr>
        <p:spPr>
          <a:xfrm>
            <a:off x="4648200" y="2478722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60" h="1115695">
                <a:moveTo>
                  <a:pt x="1318133" y="0"/>
                </a:moveTo>
                <a:lnTo>
                  <a:pt x="0" y="0"/>
                </a:lnTo>
                <a:lnTo>
                  <a:pt x="0" y="1115377"/>
                </a:lnTo>
                <a:lnTo>
                  <a:pt x="1318133" y="1115377"/>
                </a:lnTo>
                <a:lnTo>
                  <a:pt x="131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48200" y="2478722"/>
            <a:ext cx="131826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 marL="137795" marR="128905" indent="162560">
              <a:lnSpc>
                <a:spcPts val="1300"/>
              </a:lnSpc>
            </a:pPr>
            <a:r>
              <a:rPr lang="en-US" altLang="en-US" sz="1200" dirty="0">
                <a:latin typeface="Arial" panose="020B0604020202020204"/>
                <a:cs typeface="Arial" panose="020B0604020202020204"/>
              </a:rPr>
              <a:t> </a:t>
            </a:r>
            <a:r>
              <a:rPr lang="zh-CN" altLang="en-US" sz="1200" dirty="0">
                <a:latin typeface="Arial" panose="020B0604020202020204"/>
                <a:cs typeface="Arial" panose="020B0604020202020204"/>
              </a:rPr>
              <a:t>本地市场</a:t>
            </a:r>
          </a:p>
          <a:p>
            <a:pPr marL="137795" marR="128905" indent="162560">
              <a:lnSpc>
                <a:spcPts val="1300"/>
              </a:lnSpc>
            </a:pPr>
            <a:r>
              <a:rPr lang="zh-CN" altLang="en-US" sz="1200" dirty="0">
                <a:latin typeface="Arial" panose="020B0604020202020204"/>
                <a:cs typeface="Arial" panose="020B0604020202020204"/>
              </a:rPr>
              <a:t>需求可及性</a:t>
            </a:r>
          </a:p>
        </p:txBody>
      </p:sp>
      <p:sp>
        <p:nvSpPr>
          <p:cNvPr id="28" name="object 28"/>
          <p:cNvSpPr/>
          <p:nvPr/>
        </p:nvSpPr>
        <p:spPr>
          <a:xfrm>
            <a:off x="6138290" y="2478722"/>
            <a:ext cx="1306830" cy="1115695"/>
          </a:xfrm>
          <a:custGeom>
            <a:avLst/>
            <a:gdLst/>
            <a:ahLst/>
            <a:cxnLst/>
            <a:rect l="l" t="t" r="r" b="b"/>
            <a:pathLst>
              <a:path w="1306829" h="1115695">
                <a:moveTo>
                  <a:pt x="1306703" y="0"/>
                </a:moveTo>
                <a:lnTo>
                  <a:pt x="0" y="0"/>
                </a:lnTo>
                <a:lnTo>
                  <a:pt x="0" y="1115377"/>
                </a:lnTo>
                <a:lnTo>
                  <a:pt x="1306703" y="1115377"/>
                </a:lnTo>
                <a:lnTo>
                  <a:pt x="1306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38290" y="2478722"/>
            <a:ext cx="1306830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 marL="263525" marR="158750" indent="-97790">
              <a:lnSpc>
                <a:spcPts val="1300"/>
              </a:lnSpc>
            </a:pPr>
            <a:r>
              <a:rPr lang="zh-CN" altLang="en-US" sz="1200" dirty="0">
                <a:latin typeface="Arial" panose="020B0604020202020204"/>
                <a:cs typeface="Arial" panose="020B0604020202020204"/>
              </a:rPr>
              <a:t>成本效益高的</a:t>
            </a:r>
            <a:r>
              <a:rPr lang="en-US" altLang="en-US" sz="1200" dirty="0">
                <a:latin typeface="Arial" panose="020B0604020202020204"/>
                <a:cs typeface="Arial" panose="020B0604020202020204"/>
              </a:rPr>
              <a:t>IT</a:t>
            </a:r>
            <a:r>
              <a:rPr lang="zh-CN" altLang="en-US" sz="1200" dirty="0">
                <a:latin typeface="Arial" panose="020B0604020202020204"/>
                <a:cs typeface="Arial" panose="020B0604020202020204"/>
              </a:rPr>
              <a:t>功能外包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381746" y="2285873"/>
            <a:ext cx="3529965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技能型人才充足，劳动力规模庞大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：巴基斯坦目前是全球第四大自由职业服务提供国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48000" y="4421530"/>
            <a:ext cx="1427480" cy="473075"/>
          </a:xfrm>
          <a:custGeom>
            <a:avLst/>
            <a:gdLst/>
            <a:ahLst/>
            <a:cxnLst/>
            <a:rect l="l" t="t" r="r" b="b"/>
            <a:pathLst>
              <a:path w="1427479" h="473075">
                <a:moveTo>
                  <a:pt x="1427226" y="0"/>
                </a:moveTo>
                <a:lnTo>
                  <a:pt x="0" y="0"/>
                </a:lnTo>
                <a:lnTo>
                  <a:pt x="0" y="472795"/>
                </a:lnTo>
                <a:lnTo>
                  <a:pt x="1427226" y="472795"/>
                </a:lnTo>
                <a:lnTo>
                  <a:pt x="1427226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62325" y="4601845"/>
            <a:ext cx="828675" cy="1987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投资模式</a:t>
            </a:r>
          </a:p>
        </p:txBody>
      </p:sp>
      <p:sp>
        <p:nvSpPr>
          <p:cNvPr id="33" name="object 33"/>
          <p:cNvSpPr/>
          <p:nvPr/>
        </p:nvSpPr>
        <p:spPr>
          <a:xfrm>
            <a:off x="3048000" y="3657587"/>
            <a:ext cx="1427480" cy="716280"/>
          </a:xfrm>
          <a:custGeom>
            <a:avLst/>
            <a:gdLst/>
            <a:ahLst/>
            <a:cxnLst/>
            <a:rect l="l" t="t" r="r" b="b"/>
            <a:pathLst>
              <a:path w="1427479" h="716279">
                <a:moveTo>
                  <a:pt x="1427226" y="0"/>
                </a:moveTo>
                <a:lnTo>
                  <a:pt x="0" y="0"/>
                </a:lnTo>
                <a:lnTo>
                  <a:pt x="0" y="715657"/>
                </a:lnTo>
                <a:lnTo>
                  <a:pt x="1427226" y="715657"/>
                </a:lnTo>
                <a:lnTo>
                  <a:pt x="1427226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19450" y="3855720"/>
            <a:ext cx="1256030" cy="46422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spcBef>
                <a:spcPts val="260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 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庞大且持续增长的市场需求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382635" y="3119120"/>
            <a:ext cx="3529330" cy="5378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数字化需求激增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：全球及本地数字化转型快速推进，持续驱动对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服务的强劲需求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altLang="en-US" sz="12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altLang="en-US"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82381" y="4039870"/>
            <a:ext cx="36004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具成本优势的</a:t>
            </a:r>
            <a:r>
              <a:rPr lang="en-US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IT 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离岸外包目的地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：巴基斯坦已发展成为最具财务吸引力的软件外包国家之一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360156" y="5167629"/>
            <a:ext cx="35083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政府大力支持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：健全的政策体系与激励机制有效提升项目可行性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2915157" y="1665545"/>
            <a:ext cx="9291320" cy="3299460"/>
            <a:chOff x="2915157" y="1665545"/>
            <a:chExt cx="9291320" cy="3299460"/>
          </a:xfrm>
        </p:grpSpPr>
        <p:sp>
          <p:nvSpPr>
            <p:cNvPr id="39" name="object 39"/>
            <p:cNvSpPr/>
            <p:nvPr/>
          </p:nvSpPr>
          <p:spPr>
            <a:xfrm>
              <a:off x="7017690" y="1665545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4">
                  <a:moveTo>
                    <a:pt x="176771" y="0"/>
                  </a:moveTo>
                  <a:lnTo>
                    <a:pt x="129952" y="6341"/>
                  </a:lnTo>
                  <a:lnTo>
                    <a:pt x="87774" y="24236"/>
                  </a:lnTo>
                  <a:lnTo>
                    <a:pt x="51962" y="51987"/>
                  </a:lnTo>
                  <a:lnTo>
                    <a:pt x="24245" y="87899"/>
                  </a:lnTo>
                  <a:lnTo>
                    <a:pt x="6349" y="130275"/>
                  </a:lnTo>
                  <a:lnTo>
                    <a:pt x="0" y="177419"/>
                  </a:lnTo>
                  <a:lnTo>
                    <a:pt x="6349" y="224559"/>
                  </a:lnTo>
                  <a:lnTo>
                    <a:pt x="24246" y="266934"/>
                  </a:lnTo>
                  <a:lnTo>
                    <a:pt x="51963" y="302846"/>
                  </a:lnTo>
                  <a:lnTo>
                    <a:pt x="87774" y="330599"/>
                  </a:lnTo>
                  <a:lnTo>
                    <a:pt x="129953" y="348495"/>
                  </a:lnTo>
                  <a:lnTo>
                    <a:pt x="176772" y="354837"/>
                  </a:lnTo>
                  <a:lnTo>
                    <a:pt x="224003" y="348495"/>
                  </a:lnTo>
                  <a:lnTo>
                    <a:pt x="266456" y="330599"/>
                  </a:lnTo>
                  <a:lnTo>
                    <a:pt x="302434" y="302847"/>
                  </a:lnTo>
                  <a:lnTo>
                    <a:pt x="330237" y="266934"/>
                  </a:lnTo>
                  <a:lnTo>
                    <a:pt x="348164" y="224560"/>
                  </a:lnTo>
                  <a:lnTo>
                    <a:pt x="354518" y="177419"/>
                  </a:lnTo>
                  <a:lnTo>
                    <a:pt x="332180" y="177419"/>
                  </a:lnTo>
                  <a:lnTo>
                    <a:pt x="324223" y="226311"/>
                  </a:lnTo>
                  <a:lnTo>
                    <a:pt x="302094" y="268876"/>
                  </a:lnTo>
                  <a:lnTo>
                    <a:pt x="268402" y="302506"/>
                  </a:lnTo>
                  <a:lnTo>
                    <a:pt x="225758" y="324596"/>
                  </a:lnTo>
                  <a:lnTo>
                    <a:pt x="176772" y="332538"/>
                  </a:lnTo>
                  <a:lnTo>
                    <a:pt x="127789" y="324596"/>
                  </a:lnTo>
                  <a:lnTo>
                    <a:pt x="85147" y="302506"/>
                  </a:lnTo>
                  <a:lnTo>
                    <a:pt x="51455" y="268876"/>
                  </a:lnTo>
                  <a:lnTo>
                    <a:pt x="29325" y="226311"/>
                  </a:lnTo>
                  <a:lnTo>
                    <a:pt x="21368" y="177419"/>
                  </a:lnTo>
                  <a:lnTo>
                    <a:pt x="29325" y="128523"/>
                  </a:lnTo>
                  <a:lnTo>
                    <a:pt x="51454" y="85957"/>
                  </a:lnTo>
                  <a:lnTo>
                    <a:pt x="85146" y="52327"/>
                  </a:lnTo>
                  <a:lnTo>
                    <a:pt x="127789" y="30239"/>
                  </a:lnTo>
                  <a:lnTo>
                    <a:pt x="176771" y="22297"/>
                  </a:lnTo>
                  <a:lnTo>
                    <a:pt x="176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6078" y="1710139"/>
              <a:ext cx="221454" cy="22104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666423" y="1832978"/>
              <a:ext cx="331470" cy="167005"/>
            </a:xfrm>
            <a:custGeom>
              <a:avLst/>
              <a:gdLst/>
              <a:ahLst/>
              <a:cxnLst/>
              <a:rect l="l" t="t" r="r" b="b"/>
              <a:pathLst>
                <a:path w="331470" h="167005">
                  <a:moveTo>
                    <a:pt x="215187" y="15657"/>
                  </a:moveTo>
                  <a:lnTo>
                    <a:pt x="157441" y="22163"/>
                  </a:lnTo>
                  <a:lnTo>
                    <a:pt x="0" y="22163"/>
                  </a:lnTo>
                  <a:lnTo>
                    <a:pt x="0" y="125593"/>
                  </a:lnTo>
                  <a:lnTo>
                    <a:pt x="55012" y="125593"/>
                  </a:lnTo>
                  <a:lnTo>
                    <a:pt x="156861" y="166721"/>
                  </a:lnTo>
                  <a:lnTo>
                    <a:pt x="201021" y="143786"/>
                  </a:lnTo>
                  <a:lnTo>
                    <a:pt x="155977" y="143786"/>
                  </a:lnTo>
                  <a:lnTo>
                    <a:pt x="59430" y="104973"/>
                  </a:lnTo>
                  <a:lnTo>
                    <a:pt x="20767" y="104973"/>
                  </a:lnTo>
                  <a:lnTo>
                    <a:pt x="20767" y="42782"/>
                  </a:lnTo>
                  <a:lnTo>
                    <a:pt x="59982" y="42782"/>
                  </a:lnTo>
                  <a:lnTo>
                    <a:pt x="97983" y="22493"/>
                  </a:lnTo>
                  <a:lnTo>
                    <a:pt x="215187" y="22493"/>
                  </a:lnTo>
                  <a:lnTo>
                    <a:pt x="215187" y="15657"/>
                  </a:lnTo>
                  <a:close/>
                </a:path>
                <a:path w="331470" h="167005">
                  <a:moveTo>
                    <a:pt x="331065" y="43223"/>
                  </a:moveTo>
                  <a:lnTo>
                    <a:pt x="310518" y="43223"/>
                  </a:lnTo>
                  <a:lnTo>
                    <a:pt x="310408" y="63732"/>
                  </a:lnTo>
                  <a:lnTo>
                    <a:pt x="155977" y="143786"/>
                  </a:lnTo>
                  <a:lnTo>
                    <a:pt x="201021" y="143786"/>
                  </a:lnTo>
                  <a:lnTo>
                    <a:pt x="331065" y="76192"/>
                  </a:lnTo>
                  <a:lnTo>
                    <a:pt x="331065" y="43223"/>
                  </a:lnTo>
                  <a:close/>
                </a:path>
                <a:path w="331470" h="167005">
                  <a:moveTo>
                    <a:pt x="215187" y="38813"/>
                  </a:moveTo>
                  <a:lnTo>
                    <a:pt x="194530" y="38813"/>
                  </a:lnTo>
                  <a:lnTo>
                    <a:pt x="194530" y="59432"/>
                  </a:lnTo>
                  <a:lnTo>
                    <a:pt x="183373" y="63071"/>
                  </a:lnTo>
                  <a:lnTo>
                    <a:pt x="144489" y="70900"/>
                  </a:lnTo>
                  <a:lnTo>
                    <a:pt x="144489" y="90086"/>
                  </a:lnTo>
                  <a:lnTo>
                    <a:pt x="185361" y="82588"/>
                  </a:lnTo>
                  <a:lnTo>
                    <a:pt x="284926" y="51272"/>
                  </a:lnTo>
                  <a:lnTo>
                    <a:pt x="215187" y="51272"/>
                  </a:lnTo>
                  <a:lnTo>
                    <a:pt x="215187" y="38813"/>
                  </a:lnTo>
                  <a:close/>
                </a:path>
                <a:path w="331470" h="167005">
                  <a:moveTo>
                    <a:pt x="331065" y="15106"/>
                  </a:moveTo>
                  <a:lnTo>
                    <a:pt x="215187" y="51272"/>
                  </a:lnTo>
                  <a:lnTo>
                    <a:pt x="284926" y="51272"/>
                  </a:lnTo>
                  <a:lnTo>
                    <a:pt x="310518" y="43223"/>
                  </a:lnTo>
                  <a:lnTo>
                    <a:pt x="331065" y="43223"/>
                  </a:lnTo>
                  <a:lnTo>
                    <a:pt x="331065" y="15106"/>
                  </a:lnTo>
                  <a:close/>
                </a:path>
                <a:path w="331470" h="167005">
                  <a:moveTo>
                    <a:pt x="215187" y="22493"/>
                  </a:moveTo>
                  <a:lnTo>
                    <a:pt x="97983" y="22493"/>
                  </a:lnTo>
                  <a:lnTo>
                    <a:pt x="156287" y="43223"/>
                  </a:lnTo>
                  <a:lnTo>
                    <a:pt x="154989" y="43223"/>
                  </a:lnTo>
                  <a:lnTo>
                    <a:pt x="194530" y="38813"/>
                  </a:lnTo>
                  <a:lnTo>
                    <a:pt x="215187" y="38813"/>
                  </a:lnTo>
                  <a:lnTo>
                    <a:pt x="215187" y="22493"/>
                  </a:lnTo>
                  <a:close/>
                </a:path>
                <a:path w="331470" h="167005">
                  <a:moveTo>
                    <a:pt x="96325" y="0"/>
                  </a:moveTo>
                  <a:lnTo>
                    <a:pt x="54790" y="22163"/>
                  </a:lnTo>
                  <a:lnTo>
                    <a:pt x="158718" y="22163"/>
                  </a:lnTo>
                  <a:lnTo>
                    <a:pt x="96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27261" y="1682357"/>
              <a:ext cx="168018" cy="13716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619999" y="2954528"/>
              <a:ext cx="4572000" cy="1996439"/>
            </a:xfrm>
            <a:custGeom>
              <a:avLst/>
              <a:gdLst/>
              <a:ahLst/>
              <a:cxnLst/>
              <a:rect l="l" t="t" r="r" b="b"/>
              <a:pathLst>
                <a:path w="4572000" h="1996439">
                  <a:moveTo>
                    <a:pt x="0" y="0"/>
                  </a:moveTo>
                  <a:lnTo>
                    <a:pt x="4572000" y="0"/>
                  </a:lnTo>
                </a:path>
                <a:path w="4572000" h="1996439">
                  <a:moveTo>
                    <a:pt x="0" y="869569"/>
                  </a:moveTo>
                  <a:lnTo>
                    <a:pt x="4572000" y="869569"/>
                  </a:lnTo>
                </a:path>
                <a:path w="4572000" h="1996439">
                  <a:moveTo>
                    <a:pt x="0" y="1996059"/>
                  </a:moveTo>
                  <a:lnTo>
                    <a:pt x="4572000" y="199605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47999" y="2136190"/>
              <a:ext cx="4391025" cy="268605"/>
            </a:xfrm>
            <a:custGeom>
              <a:avLst/>
              <a:gdLst/>
              <a:ahLst/>
              <a:cxnLst/>
              <a:rect l="l" t="t" r="r" b="b"/>
              <a:pathLst>
                <a:path w="4391025" h="268605">
                  <a:moveTo>
                    <a:pt x="4390898" y="0"/>
                  </a:moveTo>
                  <a:lnTo>
                    <a:pt x="0" y="0"/>
                  </a:lnTo>
                  <a:lnTo>
                    <a:pt x="0" y="268554"/>
                  </a:lnTo>
                  <a:lnTo>
                    <a:pt x="4390898" y="268554"/>
                  </a:lnTo>
                  <a:lnTo>
                    <a:pt x="4390898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47999" y="3657600"/>
              <a:ext cx="0" cy="1236980"/>
            </a:xfrm>
            <a:custGeom>
              <a:avLst/>
              <a:gdLst/>
              <a:ahLst/>
              <a:cxnLst/>
              <a:rect l="l" t="t" r="r" b="b"/>
              <a:pathLst>
                <a:path h="1236979">
                  <a:moveTo>
                    <a:pt x="0" y="0"/>
                  </a:moveTo>
                  <a:lnTo>
                    <a:pt x="0" y="715644"/>
                  </a:lnTo>
                </a:path>
                <a:path h="1236979">
                  <a:moveTo>
                    <a:pt x="0" y="763905"/>
                  </a:moveTo>
                  <a:lnTo>
                    <a:pt x="0" y="1236726"/>
                  </a:lnTo>
                </a:path>
              </a:pathLst>
            </a:custGeom>
            <a:ln w="28575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1507" y="3908425"/>
              <a:ext cx="251968" cy="25184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921507" y="390842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5">
                  <a:moveTo>
                    <a:pt x="0" y="125983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175029" y="9898"/>
                  </a:lnTo>
                  <a:lnTo>
                    <a:pt x="215074" y="36893"/>
                  </a:lnTo>
                  <a:lnTo>
                    <a:pt x="242069" y="76938"/>
                  </a:lnTo>
                  <a:lnTo>
                    <a:pt x="251968" y="125983"/>
                  </a:lnTo>
                  <a:lnTo>
                    <a:pt x="242069" y="174956"/>
                  </a:lnTo>
                  <a:lnTo>
                    <a:pt x="215074" y="214963"/>
                  </a:lnTo>
                  <a:lnTo>
                    <a:pt x="175029" y="241944"/>
                  </a:lnTo>
                  <a:lnTo>
                    <a:pt x="125984" y="251841"/>
                  </a:lnTo>
                  <a:lnTo>
                    <a:pt x="76938" y="241944"/>
                  </a:lnTo>
                  <a:lnTo>
                    <a:pt x="36893" y="214963"/>
                  </a:lnTo>
                  <a:lnTo>
                    <a:pt x="9898" y="174956"/>
                  </a:lnTo>
                  <a:lnTo>
                    <a:pt x="0" y="1259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979801" y="3917442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915157" y="4543805"/>
            <a:ext cx="264795" cy="264795"/>
            <a:chOff x="2915157" y="4543805"/>
            <a:chExt cx="264795" cy="264795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1507" y="4550155"/>
              <a:ext cx="251968" cy="25184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921507" y="455015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5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175029" y="9898"/>
                  </a:lnTo>
                  <a:lnTo>
                    <a:pt x="215074" y="36893"/>
                  </a:lnTo>
                  <a:lnTo>
                    <a:pt x="242069" y="76938"/>
                  </a:lnTo>
                  <a:lnTo>
                    <a:pt x="251968" y="125984"/>
                  </a:lnTo>
                  <a:lnTo>
                    <a:pt x="242069" y="174956"/>
                  </a:lnTo>
                  <a:lnTo>
                    <a:pt x="215074" y="214963"/>
                  </a:lnTo>
                  <a:lnTo>
                    <a:pt x="175029" y="241944"/>
                  </a:lnTo>
                  <a:lnTo>
                    <a:pt x="125984" y="251841"/>
                  </a:lnTo>
                  <a:lnTo>
                    <a:pt x="76938" y="241944"/>
                  </a:lnTo>
                  <a:lnTo>
                    <a:pt x="36893" y="214963"/>
                  </a:lnTo>
                  <a:lnTo>
                    <a:pt x="9898" y="174956"/>
                  </a:lnTo>
                  <a:lnTo>
                    <a:pt x="0" y="1259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979801" y="455930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48000" y="4929746"/>
            <a:ext cx="1427480" cy="570230"/>
          </a:xfrm>
          <a:custGeom>
            <a:avLst/>
            <a:gdLst/>
            <a:ahLst/>
            <a:cxnLst/>
            <a:rect l="l" t="t" r="r" b="b"/>
            <a:pathLst>
              <a:path w="1427479" h="570229">
                <a:moveTo>
                  <a:pt x="1427226" y="0"/>
                </a:moveTo>
                <a:lnTo>
                  <a:pt x="0" y="0"/>
                </a:lnTo>
                <a:lnTo>
                  <a:pt x="0" y="569861"/>
                </a:lnTo>
                <a:lnTo>
                  <a:pt x="1427226" y="569861"/>
                </a:lnTo>
                <a:lnTo>
                  <a:pt x="1427226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368040" y="5097907"/>
            <a:ext cx="11277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 dirty="0">
                <a:latin typeface="Arial" panose="020B0604020202020204"/>
                <a:cs typeface="Arial" panose="020B0604020202020204"/>
              </a:rPr>
              <a:t> 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成本效益</a:t>
            </a:r>
          </a:p>
        </p:txBody>
      </p:sp>
      <p:graphicFrame>
        <p:nvGraphicFramePr>
          <p:cNvPr id="55" name="object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46413"/>
              </p:ext>
            </p:extLst>
          </p:nvPr>
        </p:nvGraphicFramePr>
        <p:xfrm>
          <a:off x="4550536" y="3648062"/>
          <a:ext cx="2884805" cy="184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9775">
                <a:tc>
                  <a:txBody>
                    <a:bodyPr/>
                    <a:lstStyle/>
                    <a:p>
                      <a:pPr marL="92075" marR="95885">
                        <a:lnSpc>
                          <a:spcPts val="1300"/>
                        </a:lnSpc>
                        <a:spcBef>
                          <a:spcPts val="860"/>
                        </a:spcBef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本地与全球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IT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服务市场的需求预计将分别以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8%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与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4.5%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的年均复合增长率（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CAGR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）</a:t>
                      </a:r>
                      <a:r>
                        <a:rPr lang="en-US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实现增长</a:t>
                      </a: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92075" marR="299085">
                        <a:lnSpc>
                          <a:spcPts val="1300"/>
                        </a:lnSpc>
                        <a:spcBef>
                          <a:spcPts val="740"/>
                        </a:spcBef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/>
                        </a:rPr>
                        <a:t>民间资本投资，政府强力支持</a:t>
                      </a:r>
                    </a:p>
                  </a:txBody>
                  <a:tcPr marL="0" marR="0" marT="939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92075" marR="407035">
                        <a:lnSpc>
                          <a:spcPts val="1300"/>
                        </a:lnSpc>
                        <a:spcBef>
                          <a:spcPts val="425"/>
                        </a:spcBef>
                      </a:pPr>
                      <a:r>
                        <a:rPr lang="en-US" sz="1400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1400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与区域性</a:t>
                      </a:r>
                      <a:r>
                        <a:rPr lang="en-US" altLang="en-US" sz="1400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 IT </a:t>
                      </a:r>
                      <a:r>
                        <a:rPr lang="zh-CN" altLang="en-US" sz="1400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离岸外包中心（印度、菲律宾）相比，薪资水平低</a:t>
                      </a:r>
                      <a:r>
                        <a:rPr lang="en-US" altLang="en-US" sz="1400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 20% </a:t>
                      </a:r>
                      <a:r>
                        <a:rPr lang="zh-CN" altLang="en-US" sz="1400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至</a:t>
                      </a:r>
                      <a:r>
                        <a:rPr lang="en-US" altLang="en-US" sz="1400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 40% </a:t>
                      </a:r>
                      <a:r>
                        <a:rPr sz="1400" spc="-15" baseline="24000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  <a:sym typeface="+mn-ea"/>
                        </a:rPr>
                        <a:t>1</a:t>
                      </a:r>
                      <a:endParaRPr lang="en-US" altLang="en-US" sz="14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6" name="object 56"/>
          <p:cNvGrpSpPr/>
          <p:nvPr/>
        </p:nvGrpSpPr>
        <p:grpSpPr>
          <a:xfrm>
            <a:off x="2915157" y="4915471"/>
            <a:ext cx="264795" cy="598805"/>
            <a:chOff x="2915157" y="4915471"/>
            <a:chExt cx="264795" cy="598805"/>
          </a:xfrm>
        </p:grpSpPr>
        <p:sp>
          <p:nvSpPr>
            <p:cNvPr id="57" name="object 57"/>
            <p:cNvSpPr/>
            <p:nvPr/>
          </p:nvSpPr>
          <p:spPr>
            <a:xfrm>
              <a:off x="3047999" y="4929759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29">
                  <a:moveTo>
                    <a:pt x="0" y="0"/>
                  </a:moveTo>
                  <a:lnTo>
                    <a:pt x="0" y="569849"/>
                  </a:lnTo>
                </a:path>
              </a:pathLst>
            </a:custGeom>
            <a:ln w="28575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1507" y="5082794"/>
              <a:ext cx="251968" cy="25184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921507" y="5082794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5">
                  <a:moveTo>
                    <a:pt x="0" y="125983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175029" y="9898"/>
                  </a:lnTo>
                  <a:lnTo>
                    <a:pt x="215074" y="36893"/>
                  </a:lnTo>
                  <a:lnTo>
                    <a:pt x="242069" y="76938"/>
                  </a:lnTo>
                  <a:lnTo>
                    <a:pt x="251968" y="125983"/>
                  </a:lnTo>
                  <a:lnTo>
                    <a:pt x="242069" y="174956"/>
                  </a:lnTo>
                  <a:lnTo>
                    <a:pt x="215074" y="214963"/>
                  </a:lnTo>
                  <a:lnTo>
                    <a:pt x="175029" y="241944"/>
                  </a:lnTo>
                  <a:lnTo>
                    <a:pt x="125984" y="251840"/>
                  </a:lnTo>
                  <a:lnTo>
                    <a:pt x="76938" y="241944"/>
                  </a:lnTo>
                  <a:lnTo>
                    <a:pt x="36893" y="214963"/>
                  </a:lnTo>
                  <a:lnTo>
                    <a:pt x="9898" y="174956"/>
                  </a:lnTo>
                  <a:lnTo>
                    <a:pt x="0" y="1259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979801" y="5091506"/>
            <a:ext cx="1358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915157" y="2132710"/>
            <a:ext cx="264795" cy="1489075"/>
            <a:chOff x="2915157" y="2132710"/>
            <a:chExt cx="264795" cy="1489075"/>
          </a:xfrm>
        </p:grpSpPr>
        <p:sp>
          <p:nvSpPr>
            <p:cNvPr id="62" name="object 62"/>
            <p:cNvSpPr/>
            <p:nvPr/>
          </p:nvSpPr>
          <p:spPr>
            <a:xfrm>
              <a:off x="3052952" y="2164206"/>
              <a:ext cx="0" cy="1443355"/>
            </a:xfrm>
            <a:custGeom>
              <a:avLst/>
              <a:gdLst/>
              <a:ahLst/>
              <a:cxnLst/>
              <a:rect l="l" t="t" r="r" b="b"/>
              <a:pathLst>
                <a:path h="1443354">
                  <a:moveTo>
                    <a:pt x="0" y="0"/>
                  </a:moveTo>
                  <a:lnTo>
                    <a:pt x="0" y="1442846"/>
                  </a:lnTo>
                </a:path>
              </a:pathLst>
            </a:custGeom>
            <a:ln w="28575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1507" y="2139060"/>
              <a:ext cx="251968" cy="25184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921507" y="2139060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175029" y="9898"/>
                  </a:lnTo>
                  <a:lnTo>
                    <a:pt x="215074" y="36893"/>
                  </a:lnTo>
                  <a:lnTo>
                    <a:pt x="242069" y="76938"/>
                  </a:lnTo>
                  <a:lnTo>
                    <a:pt x="251968" y="125984"/>
                  </a:lnTo>
                  <a:lnTo>
                    <a:pt x="242069" y="174956"/>
                  </a:lnTo>
                  <a:lnTo>
                    <a:pt x="215074" y="214963"/>
                  </a:lnTo>
                  <a:lnTo>
                    <a:pt x="175029" y="241944"/>
                  </a:lnTo>
                  <a:lnTo>
                    <a:pt x="125984" y="251840"/>
                  </a:lnTo>
                  <a:lnTo>
                    <a:pt x="76938" y="241944"/>
                  </a:lnTo>
                  <a:lnTo>
                    <a:pt x="36893" y="214963"/>
                  </a:lnTo>
                  <a:lnTo>
                    <a:pt x="9898" y="174956"/>
                  </a:lnTo>
                  <a:lnTo>
                    <a:pt x="0" y="1259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219450" y="2164080"/>
            <a:ext cx="17716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232" baseline="20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项目详细信息</a:t>
            </a:r>
            <a:endParaRPr sz="1050" b="1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77844" y="2210990"/>
            <a:ext cx="4682490" cy="3335654"/>
            <a:chOff x="3577844" y="2210990"/>
            <a:chExt cx="4682490" cy="3335654"/>
          </a:xfrm>
        </p:grpSpPr>
        <p:sp>
          <p:nvSpPr>
            <p:cNvPr id="67" name="object 67"/>
            <p:cNvSpPr/>
            <p:nvPr/>
          </p:nvSpPr>
          <p:spPr>
            <a:xfrm>
              <a:off x="3577844" y="2565145"/>
              <a:ext cx="1821814" cy="427990"/>
            </a:xfrm>
            <a:custGeom>
              <a:avLst/>
              <a:gdLst/>
              <a:ahLst/>
              <a:cxnLst/>
              <a:rect l="l" t="t" r="r" b="b"/>
              <a:pathLst>
                <a:path w="1821814" h="427989">
                  <a:moveTo>
                    <a:pt x="80010" y="295021"/>
                  </a:moveTo>
                  <a:lnTo>
                    <a:pt x="37465" y="295021"/>
                  </a:lnTo>
                  <a:lnTo>
                    <a:pt x="0" y="420116"/>
                  </a:lnTo>
                  <a:lnTo>
                    <a:pt x="24765" y="427609"/>
                  </a:lnTo>
                  <a:lnTo>
                    <a:pt x="25654" y="427609"/>
                  </a:lnTo>
                  <a:lnTo>
                    <a:pt x="43307" y="368681"/>
                  </a:lnTo>
                  <a:lnTo>
                    <a:pt x="35560" y="427609"/>
                  </a:lnTo>
                  <a:lnTo>
                    <a:pt x="62484" y="427609"/>
                  </a:lnTo>
                  <a:lnTo>
                    <a:pt x="70269" y="368681"/>
                  </a:lnTo>
                  <a:lnTo>
                    <a:pt x="80010" y="295021"/>
                  </a:lnTo>
                  <a:close/>
                </a:path>
                <a:path w="1821814" h="427989">
                  <a:moveTo>
                    <a:pt x="106680" y="264414"/>
                  </a:moveTo>
                  <a:lnTo>
                    <a:pt x="104597" y="254228"/>
                  </a:lnTo>
                  <a:lnTo>
                    <a:pt x="98958" y="245910"/>
                  </a:lnTo>
                  <a:lnTo>
                    <a:pt x="90601" y="240309"/>
                  </a:lnTo>
                  <a:lnTo>
                    <a:pt x="80391" y="238252"/>
                  </a:lnTo>
                  <a:lnTo>
                    <a:pt x="70192" y="240309"/>
                  </a:lnTo>
                  <a:lnTo>
                    <a:pt x="61874" y="245910"/>
                  </a:lnTo>
                  <a:lnTo>
                    <a:pt x="56273" y="254228"/>
                  </a:lnTo>
                  <a:lnTo>
                    <a:pt x="54229" y="264414"/>
                  </a:lnTo>
                  <a:lnTo>
                    <a:pt x="56273" y="274637"/>
                  </a:lnTo>
                  <a:lnTo>
                    <a:pt x="61874" y="282994"/>
                  </a:lnTo>
                  <a:lnTo>
                    <a:pt x="70192" y="288632"/>
                  </a:lnTo>
                  <a:lnTo>
                    <a:pt x="80391" y="290703"/>
                  </a:lnTo>
                  <a:lnTo>
                    <a:pt x="90601" y="288632"/>
                  </a:lnTo>
                  <a:lnTo>
                    <a:pt x="98958" y="282994"/>
                  </a:lnTo>
                  <a:lnTo>
                    <a:pt x="104597" y="274637"/>
                  </a:lnTo>
                  <a:lnTo>
                    <a:pt x="106680" y="264414"/>
                  </a:lnTo>
                  <a:close/>
                </a:path>
                <a:path w="1821814" h="427989">
                  <a:moveTo>
                    <a:pt x="212598" y="295021"/>
                  </a:moveTo>
                  <a:lnTo>
                    <a:pt x="169926" y="295021"/>
                  </a:lnTo>
                  <a:lnTo>
                    <a:pt x="146685" y="375920"/>
                  </a:lnTo>
                  <a:lnTo>
                    <a:pt x="145808" y="372872"/>
                  </a:lnTo>
                  <a:lnTo>
                    <a:pt x="123444" y="295021"/>
                  </a:lnTo>
                  <a:lnTo>
                    <a:pt x="80772" y="295021"/>
                  </a:lnTo>
                  <a:lnTo>
                    <a:pt x="98298" y="427609"/>
                  </a:lnTo>
                  <a:lnTo>
                    <a:pt x="125349" y="427609"/>
                  </a:lnTo>
                  <a:lnTo>
                    <a:pt x="118046" y="373380"/>
                  </a:lnTo>
                  <a:lnTo>
                    <a:pt x="117983" y="372872"/>
                  </a:lnTo>
                  <a:lnTo>
                    <a:pt x="133731" y="427609"/>
                  </a:lnTo>
                  <a:lnTo>
                    <a:pt x="159639" y="427609"/>
                  </a:lnTo>
                  <a:lnTo>
                    <a:pt x="174523" y="375920"/>
                  </a:lnTo>
                  <a:lnTo>
                    <a:pt x="175260" y="373380"/>
                  </a:lnTo>
                  <a:lnTo>
                    <a:pt x="168148" y="427609"/>
                  </a:lnTo>
                  <a:lnTo>
                    <a:pt x="195072" y="427609"/>
                  </a:lnTo>
                  <a:lnTo>
                    <a:pt x="202234" y="373380"/>
                  </a:lnTo>
                  <a:lnTo>
                    <a:pt x="212598" y="295021"/>
                  </a:lnTo>
                  <a:close/>
                </a:path>
                <a:path w="1821814" h="427989">
                  <a:moveTo>
                    <a:pt x="239268" y="264414"/>
                  </a:moveTo>
                  <a:lnTo>
                    <a:pt x="237185" y="254228"/>
                  </a:lnTo>
                  <a:lnTo>
                    <a:pt x="231546" y="245910"/>
                  </a:lnTo>
                  <a:lnTo>
                    <a:pt x="223189" y="240309"/>
                  </a:lnTo>
                  <a:lnTo>
                    <a:pt x="212979" y="238252"/>
                  </a:lnTo>
                  <a:lnTo>
                    <a:pt x="202780" y="240309"/>
                  </a:lnTo>
                  <a:lnTo>
                    <a:pt x="194462" y="245910"/>
                  </a:lnTo>
                  <a:lnTo>
                    <a:pt x="188861" y="254228"/>
                  </a:lnTo>
                  <a:lnTo>
                    <a:pt x="186817" y="264414"/>
                  </a:lnTo>
                  <a:lnTo>
                    <a:pt x="188861" y="274637"/>
                  </a:lnTo>
                  <a:lnTo>
                    <a:pt x="194462" y="282994"/>
                  </a:lnTo>
                  <a:lnTo>
                    <a:pt x="202780" y="288632"/>
                  </a:lnTo>
                  <a:lnTo>
                    <a:pt x="212979" y="290703"/>
                  </a:lnTo>
                  <a:lnTo>
                    <a:pt x="223189" y="288632"/>
                  </a:lnTo>
                  <a:lnTo>
                    <a:pt x="231546" y="282994"/>
                  </a:lnTo>
                  <a:lnTo>
                    <a:pt x="237185" y="274637"/>
                  </a:lnTo>
                  <a:lnTo>
                    <a:pt x="239268" y="264414"/>
                  </a:lnTo>
                  <a:close/>
                </a:path>
                <a:path w="1821814" h="427989">
                  <a:moveTo>
                    <a:pt x="345186" y="295021"/>
                  </a:moveTo>
                  <a:lnTo>
                    <a:pt x="302514" y="295021"/>
                  </a:lnTo>
                  <a:lnTo>
                    <a:pt x="279273" y="375920"/>
                  </a:lnTo>
                  <a:lnTo>
                    <a:pt x="278396" y="372872"/>
                  </a:lnTo>
                  <a:lnTo>
                    <a:pt x="256032" y="295021"/>
                  </a:lnTo>
                  <a:lnTo>
                    <a:pt x="213360" y="295021"/>
                  </a:lnTo>
                  <a:lnTo>
                    <a:pt x="230886" y="427609"/>
                  </a:lnTo>
                  <a:lnTo>
                    <a:pt x="257937" y="427609"/>
                  </a:lnTo>
                  <a:lnTo>
                    <a:pt x="250761" y="373380"/>
                  </a:lnTo>
                  <a:lnTo>
                    <a:pt x="250698" y="372872"/>
                  </a:lnTo>
                  <a:lnTo>
                    <a:pt x="266446" y="427609"/>
                  </a:lnTo>
                  <a:lnTo>
                    <a:pt x="292227" y="427609"/>
                  </a:lnTo>
                  <a:lnTo>
                    <a:pt x="307111" y="375920"/>
                  </a:lnTo>
                  <a:lnTo>
                    <a:pt x="307848" y="373380"/>
                  </a:lnTo>
                  <a:lnTo>
                    <a:pt x="300736" y="427609"/>
                  </a:lnTo>
                  <a:lnTo>
                    <a:pt x="327660" y="427609"/>
                  </a:lnTo>
                  <a:lnTo>
                    <a:pt x="334822" y="373380"/>
                  </a:lnTo>
                  <a:lnTo>
                    <a:pt x="345186" y="295021"/>
                  </a:lnTo>
                  <a:close/>
                </a:path>
                <a:path w="1821814" h="427989">
                  <a:moveTo>
                    <a:pt x="346710" y="53213"/>
                  </a:moveTo>
                  <a:lnTo>
                    <a:pt x="257683" y="53213"/>
                  </a:lnTo>
                  <a:lnTo>
                    <a:pt x="240919" y="0"/>
                  </a:lnTo>
                  <a:lnTo>
                    <a:pt x="212979" y="0"/>
                  </a:lnTo>
                  <a:lnTo>
                    <a:pt x="232156" y="61341"/>
                  </a:lnTo>
                  <a:lnTo>
                    <a:pt x="237871" y="80010"/>
                  </a:lnTo>
                  <a:lnTo>
                    <a:pt x="288671" y="80010"/>
                  </a:lnTo>
                  <a:lnTo>
                    <a:pt x="249936" y="125222"/>
                  </a:lnTo>
                  <a:lnTo>
                    <a:pt x="254254" y="139319"/>
                  </a:lnTo>
                  <a:lnTo>
                    <a:pt x="268732" y="184912"/>
                  </a:lnTo>
                  <a:lnTo>
                    <a:pt x="224917" y="163195"/>
                  </a:lnTo>
                  <a:lnTo>
                    <a:pt x="212979" y="157099"/>
                  </a:lnTo>
                  <a:lnTo>
                    <a:pt x="201168" y="163195"/>
                  </a:lnTo>
                  <a:lnTo>
                    <a:pt x="157226" y="184912"/>
                  </a:lnTo>
                  <a:lnTo>
                    <a:pt x="171704" y="139319"/>
                  </a:lnTo>
                  <a:lnTo>
                    <a:pt x="176149" y="125222"/>
                  </a:lnTo>
                  <a:lnTo>
                    <a:pt x="137541" y="80010"/>
                  </a:lnTo>
                  <a:lnTo>
                    <a:pt x="188341" y="80010"/>
                  </a:lnTo>
                  <a:lnTo>
                    <a:pt x="212725" y="0"/>
                  </a:lnTo>
                  <a:lnTo>
                    <a:pt x="184785" y="0"/>
                  </a:lnTo>
                  <a:lnTo>
                    <a:pt x="168529" y="53213"/>
                  </a:lnTo>
                  <a:lnTo>
                    <a:pt x="79375" y="53213"/>
                  </a:lnTo>
                  <a:lnTo>
                    <a:pt x="146177" y="131318"/>
                  </a:lnTo>
                  <a:lnTo>
                    <a:pt x="112776" y="236982"/>
                  </a:lnTo>
                  <a:lnTo>
                    <a:pt x="212979" y="187071"/>
                  </a:lnTo>
                  <a:lnTo>
                    <a:pt x="313309" y="236982"/>
                  </a:lnTo>
                  <a:lnTo>
                    <a:pt x="297459" y="187071"/>
                  </a:lnTo>
                  <a:lnTo>
                    <a:pt x="296786" y="184912"/>
                  </a:lnTo>
                  <a:lnTo>
                    <a:pt x="279781" y="131318"/>
                  </a:lnTo>
                  <a:lnTo>
                    <a:pt x="346710" y="53213"/>
                  </a:lnTo>
                  <a:close/>
                </a:path>
                <a:path w="1821814" h="427989">
                  <a:moveTo>
                    <a:pt x="371856" y="264414"/>
                  </a:moveTo>
                  <a:lnTo>
                    <a:pt x="369773" y="254228"/>
                  </a:lnTo>
                  <a:lnTo>
                    <a:pt x="364134" y="245910"/>
                  </a:lnTo>
                  <a:lnTo>
                    <a:pt x="355777" y="240309"/>
                  </a:lnTo>
                  <a:lnTo>
                    <a:pt x="345567" y="238252"/>
                  </a:lnTo>
                  <a:lnTo>
                    <a:pt x="335368" y="240309"/>
                  </a:lnTo>
                  <a:lnTo>
                    <a:pt x="327050" y="245910"/>
                  </a:lnTo>
                  <a:lnTo>
                    <a:pt x="321449" y="254228"/>
                  </a:lnTo>
                  <a:lnTo>
                    <a:pt x="319405" y="264414"/>
                  </a:lnTo>
                  <a:lnTo>
                    <a:pt x="321449" y="274637"/>
                  </a:lnTo>
                  <a:lnTo>
                    <a:pt x="327050" y="282994"/>
                  </a:lnTo>
                  <a:lnTo>
                    <a:pt x="335368" y="288632"/>
                  </a:lnTo>
                  <a:lnTo>
                    <a:pt x="345567" y="290703"/>
                  </a:lnTo>
                  <a:lnTo>
                    <a:pt x="355777" y="288632"/>
                  </a:lnTo>
                  <a:lnTo>
                    <a:pt x="364134" y="282994"/>
                  </a:lnTo>
                  <a:lnTo>
                    <a:pt x="369773" y="274637"/>
                  </a:lnTo>
                  <a:lnTo>
                    <a:pt x="371856" y="264414"/>
                  </a:lnTo>
                  <a:close/>
                </a:path>
                <a:path w="1821814" h="427989">
                  <a:moveTo>
                    <a:pt x="426085" y="420116"/>
                  </a:moveTo>
                  <a:lnTo>
                    <a:pt x="410616" y="368681"/>
                  </a:lnTo>
                  <a:lnTo>
                    <a:pt x="388493" y="295021"/>
                  </a:lnTo>
                  <a:lnTo>
                    <a:pt x="345948" y="295021"/>
                  </a:lnTo>
                  <a:lnTo>
                    <a:pt x="363474" y="427609"/>
                  </a:lnTo>
                  <a:lnTo>
                    <a:pt x="390525" y="427609"/>
                  </a:lnTo>
                  <a:lnTo>
                    <a:pt x="382778" y="368681"/>
                  </a:lnTo>
                  <a:lnTo>
                    <a:pt x="400431" y="427609"/>
                  </a:lnTo>
                  <a:lnTo>
                    <a:pt x="401193" y="427609"/>
                  </a:lnTo>
                  <a:lnTo>
                    <a:pt x="426085" y="420116"/>
                  </a:lnTo>
                  <a:close/>
                </a:path>
                <a:path w="1821814" h="427989">
                  <a:moveTo>
                    <a:pt x="1821726" y="157924"/>
                  </a:moveTo>
                  <a:lnTo>
                    <a:pt x="1795894" y="157924"/>
                  </a:lnTo>
                  <a:lnTo>
                    <a:pt x="1795894" y="183718"/>
                  </a:lnTo>
                  <a:lnTo>
                    <a:pt x="1795894" y="390017"/>
                  </a:lnTo>
                  <a:lnTo>
                    <a:pt x="1770062" y="390017"/>
                  </a:lnTo>
                  <a:lnTo>
                    <a:pt x="1770062" y="183718"/>
                  </a:lnTo>
                  <a:lnTo>
                    <a:pt x="1795894" y="183718"/>
                  </a:lnTo>
                  <a:lnTo>
                    <a:pt x="1795894" y="157924"/>
                  </a:lnTo>
                  <a:lnTo>
                    <a:pt x="1744230" y="157924"/>
                  </a:lnTo>
                  <a:lnTo>
                    <a:pt x="1744230" y="415810"/>
                  </a:lnTo>
                  <a:lnTo>
                    <a:pt x="1821726" y="415810"/>
                  </a:lnTo>
                  <a:lnTo>
                    <a:pt x="1821726" y="390017"/>
                  </a:lnTo>
                  <a:lnTo>
                    <a:pt x="1821726" y="183718"/>
                  </a:lnTo>
                  <a:lnTo>
                    <a:pt x="1821726" y="157924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8740" y="2826217"/>
              <a:ext cx="77503" cy="15472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5401" y="2877792"/>
              <a:ext cx="77503" cy="10315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5438" y="2594139"/>
              <a:ext cx="347980" cy="387350"/>
            </a:xfrm>
            <a:custGeom>
              <a:avLst/>
              <a:gdLst/>
              <a:ahLst/>
              <a:cxnLst/>
              <a:rect l="l" t="t" r="r" b="b"/>
              <a:pathLst>
                <a:path w="347979" h="387350">
                  <a:moveTo>
                    <a:pt x="257060" y="0"/>
                  </a:moveTo>
                  <a:lnTo>
                    <a:pt x="202806" y="0"/>
                  </a:lnTo>
                  <a:lnTo>
                    <a:pt x="176961" y="25781"/>
                  </a:lnTo>
                  <a:lnTo>
                    <a:pt x="213131" y="25781"/>
                  </a:lnTo>
                  <a:lnTo>
                    <a:pt x="0" y="237236"/>
                  </a:lnTo>
                  <a:lnTo>
                    <a:pt x="19380" y="255295"/>
                  </a:lnTo>
                  <a:lnTo>
                    <a:pt x="231216" y="43840"/>
                  </a:lnTo>
                  <a:lnTo>
                    <a:pt x="231216" y="79933"/>
                  </a:lnTo>
                  <a:lnTo>
                    <a:pt x="257060" y="54152"/>
                  </a:lnTo>
                  <a:lnTo>
                    <a:pt x="257060" y="0"/>
                  </a:lnTo>
                  <a:close/>
                </a:path>
                <a:path w="347979" h="387350">
                  <a:moveTo>
                    <a:pt x="347472" y="103149"/>
                  </a:moveTo>
                  <a:lnTo>
                    <a:pt x="321640" y="77355"/>
                  </a:lnTo>
                  <a:lnTo>
                    <a:pt x="321640" y="361022"/>
                  </a:lnTo>
                  <a:lnTo>
                    <a:pt x="295808" y="361022"/>
                  </a:lnTo>
                  <a:lnTo>
                    <a:pt x="295808" y="77355"/>
                  </a:lnTo>
                  <a:lnTo>
                    <a:pt x="321640" y="77355"/>
                  </a:lnTo>
                  <a:lnTo>
                    <a:pt x="295808" y="51574"/>
                  </a:lnTo>
                  <a:lnTo>
                    <a:pt x="269976" y="51574"/>
                  </a:lnTo>
                  <a:lnTo>
                    <a:pt x="269976" y="386816"/>
                  </a:lnTo>
                  <a:lnTo>
                    <a:pt x="347472" y="386816"/>
                  </a:lnTo>
                  <a:lnTo>
                    <a:pt x="347472" y="361022"/>
                  </a:lnTo>
                  <a:lnTo>
                    <a:pt x="347472" y="103149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1666" y="2593869"/>
              <a:ext cx="366560" cy="3644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9255" y="3441291"/>
              <a:ext cx="80198" cy="10163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61504" y="3094956"/>
              <a:ext cx="353489" cy="27255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817066" y="4060812"/>
              <a:ext cx="443230" cy="1485900"/>
            </a:xfrm>
            <a:custGeom>
              <a:avLst/>
              <a:gdLst/>
              <a:ahLst/>
              <a:cxnLst/>
              <a:rect l="l" t="t" r="r" b="b"/>
              <a:pathLst>
                <a:path w="443229" h="1485900">
                  <a:moveTo>
                    <a:pt x="55854" y="136474"/>
                  </a:moveTo>
                  <a:lnTo>
                    <a:pt x="0" y="136474"/>
                  </a:lnTo>
                  <a:lnTo>
                    <a:pt x="0" y="164007"/>
                  </a:lnTo>
                  <a:lnTo>
                    <a:pt x="55854" y="164007"/>
                  </a:lnTo>
                  <a:lnTo>
                    <a:pt x="55854" y="136474"/>
                  </a:lnTo>
                  <a:close/>
                </a:path>
                <a:path w="443229" h="1485900">
                  <a:moveTo>
                    <a:pt x="103200" y="35915"/>
                  </a:moveTo>
                  <a:lnTo>
                    <a:pt x="67995" y="0"/>
                  </a:lnTo>
                  <a:lnTo>
                    <a:pt x="48564" y="19151"/>
                  </a:lnTo>
                  <a:lnTo>
                    <a:pt x="84988" y="55067"/>
                  </a:lnTo>
                  <a:lnTo>
                    <a:pt x="103200" y="35915"/>
                  </a:lnTo>
                  <a:close/>
                </a:path>
                <a:path w="443229" h="1485900">
                  <a:moveTo>
                    <a:pt x="104406" y="292112"/>
                  </a:moveTo>
                  <a:lnTo>
                    <a:pt x="84988" y="272961"/>
                  </a:lnTo>
                  <a:lnTo>
                    <a:pt x="47358" y="310070"/>
                  </a:lnTo>
                  <a:lnTo>
                    <a:pt x="66776" y="329222"/>
                  </a:lnTo>
                  <a:lnTo>
                    <a:pt x="104406" y="292112"/>
                  </a:lnTo>
                  <a:close/>
                </a:path>
                <a:path w="443229" h="1485900">
                  <a:moveTo>
                    <a:pt x="105194" y="1338554"/>
                  </a:moveTo>
                  <a:lnTo>
                    <a:pt x="83096" y="1338554"/>
                  </a:lnTo>
                  <a:lnTo>
                    <a:pt x="83096" y="1367993"/>
                  </a:lnTo>
                  <a:lnTo>
                    <a:pt x="105194" y="1367993"/>
                  </a:lnTo>
                  <a:lnTo>
                    <a:pt x="105194" y="1338554"/>
                  </a:lnTo>
                  <a:close/>
                </a:path>
                <a:path w="443229" h="1485900">
                  <a:moveTo>
                    <a:pt x="105194" y="1279690"/>
                  </a:moveTo>
                  <a:lnTo>
                    <a:pt x="83096" y="1279690"/>
                  </a:lnTo>
                  <a:lnTo>
                    <a:pt x="83096" y="1309128"/>
                  </a:lnTo>
                  <a:lnTo>
                    <a:pt x="105194" y="1309128"/>
                  </a:lnTo>
                  <a:lnTo>
                    <a:pt x="105194" y="1279690"/>
                  </a:lnTo>
                  <a:close/>
                </a:path>
                <a:path w="443229" h="1485900">
                  <a:moveTo>
                    <a:pt x="105194" y="1220825"/>
                  </a:moveTo>
                  <a:lnTo>
                    <a:pt x="83096" y="1220825"/>
                  </a:lnTo>
                  <a:lnTo>
                    <a:pt x="83096" y="1250264"/>
                  </a:lnTo>
                  <a:lnTo>
                    <a:pt x="105194" y="1250264"/>
                  </a:lnTo>
                  <a:lnTo>
                    <a:pt x="105194" y="1220825"/>
                  </a:lnTo>
                  <a:close/>
                </a:path>
                <a:path w="443229" h="1485900">
                  <a:moveTo>
                    <a:pt x="110705" y="1075131"/>
                  </a:moveTo>
                  <a:lnTo>
                    <a:pt x="99669" y="1073658"/>
                  </a:lnTo>
                  <a:lnTo>
                    <a:pt x="94145" y="1058951"/>
                  </a:lnTo>
                  <a:lnTo>
                    <a:pt x="88620" y="1073658"/>
                  </a:lnTo>
                  <a:lnTo>
                    <a:pt x="77571" y="1075131"/>
                  </a:lnTo>
                  <a:lnTo>
                    <a:pt x="86410" y="1086904"/>
                  </a:lnTo>
                  <a:lnTo>
                    <a:pt x="84201" y="1103096"/>
                  </a:lnTo>
                  <a:lnTo>
                    <a:pt x="94145" y="1095743"/>
                  </a:lnTo>
                  <a:lnTo>
                    <a:pt x="104089" y="1103096"/>
                  </a:lnTo>
                  <a:lnTo>
                    <a:pt x="101879" y="1086904"/>
                  </a:lnTo>
                  <a:lnTo>
                    <a:pt x="110705" y="1075131"/>
                  </a:lnTo>
                  <a:close/>
                </a:path>
                <a:path w="443229" h="1485900">
                  <a:moveTo>
                    <a:pt x="165938" y="1045705"/>
                  </a:moveTo>
                  <a:lnTo>
                    <a:pt x="154901" y="1044232"/>
                  </a:lnTo>
                  <a:lnTo>
                    <a:pt x="149377" y="1029512"/>
                  </a:lnTo>
                  <a:lnTo>
                    <a:pt x="143852" y="1044232"/>
                  </a:lnTo>
                  <a:lnTo>
                    <a:pt x="132803" y="1045705"/>
                  </a:lnTo>
                  <a:lnTo>
                    <a:pt x="141643" y="1057478"/>
                  </a:lnTo>
                  <a:lnTo>
                    <a:pt x="139433" y="1073658"/>
                  </a:lnTo>
                  <a:lnTo>
                    <a:pt x="149377" y="1066304"/>
                  </a:lnTo>
                  <a:lnTo>
                    <a:pt x="159321" y="1073658"/>
                  </a:lnTo>
                  <a:lnTo>
                    <a:pt x="157111" y="1057478"/>
                  </a:lnTo>
                  <a:lnTo>
                    <a:pt x="165938" y="1045705"/>
                  </a:lnTo>
                  <a:close/>
                </a:path>
                <a:path w="443229" h="1485900">
                  <a:moveTo>
                    <a:pt x="188036" y="1338554"/>
                  </a:moveTo>
                  <a:lnTo>
                    <a:pt x="165938" y="1338554"/>
                  </a:lnTo>
                  <a:lnTo>
                    <a:pt x="165938" y="1367993"/>
                  </a:lnTo>
                  <a:lnTo>
                    <a:pt x="188036" y="1367993"/>
                  </a:lnTo>
                  <a:lnTo>
                    <a:pt x="188036" y="1338554"/>
                  </a:lnTo>
                  <a:close/>
                </a:path>
                <a:path w="443229" h="1485900">
                  <a:moveTo>
                    <a:pt x="188036" y="1279690"/>
                  </a:moveTo>
                  <a:lnTo>
                    <a:pt x="165938" y="1279690"/>
                  </a:lnTo>
                  <a:lnTo>
                    <a:pt x="165938" y="1309128"/>
                  </a:lnTo>
                  <a:lnTo>
                    <a:pt x="188036" y="1309128"/>
                  </a:lnTo>
                  <a:lnTo>
                    <a:pt x="188036" y="1279690"/>
                  </a:lnTo>
                  <a:close/>
                </a:path>
                <a:path w="443229" h="1485900">
                  <a:moveTo>
                    <a:pt x="188036" y="1220825"/>
                  </a:moveTo>
                  <a:lnTo>
                    <a:pt x="165938" y="1220825"/>
                  </a:lnTo>
                  <a:lnTo>
                    <a:pt x="165938" y="1250264"/>
                  </a:lnTo>
                  <a:lnTo>
                    <a:pt x="188036" y="1250264"/>
                  </a:lnTo>
                  <a:lnTo>
                    <a:pt x="188036" y="1220825"/>
                  </a:lnTo>
                  <a:close/>
                </a:path>
                <a:path w="443229" h="1485900">
                  <a:moveTo>
                    <a:pt x="188036" y="1161961"/>
                  </a:moveTo>
                  <a:lnTo>
                    <a:pt x="165938" y="1161961"/>
                  </a:lnTo>
                  <a:lnTo>
                    <a:pt x="165938" y="1191399"/>
                  </a:lnTo>
                  <a:lnTo>
                    <a:pt x="188036" y="1191399"/>
                  </a:lnTo>
                  <a:lnTo>
                    <a:pt x="188036" y="1161961"/>
                  </a:lnTo>
                  <a:close/>
                </a:path>
                <a:path w="443229" h="1485900">
                  <a:moveTo>
                    <a:pt x="232219" y="1338554"/>
                  </a:moveTo>
                  <a:lnTo>
                    <a:pt x="210134" y="1338554"/>
                  </a:lnTo>
                  <a:lnTo>
                    <a:pt x="210134" y="1367993"/>
                  </a:lnTo>
                  <a:lnTo>
                    <a:pt x="232219" y="1367993"/>
                  </a:lnTo>
                  <a:lnTo>
                    <a:pt x="232219" y="1338554"/>
                  </a:lnTo>
                  <a:close/>
                </a:path>
                <a:path w="443229" h="1485900">
                  <a:moveTo>
                    <a:pt x="232219" y="1279690"/>
                  </a:moveTo>
                  <a:lnTo>
                    <a:pt x="210134" y="1279690"/>
                  </a:lnTo>
                  <a:lnTo>
                    <a:pt x="210134" y="1309128"/>
                  </a:lnTo>
                  <a:lnTo>
                    <a:pt x="232219" y="1309128"/>
                  </a:lnTo>
                  <a:lnTo>
                    <a:pt x="232219" y="1279690"/>
                  </a:lnTo>
                  <a:close/>
                </a:path>
                <a:path w="443229" h="1485900">
                  <a:moveTo>
                    <a:pt x="232219" y="1220825"/>
                  </a:moveTo>
                  <a:lnTo>
                    <a:pt x="210134" y="1220825"/>
                  </a:lnTo>
                  <a:lnTo>
                    <a:pt x="210134" y="1250264"/>
                  </a:lnTo>
                  <a:lnTo>
                    <a:pt x="232219" y="1250264"/>
                  </a:lnTo>
                  <a:lnTo>
                    <a:pt x="232219" y="1220825"/>
                  </a:lnTo>
                  <a:close/>
                </a:path>
                <a:path w="443229" h="1485900">
                  <a:moveTo>
                    <a:pt x="232219" y="1161961"/>
                  </a:moveTo>
                  <a:lnTo>
                    <a:pt x="210134" y="1161961"/>
                  </a:lnTo>
                  <a:lnTo>
                    <a:pt x="210134" y="1191399"/>
                  </a:lnTo>
                  <a:lnTo>
                    <a:pt x="232219" y="1191399"/>
                  </a:lnTo>
                  <a:lnTo>
                    <a:pt x="232219" y="1161961"/>
                  </a:lnTo>
                  <a:close/>
                </a:path>
                <a:path w="443229" h="1485900">
                  <a:moveTo>
                    <a:pt x="243268" y="1036878"/>
                  </a:moveTo>
                  <a:lnTo>
                    <a:pt x="227799" y="1033932"/>
                  </a:lnTo>
                  <a:lnTo>
                    <a:pt x="221170" y="1014793"/>
                  </a:lnTo>
                  <a:lnTo>
                    <a:pt x="214553" y="1033932"/>
                  </a:lnTo>
                  <a:lnTo>
                    <a:pt x="199085" y="1036878"/>
                  </a:lnTo>
                  <a:lnTo>
                    <a:pt x="210134" y="1053058"/>
                  </a:lnTo>
                  <a:lnTo>
                    <a:pt x="207924" y="1073658"/>
                  </a:lnTo>
                  <a:lnTo>
                    <a:pt x="221170" y="1063358"/>
                  </a:lnTo>
                  <a:lnTo>
                    <a:pt x="234429" y="1073658"/>
                  </a:lnTo>
                  <a:lnTo>
                    <a:pt x="232219" y="1053058"/>
                  </a:lnTo>
                  <a:lnTo>
                    <a:pt x="243268" y="1036878"/>
                  </a:lnTo>
                  <a:close/>
                </a:path>
                <a:path w="443229" h="1485900">
                  <a:moveTo>
                    <a:pt x="276415" y="1338554"/>
                  </a:moveTo>
                  <a:lnTo>
                    <a:pt x="254317" y="1338554"/>
                  </a:lnTo>
                  <a:lnTo>
                    <a:pt x="254317" y="1367993"/>
                  </a:lnTo>
                  <a:lnTo>
                    <a:pt x="276415" y="1367993"/>
                  </a:lnTo>
                  <a:lnTo>
                    <a:pt x="276415" y="1338554"/>
                  </a:lnTo>
                  <a:close/>
                </a:path>
                <a:path w="443229" h="1485900">
                  <a:moveTo>
                    <a:pt x="276415" y="1279690"/>
                  </a:moveTo>
                  <a:lnTo>
                    <a:pt x="254317" y="1279690"/>
                  </a:lnTo>
                  <a:lnTo>
                    <a:pt x="254317" y="1309128"/>
                  </a:lnTo>
                  <a:lnTo>
                    <a:pt x="276415" y="1309128"/>
                  </a:lnTo>
                  <a:lnTo>
                    <a:pt x="276415" y="1279690"/>
                  </a:lnTo>
                  <a:close/>
                </a:path>
                <a:path w="443229" h="1485900">
                  <a:moveTo>
                    <a:pt x="276415" y="1220825"/>
                  </a:moveTo>
                  <a:lnTo>
                    <a:pt x="254317" y="1220825"/>
                  </a:lnTo>
                  <a:lnTo>
                    <a:pt x="254317" y="1250264"/>
                  </a:lnTo>
                  <a:lnTo>
                    <a:pt x="276415" y="1250264"/>
                  </a:lnTo>
                  <a:lnTo>
                    <a:pt x="276415" y="1220825"/>
                  </a:lnTo>
                  <a:close/>
                </a:path>
                <a:path w="443229" h="1485900">
                  <a:moveTo>
                    <a:pt x="276415" y="1161961"/>
                  </a:moveTo>
                  <a:lnTo>
                    <a:pt x="254317" y="1161961"/>
                  </a:lnTo>
                  <a:lnTo>
                    <a:pt x="254317" y="1191399"/>
                  </a:lnTo>
                  <a:lnTo>
                    <a:pt x="276415" y="1191399"/>
                  </a:lnTo>
                  <a:lnTo>
                    <a:pt x="276415" y="1161961"/>
                  </a:lnTo>
                  <a:close/>
                </a:path>
                <a:path w="443229" h="1485900">
                  <a:moveTo>
                    <a:pt x="309549" y="1045705"/>
                  </a:moveTo>
                  <a:lnTo>
                    <a:pt x="298500" y="1044232"/>
                  </a:lnTo>
                  <a:lnTo>
                    <a:pt x="292976" y="1029512"/>
                  </a:lnTo>
                  <a:lnTo>
                    <a:pt x="287451" y="1044232"/>
                  </a:lnTo>
                  <a:lnTo>
                    <a:pt x="276415" y="1045705"/>
                  </a:lnTo>
                  <a:lnTo>
                    <a:pt x="285242" y="1057478"/>
                  </a:lnTo>
                  <a:lnTo>
                    <a:pt x="283032" y="1073658"/>
                  </a:lnTo>
                  <a:lnTo>
                    <a:pt x="292976" y="1066304"/>
                  </a:lnTo>
                  <a:lnTo>
                    <a:pt x="302920" y="1073658"/>
                  </a:lnTo>
                  <a:lnTo>
                    <a:pt x="300710" y="1057478"/>
                  </a:lnTo>
                  <a:lnTo>
                    <a:pt x="309549" y="1045705"/>
                  </a:lnTo>
                  <a:close/>
                </a:path>
                <a:path w="443229" h="1485900">
                  <a:moveTo>
                    <a:pt x="343598" y="87388"/>
                  </a:moveTo>
                  <a:lnTo>
                    <a:pt x="315671" y="71335"/>
                  </a:lnTo>
                  <a:lnTo>
                    <a:pt x="315671" y="102971"/>
                  </a:lnTo>
                  <a:lnTo>
                    <a:pt x="315671" y="141655"/>
                  </a:lnTo>
                  <a:lnTo>
                    <a:pt x="287756" y="157467"/>
                  </a:lnTo>
                  <a:lnTo>
                    <a:pt x="287756" y="86918"/>
                  </a:lnTo>
                  <a:lnTo>
                    <a:pt x="315671" y="102971"/>
                  </a:lnTo>
                  <a:lnTo>
                    <a:pt x="315671" y="71335"/>
                  </a:lnTo>
                  <a:lnTo>
                    <a:pt x="270751" y="45491"/>
                  </a:lnTo>
                  <a:lnTo>
                    <a:pt x="270078" y="46697"/>
                  </a:lnTo>
                  <a:lnTo>
                    <a:pt x="261035" y="46697"/>
                  </a:lnTo>
                  <a:lnTo>
                    <a:pt x="261035" y="73025"/>
                  </a:lnTo>
                  <a:lnTo>
                    <a:pt x="261035" y="162814"/>
                  </a:lnTo>
                  <a:lnTo>
                    <a:pt x="233108" y="162814"/>
                  </a:lnTo>
                  <a:lnTo>
                    <a:pt x="233108" y="73025"/>
                  </a:lnTo>
                  <a:lnTo>
                    <a:pt x="261035" y="73025"/>
                  </a:lnTo>
                  <a:lnTo>
                    <a:pt x="261035" y="46697"/>
                  </a:lnTo>
                  <a:lnTo>
                    <a:pt x="205181" y="46697"/>
                  </a:lnTo>
                  <a:lnTo>
                    <a:pt x="205181" y="73025"/>
                  </a:lnTo>
                  <a:lnTo>
                    <a:pt x="205181" y="135483"/>
                  </a:lnTo>
                  <a:lnTo>
                    <a:pt x="177266" y="139458"/>
                  </a:lnTo>
                  <a:lnTo>
                    <a:pt x="177266" y="73025"/>
                  </a:lnTo>
                  <a:lnTo>
                    <a:pt x="205181" y="73025"/>
                  </a:lnTo>
                  <a:lnTo>
                    <a:pt x="205181" y="46697"/>
                  </a:lnTo>
                  <a:lnTo>
                    <a:pt x="168211" y="46697"/>
                  </a:lnTo>
                  <a:lnTo>
                    <a:pt x="167551" y="45491"/>
                  </a:lnTo>
                  <a:lnTo>
                    <a:pt x="149339" y="55968"/>
                  </a:lnTo>
                  <a:lnTo>
                    <a:pt x="149339" y="87591"/>
                  </a:lnTo>
                  <a:lnTo>
                    <a:pt x="149339" y="143433"/>
                  </a:lnTo>
                  <a:lnTo>
                    <a:pt x="122631" y="147243"/>
                  </a:lnTo>
                  <a:lnTo>
                    <a:pt x="122631" y="102958"/>
                  </a:lnTo>
                  <a:lnTo>
                    <a:pt x="149339" y="87591"/>
                  </a:lnTo>
                  <a:lnTo>
                    <a:pt x="149339" y="55968"/>
                  </a:lnTo>
                  <a:lnTo>
                    <a:pt x="94703" y="87388"/>
                  </a:lnTo>
                  <a:lnTo>
                    <a:pt x="94703" y="148450"/>
                  </a:lnTo>
                  <a:lnTo>
                    <a:pt x="94703" y="175983"/>
                  </a:lnTo>
                  <a:lnTo>
                    <a:pt x="94703" y="264579"/>
                  </a:lnTo>
                  <a:lnTo>
                    <a:pt x="95910" y="264579"/>
                  </a:lnTo>
                  <a:lnTo>
                    <a:pt x="149339" y="294906"/>
                  </a:lnTo>
                  <a:lnTo>
                    <a:pt x="149339" y="409435"/>
                  </a:lnTo>
                  <a:lnTo>
                    <a:pt x="177266" y="409435"/>
                  </a:lnTo>
                  <a:lnTo>
                    <a:pt x="177266" y="310743"/>
                  </a:lnTo>
                  <a:lnTo>
                    <a:pt x="184543" y="314871"/>
                  </a:lnTo>
                  <a:lnTo>
                    <a:pt x="197904" y="292112"/>
                  </a:lnTo>
                  <a:lnTo>
                    <a:pt x="121412" y="249008"/>
                  </a:lnTo>
                  <a:lnTo>
                    <a:pt x="121412" y="175983"/>
                  </a:lnTo>
                  <a:lnTo>
                    <a:pt x="122631" y="175983"/>
                  </a:lnTo>
                  <a:lnTo>
                    <a:pt x="122631" y="174282"/>
                  </a:lnTo>
                  <a:lnTo>
                    <a:pt x="203974" y="162814"/>
                  </a:lnTo>
                  <a:lnTo>
                    <a:pt x="205181" y="178384"/>
                  </a:lnTo>
                  <a:lnTo>
                    <a:pt x="176047" y="183172"/>
                  </a:lnTo>
                  <a:lnTo>
                    <a:pt x="149339" y="186753"/>
                  </a:lnTo>
                  <a:lnTo>
                    <a:pt x="146900" y="213093"/>
                  </a:lnTo>
                  <a:lnTo>
                    <a:pt x="194259" y="228663"/>
                  </a:lnTo>
                  <a:lnTo>
                    <a:pt x="208826" y="265772"/>
                  </a:lnTo>
                  <a:lnTo>
                    <a:pt x="234327" y="256197"/>
                  </a:lnTo>
                  <a:lnTo>
                    <a:pt x="218541" y="213093"/>
                  </a:lnTo>
                  <a:lnTo>
                    <a:pt x="210045" y="205917"/>
                  </a:lnTo>
                  <a:lnTo>
                    <a:pt x="222186" y="203530"/>
                  </a:lnTo>
                  <a:lnTo>
                    <a:pt x="233311" y="190347"/>
                  </a:lnTo>
                  <a:lnTo>
                    <a:pt x="286524" y="190347"/>
                  </a:lnTo>
                  <a:lnTo>
                    <a:pt x="288963" y="190347"/>
                  </a:lnTo>
                  <a:lnTo>
                    <a:pt x="288963" y="188976"/>
                  </a:lnTo>
                  <a:lnTo>
                    <a:pt x="315671" y="173850"/>
                  </a:lnTo>
                  <a:lnTo>
                    <a:pt x="315671" y="175983"/>
                  </a:lnTo>
                  <a:lnTo>
                    <a:pt x="315671" y="251409"/>
                  </a:lnTo>
                  <a:lnTo>
                    <a:pt x="287743" y="268160"/>
                  </a:lnTo>
                  <a:lnTo>
                    <a:pt x="287743" y="409435"/>
                  </a:lnTo>
                  <a:lnTo>
                    <a:pt x="315671" y="409435"/>
                  </a:lnTo>
                  <a:lnTo>
                    <a:pt x="315671" y="283337"/>
                  </a:lnTo>
                  <a:lnTo>
                    <a:pt x="342379" y="268160"/>
                  </a:lnTo>
                  <a:lnTo>
                    <a:pt x="343598" y="268160"/>
                  </a:lnTo>
                  <a:lnTo>
                    <a:pt x="343598" y="175983"/>
                  </a:lnTo>
                  <a:lnTo>
                    <a:pt x="343598" y="158026"/>
                  </a:lnTo>
                  <a:lnTo>
                    <a:pt x="343598" y="152044"/>
                  </a:lnTo>
                  <a:lnTo>
                    <a:pt x="343598" y="87388"/>
                  </a:lnTo>
                  <a:close/>
                </a:path>
                <a:path w="443229" h="1485900">
                  <a:moveTo>
                    <a:pt x="359257" y="1338554"/>
                  </a:moveTo>
                  <a:lnTo>
                    <a:pt x="337172" y="1338554"/>
                  </a:lnTo>
                  <a:lnTo>
                    <a:pt x="337172" y="1367993"/>
                  </a:lnTo>
                  <a:lnTo>
                    <a:pt x="359257" y="1367993"/>
                  </a:lnTo>
                  <a:lnTo>
                    <a:pt x="359257" y="1338554"/>
                  </a:lnTo>
                  <a:close/>
                </a:path>
                <a:path w="443229" h="1485900">
                  <a:moveTo>
                    <a:pt x="359257" y="1279690"/>
                  </a:moveTo>
                  <a:lnTo>
                    <a:pt x="337172" y="1279690"/>
                  </a:lnTo>
                  <a:lnTo>
                    <a:pt x="337172" y="1309128"/>
                  </a:lnTo>
                  <a:lnTo>
                    <a:pt x="359257" y="1309128"/>
                  </a:lnTo>
                  <a:lnTo>
                    <a:pt x="359257" y="1279690"/>
                  </a:lnTo>
                  <a:close/>
                </a:path>
                <a:path w="443229" h="1485900">
                  <a:moveTo>
                    <a:pt x="359257" y="1220825"/>
                  </a:moveTo>
                  <a:lnTo>
                    <a:pt x="337159" y="1220825"/>
                  </a:lnTo>
                  <a:lnTo>
                    <a:pt x="337159" y="1250264"/>
                  </a:lnTo>
                  <a:lnTo>
                    <a:pt x="359257" y="1250264"/>
                  </a:lnTo>
                  <a:lnTo>
                    <a:pt x="359257" y="1220825"/>
                  </a:lnTo>
                  <a:close/>
                </a:path>
                <a:path w="443229" h="1485900">
                  <a:moveTo>
                    <a:pt x="364782" y="1075131"/>
                  </a:moveTo>
                  <a:lnTo>
                    <a:pt x="353733" y="1073658"/>
                  </a:lnTo>
                  <a:lnTo>
                    <a:pt x="348208" y="1058951"/>
                  </a:lnTo>
                  <a:lnTo>
                    <a:pt x="342684" y="1073658"/>
                  </a:lnTo>
                  <a:lnTo>
                    <a:pt x="331647" y="1075131"/>
                  </a:lnTo>
                  <a:lnTo>
                    <a:pt x="340474" y="1086904"/>
                  </a:lnTo>
                  <a:lnTo>
                    <a:pt x="338264" y="1103096"/>
                  </a:lnTo>
                  <a:lnTo>
                    <a:pt x="348208" y="1095743"/>
                  </a:lnTo>
                  <a:lnTo>
                    <a:pt x="358152" y="1103096"/>
                  </a:lnTo>
                  <a:lnTo>
                    <a:pt x="355942" y="1086904"/>
                  </a:lnTo>
                  <a:lnTo>
                    <a:pt x="364782" y="1075131"/>
                  </a:lnTo>
                  <a:close/>
                </a:path>
                <a:path w="443229" h="1485900">
                  <a:moveTo>
                    <a:pt x="395795" y="310070"/>
                  </a:moveTo>
                  <a:lnTo>
                    <a:pt x="358165" y="272961"/>
                  </a:lnTo>
                  <a:lnTo>
                    <a:pt x="338747" y="292112"/>
                  </a:lnTo>
                  <a:lnTo>
                    <a:pt x="375158" y="329222"/>
                  </a:lnTo>
                  <a:lnTo>
                    <a:pt x="395795" y="310070"/>
                  </a:lnTo>
                  <a:close/>
                </a:path>
                <a:path w="443229" h="1485900">
                  <a:moveTo>
                    <a:pt x="395795" y="19151"/>
                  </a:moveTo>
                  <a:lnTo>
                    <a:pt x="376377" y="0"/>
                  </a:lnTo>
                  <a:lnTo>
                    <a:pt x="337527" y="39509"/>
                  </a:lnTo>
                  <a:lnTo>
                    <a:pt x="356946" y="58661"/>
                  </a:lnTo>
                  <a:lnTo>
                    <a:pt x="395795" y="19151"/>
                  </a:lnTo>
                  <a:close/>
                </a:path>
                <a:path w="443229" h="1485900">
                  <a:moveTo>
                    <a:pt x="397916" y="1161961"/>
                  </a:moveTo>
                  <a:lnTo>
                    <a:pt x="375831" y="1161961"/>
                  </a:lnTo>
                  <a:lnTo>
                    <a:pt x="375831" y="1191399"/>
                  </a:lnTo>
                  <a:lnTo>
                    <a:pt x="375831" y="1456283"/>
                  </a:lnTo>
                  <a:lnTo>
                    <a:pt x="320598" y="1456283"/>
                  </a:lnTo>
                  <a:lnTo>
                    <a:pt x="320598" y="1191399"/>
                  </a:lnTo>
                  <a:lnTo>
                    <a:pt x="375831" y="1191399"/>
                  </a:lnTo>
                  <a:lnTo>
                    <a:pt x="375831" y="1161961"/>
                  </a:lnTo>
                  <a:lnTo>
                    <a:pt x="320598" y="1161961"/>
                  </a:lnTo>
                  <a:lnTo>
                    <a:pt x="320598" y="1132535"/>
                  </a:lnTo>
                  <a:lnTo>
                    <a:pt x="320598" y="1103096"/>
                  </a:lnTo>
                  <a:lnTo>
                    <a:pt x="298500" y="1103096"/>
                  </a:lnTo>
                  <a:lnTo>
                    <a:pt x="298500" y="1132535"/>
                  </a:lnTo>
                  <a:lnTo>
                    <a:pt x="298500" y="1161961"/>
                  </a:lnTo>
                  <a:lnTo>
                    <a:pt x="298500" y="1456283"/>
                  </a:lnTo>
                  <a:lnTo>
                    <a:pt x="243268" y="1456283"/>
                  </a:lnTo>
                  <a:lnTo>
                    <a:pt x="243268" y="1441577"/>
                  </a:lnTo>
                  <a:lnTo>
                    <a:pt x="243268" y="1412138"/>
                  </a:lnTo>
                  <a:lnTo>
                    <a:pt x="199085" y="1412138"/>
                  </a:lnTo>
                  <a:lnTo>
                    <a:pt x="199085" y="1456283"/>
                  </a:lnTo>
                  <a:lnTo>
                    <a:pt x="143852" y="1456283"/>
                  </a:lnTo>
                  <a:lnTo>
                    <a:pt x="143852" y="1191399"/>
                  </a:lnTo>
                  <a:lnTo>
                    <a:pt x="143852" y="1161961"/>
                  </a:lnTo>
                  <a:lnTo>
                    <a:pt x="143852" y="1132522"/>
                  </a:lnTo>
                  <a:lnTo>
                    <a:pt x="298500" y="1132535"/>
                  </a:lnTo>
                  <a:lnTo>
                    <a:pt x="298500" y="1103096"/>
                  </a:lnTo>
                  <a:lnTo>
                    <a:pt x="121754" y="1103096"/>
                  </a:lnTo>
                  <a:lnTo>
                    <a:pt x="121754" y="1161961"/>
                  </a:lnTo>
                  <a:lnTo>
                    <a:pt x="121754" y="1191399"/>
                  </a:lnTo>
                  <a:lnTo>
                    <a:pt x="121754" y="1456283"/>
                  </a:lnTo>
                  <a:lnTo>
                    <a:pt x="66522" y="1456283"/>
                  </a:lnTo>
                  <a:lnTo>
                    <a:pt x="66522" y="1191399"/>
                  </a:lnTo>
                  <a:lnTo>
                    <a:pt x="121754" y="1191399"/>
                  </a:lnTo>
                  <a:lnTo>
                    <a:pt x="121754" y="1161961"/>
                  </a:lnTo>
                  <a:lnTo>
                    <a:pt x="44437" y="1161961"/>
                  </a:lnTo>
                  <a:lnTo>
                    <a:pt x="44437" y="1485722"/>
                  </a:lnTo>
                  <a:lnTo>
                    <a:pt x="121754" y="1485722"/>
                  </a:lnTo>
                  <a:lnTo>
                    <a:pt x="143852" y="1485722"/>
                  </a:lnTo>
                  <a:lnTo>
                    <a:pt x="397916" y="1485722"/>
                  </a:lnTo>
                  <a:lnTo>
                    <a:pt x="397916" y="1456283"/>
                  </a:lnTo>
                  <a:lnTo>
                    <a:pt x="397916" y="1191399"/>
                  </a:lnTo>
                  <a:lnTo>
                    <a:pt x="397916" y="1161961"/>
                  </a:lnTo>
                  <a:close/>
                </a:path>
                <a:path w="443229" h="1485900">
                  <a:moveTo>
                    <a:pt x="443153" y="136474"/>
                  </a:moveTo>
                  <a:lnTo>
                    <a:pt x="387299" y="136474"/>
                  </a:lnTo>
                  <a:lnTo>
                    <a:pt x="387299" y="162814"/>
                  </a:lnTo>
                  <a:lnTo>
                    <a:pt x="443153" y="162814"/>
                  </a:lnTo>
                  <a:lnTo>
                    <a:pt x="443153" y="136474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69001" y="2210990"/>
              <a:ext cx="375552" cy="29778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939570" y="2448898"/>
              <a:ext cx="263525" cy="195580"/>
            </a:xfrm>
            <a:custGeom>
              <a:avLst/>
              <a:gdLst/>
              <a:ahLst/>
              <a:cxnLst/>
              <a:rect l="l" t="t" r="r" b="b"/>
              <a:pathLst>
                <a:path w="263525" h="195580">
                  <a:moveTo>
                    <a:pt x="32988" y="87134"/>
                  </a:moveTo>
                  <a:lnTo>
                    <a:pt x="0" y="87134"/>
                  </a:lnTo>
                  <a:lnTo>
                    <a:pt x="93292" y="195522"/>
                  </a:lnTo>
                  <a:lnTo>
                    <a:pt x="126640" y="157204"/>
                  </a:lnTo>
                  <a:lnTo>
                    <a:pt x="93380" y="157204"/>
                  </a:lnTo>
                  <a:lnTo>
                    <a:pt x="32988" y="87134"/>
                  </a:lnTo>
                  <a:close/>
                </a:path>
                <a:path w="263525" h="195580">
                  <a:moveTo>
                    <a:pt x="263456" y="0"/>
                  </a:moveTo>
                  <a:lnTo>
                    <a:pt x="230184" y="0"/>
                  </a:lnTo>
                  <a:lnTo>
                    <a:pt x="93380" y="157204"/>
                  </a:lnTo>
                  <a:lnTo>
                    <a:pt x="126640" y="157204"/>
                  </a:lnTo>
                  <a:lnTo>
                    <a:pt x="263456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29895"/>
            <a:ext cx="111626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谢谢</a:t>
            </a:r>
            <a:endParaRPr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8486" y="-2"/>
            <a:ext cx="6263513" cy="6857999"/>
          </a:xfrm>
          <a:prstGeom prst="rect">
            <a:avLst/>
          </a:prstGeom>
        </p:spPr>
      </p:pic>
      <p:pic>
        <p:nvPicPr>
          <p:cNvPr id="49" name="Image 9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209" b="1209"/>
          <a:stretch>
            <a:fillRect/>
          </a:stretch>
        </p:blipFill>
        <p:spPr>
          <a:xfrm>
            <a:off x="368300" y="5410200"/>
            <a:ext cx="687705" cy="737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3178810" cy="649605"/>
          </a:xfrm>
          <a:custGeom>
            <a:avLst/>
            <a:gdLst/>
            <a:ahLst/>
            <a:cxnLst/>
            <a:rect l="l" t="t" r="r" b="b"/>
            <a:pathLst>
              <a:path w="3178810" h="649605">
                <a:moveTo>
                  <a:pt x="0" y="649224"/>
                </a:moveTo>
                <a:lnTo>
                  <a:pt x="3178683" y="649224"/>
                </a:lnTo>
                <a:lnTo>
                  <a:pt x="3178683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337307"/>
            <a:ext cx="3178810" cy="4521200"/>
          </a:xfrm>
          <a:custGeom>
            <a:avLst/>
            <a:gdLst/>
            <a:ahLst/>
            <a:cxnLst/>
            <a:rect l="l" t="t" r="r" b="b"/>
            <a:pathLst>
              <a:path w="3178810" h="4521200">
                <a:moveTo>
                  <a:pt x="0" y="4520692"/>
                </a:moveTo>
                <a:lnTo>
                  <a:pt x="3178683" y="4520692"/>
                </a:lnTo>
                <a:lnTo>
                  <a:pt x="3178683" y="0"/>
                </a:lnTo>
                <a:lnTo>
                  <a:pt x="0" y="0"/>
                </a:lnTo>
                <a:lnTo>
                  <a:pt x="0" y="452069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为了发展临界规模</a:t>
            </a:r>
            <a:r>
              <a:rPr sz="3200" b="1" spc="3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spc="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正在</a:t>
            </a:r>
            <a:r>
              <a:rPr sz="3200" b="1" spc="-1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进战略举措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，以</a:t>
            </a:r>
            <a:r>
              <a:rPr sz="3200" b="1" spc="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促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进经济</a:t>
            </a:r>
            <a:br>
              <a:rPr lang="en-US"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</a:b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关键领域的私人投资</a:t>
            </a:r>
            <a:endParaRPr sz="32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173223"/>
            <a:ext cx="12192000" cy="164465"/>
          </a:xfrm>
          <a:custGeom>
            <a:avLst/>
            <a:gdLst/>
            <a:ahLst/>
            <a:cxnLst/>
            <a:rect l="l" t="t" r="r" b="b"/>
            <a:pathLst>
              <a:path w="12192000" h="164464">
                <a:moveTo>
                  <a:pt x="0" y="164084"/>
                </a:moveTo>
                <a:lnTo>
                  <a:pt x="12192000" y="164084"/>
                </a:lnTo>
                <a:lnTo>
                  <a:pt x="12192000" y="0"/>
                </a:lnTo>
                <a:lnTo>
                  <a:pt x="0" y="0"/>
                </a:lnTo>
                <a:lnTo>
                  <a:pt x="0" y="164084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3808" y="2831592"/>
            <a:ext cx="2855976" cy="3410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4398" y="3214556"/>
            <a:ext cx="2761488" cy="178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7815" y="2898648"/>
            <a:ext cx="2734056" cy="3282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21604" y="3094838"/>
            <a:ext cx="23304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政府正在致力于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开发一</a:t>
            </a:r>
            <a:r>
              <a:rPr b="1" spc="0" dirty="0" err="1">
                <a:solidFill>
                  <a:srgbClr val="1E1E1E"/>
                </a:solidFill>
                <a:latin typeface="SimSun"/>
                <a:cs typeface="SimSun"/>
              </a:rPr>
              <a:t>系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列具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有国际竞争力的投资机</a:t>
            </a:r>
            <a:r>
              <a:rPr lang="zh-CN" altLang="en-US" b="1" spc="-10" dirty="0">
                <a:solidFill>
                  <a:srgbClr val="1E1E1E"/>
                </a:solidFill>
                <a:latin typeface="SimSun"/>
                <a:cs typeface="SimSun"/>
              </a:rPr>
              <a:t>会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，以实现全面运营和商业便利化</a:t>
            </a:r>
            <a:endParaRPr lang="zh-CN" altLang="en-US" b="1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00400" y="2831592"/>
            <a:ext cx="2855976" cy="3410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448" y="2871216"/>
            <a:ext cx="2654807" cy="926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4408" y="2898648"/>
            <a:ext cx="2731008" cy="3282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3055" y="3048000"/>
            <a:ext cx="24733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巴基斯坦启动了</a:t>
            </a:r>
            <a:r>
              <a:rPr b="1" spc="-10" dirty="0" err="1">
                <a:solidFill>
                  <a:srgbClr val="1E1E1E"/>
                </a:solidFill>
                <a:latin typeface="Arial"/>
                <a:cs typeface="Arial"/>
              </a:rPr>
              <a:t>“</a:t>
            </a:r>
            <a:r>
              <a:rPr b="1" spc="-15" dirty="0" err="1">
                <a:solidFill>
                  <a:srgbClr val="1E1E1E"/>
                </a:solidFill>
                <a:latin typeface="Arial"/>
                <a:cs typeface="Arial"/>
              </a:rPr>
              <a:t>U</a:t>
            </a:r>
            <a:r>
              <a:rPr b="1" dirty="0" err="1">
                <a:solidFill>
                  <a:srgbClr val="1E1E1E"/>
                </a:solidFill>
                <a:latin typeface="Arial"/>
                <a:cs typeface="Arial"/>
              </a:rPr>
              <a:t>r</a:t>
            </a:r>
            <a:r>
              <a:rPr b="1" spc="-20" dirty="0" err="1">
                <a:solidFill>
                  <a:srgbClr val="1E1E1E"/>
                </a:solidFill>
                <a:latin typeface="Arial"/>
                <a:cs typeface="Arial"/>
              </a:rPr>
              <a:t>aa</a:t>
            </a:r>
            <a:r>
              <a:rPr b="1" spc="-10" dirty="0" err="1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lang="en-US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ak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stan</a:t>
            </a:r>
            <a:r>
              <a:rPr lang="en-US" b="1" spc="-10" dirty="0">
                <a:solidFill>
                  <a:srgbClr val="1E1E1E"/>
                </a:solidFill>
                <a:latin typeface="Arial"/>
                <a:cs typeface="Arial"/>
              </a:rPr>
              <a:t>”</a:t>
            </a:r>
            <a:r>
              <a:rPr lang="ja-JP" altLang="en-US" spc="-15" dirty="0">
                <a:solidFill>
                  <a:srgbClr val="1E1E1E"/>
                </a:solidFill>
                <a:latin typeface="SimSun"/>
                <a:cs typeface="SimSun"/>
              </a:rPr>
              <a:t>计划，旨在推动五</a:t>
            </a:r>
            <a:r>
              <a:rPr lang="zh-CN" altLang="en-US" spc="-15" dirty="0">
                <a:solidFill>
                  <a:srgbClr val="1E1E1E"/>
                </a:solidFill>
                <a:latin typeface="SimSun"/>
                <a:cs typeface="SimSun"/>
              </a:rPr>
              <a:t>大支柱的经济发展：</a:t>
            </a:r>
            <a:endParaRPr lang="ja-JP" altLang="en-US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2440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33" y="0"/>
                </a:lnTo>
                <a:lnTo>
                  <a:pt x="49314" y="6349"/>
                </a:lnTo>
                <a:lnTo>
                  <a:pt x="23634" y="23494"/>
                </a:lnTo>
                <a:lnTo>
                  <a:pt x="6337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37" y="544957"/>
                </a:lnTo>
                <a:lnTo>
                  <a:pt x="23634" y="570483"/>
                </a:lnTo>
                <a:lnTo>
                  <a:pt x="49314" y="587755"/>
                </a:lnTo>
                <a:lnTo>
                  <a:pt x="80733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2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2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7023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72" y="0"/>
                </a:lnTo>
                <a:lnTo>
                  <a:pt x="49276" y="6349"/>
                </a:lnTo>
                <a:lnTo>
                  <a:pt x="23622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622" y="570483"/>
                </a:lnTo>
                <a:lnTo>
                  <a:pt x="49276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3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3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8433" y="2255520"/>
            <a:ext cx="2526030" cy="594360"/>
          </a:xfrm>
          <a:custGeom>
            <a:avLst/>
            <a:gdLst/>
            <a:ahLst/>
            <a:cxnLst/>
            <a:rect l="l" t="t" r="r" b="b"/>
            <a:pathLst>
              <a:path w="2526029" h="594360">
                <a:moveTo>
                  <a:pt x="2444750" y="0"/>
                </a:moveTo>
                <a:lnTo>
                  <a:pt x="80772" y="0"/>
                </a:lnTo>
                <a:lnTo>
                  <a:pt x="49403" y="6349"/>
                </a:lnTo>
                <a:lnTo>
                  <a:pt x="23749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749" y="570483"/>
                </a:lnTo>
                <a:lnTo>
                  <a:pt x="49403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246" y="587755"/>
                </a:lnTo>
                <a:lnTo>
                  <a:pt x="2501900" y="570483"/>
                </a:lnTo>
                <a:lnTo>
                  <a:pt x="2519172" y="544957"/>
                </a:lnTo>
                <a:lnTo>
                  <a:pt x="2525522" y="513714"/>
                </a:lnTo>
                <a:lnTo>
                  <a:pt x="2525522" y="80263"/>
                </a:lnTo>
                <a:lnTo>
                  <a:pt x="2519172" y="49021"/>
                </a:lnTo>
                <a:lnTo>
                  <a:pt x="2501900" y="23494"/>
                </a:lnTo>
                <a:lnTo>
                  <a:pt x="2476246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" y="2831592"/>
            <a:ext cx="2859024" cy="3410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847" y="2871216"/>
            <a:ext cx="2868168" cy="1566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808" y="2898648"/>
            <a:ext cx="2731008" cy="3282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7664" y="2998303"/>
            <a:ext cx="23272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设立</a:t>
            </a:r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SIFC</a:t>
            </a: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作为单一窗</a:t>
            </a:r>
            <a:r>
              <a:rPr b="1" spc="-30" dirty="0" err="1">
                <a:solidFill>
                  <a:srgbClr val="1E1E1E"/>
                </a:solidFill>
                <a:latin typeface="SimSun"/>
                <a:cs typeface="SimSun"/>
              </a:rPr>
              <a:t>口</a:t>
            </a:r>
            <a:r>
              <a:rPr b="1"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致力于营造繁荣的营商环</a:t>
            </a:r>
            <a:r>
              <a:rPr b="1" spc="10" dirty="0" err="1">
                <a:solidFill>
                  <a:srgbClr val="1E1E1E"/>
                </a:solidFill>
                <a:latin typeface="SimSun"/>
                <a:cs typeface="SimSun"/>
              </a:rPr>
              <a:t>境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，制定优惠政</a:t>
            </a:r>
            <a:r>
              <a:rPr b="1" spc="-20" dirty="0" err="1">
                <a:solidFill>
                  <a:srgbClr val="1E1E1E"/>
                </a:solidFill>
                <a:latin typeface="SimSun"/>
                <a:cs typeface="SimSun"/>
              </a:rPr>
              <a:t>策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，提高营商便利度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0975" y="4767071"/>
            <a:ext cx="1389888" cy="121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4919" y="1984248"/>
            <a:ext cx="524255" cy="419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51264" y="2654807"/>
            <a:ext cx="2532887" cy="30540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57359" y="2715767"/>
            <a:ext cx="2557272" cy="2203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15271" y="2718816"/>
            <a:ext cx="2407920" cy="2929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519666" y="2844379"/>
            <a:ext cx="215011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>
                <a:latin typeface="SimSun"/>
                <a:cs typeface="SimSun"/>
              </a:rPr>
              <a:t>巴基斯坦正在积极寻求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与全球利益相关者合作</a:t>
            </a:r>
            <a:r>
              <a:rPr spc="-15" dirty="0" err="1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利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用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国际专业知识和投资，同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时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从</a:t>
            </a:r>
            <a:r>
              <a:rPr b="1" spc="-10" dirty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b="1" spc="-20" dirty="0" err="1">
                <a:solidFill>
                  <a:srgbClr val="005C2E"/>
                </a:solidFill>
                <a:latin typeface="SimSun"/>
                <a:cs typeface="SimSun"/>
              </a:rPr>
              <a:t>投资者的角度保障每个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项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目的可行性和盈利能力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14176" y="5102352"/>
            <a:ext cx="399288" cy="4023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15700" y="555802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39624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7911" y="4474464"/>
            <a:ext cx="1466088" cy="1459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5743" y="4876800"/>
            <a:ext cx="8382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826" y="1968593"/>
            <a:ext cx="2724785" cy="801370"/>
          </a:xfrm>
          <a:custGeom>
            <a:avLst/>
            <a:gdLst/>
            <a:ahLst/>
            <a:cxnLst/>
            <a:rect l="l" t="t" r="r" b="b"/>
            <a:pathLst>
              <a:path w="2724784" h="801369">
                <a:moveTo>
                  <a:pt x="2643631" y="0"/>
                </a:moveTo>
                <a:lnTo>
                  <a:pt x="80771" y="0"/>
                </a:lnTo>
                <a:lnTo>
                  <a:pt x="49275" y="6350"/>
                </a:lnTo>
                <a:lnTo>
                  <a:pt x="23621" y="23622"/>
                </a:lnTo>
                <a:lnTo>
                  <a:pt x="6349" y="49276"/>
                </a:lnTo>
                <a:lnTo>
                  <a:pt x="0" y="80645"/>
                </a:lnTo>
                <a:lnTo>
                  <a:pt x="0" y="720344"/>
                </a:lnTo>
                <a:lnTo>
                  <a:pt x="6349" y="751713"/>
                </a:lnTo>
                <a:lnTo>
                  <a:pt x="23621" y="777494"/>
                </a:lnTo>
                <a:lnTo>
                  <a:pt x="49275" y="794766"/>
                </a:lnTo>
                <a:lnTo>
                  <a:pt x="80771" y="801116"/>
                </a:lnTo>
                <a:lnTo>
                  <a:pt x="2643631" y="801116"/>
                </a:lnTo>
                <a:lnTo>
                  <a:pt x="2675127" y="794766"/>
                </a:lnTo>
                <a:lnTo>
                  <a:pt x="2700781" y="777494"/>
                </a:lnTo>
                <a:lnTo>
                  <a:pt x="2718054" y="751713"/>
                </a:lnTo>
                <a:lnTo>
                  <a:pt x="2724404" y="720344"/>
                </a:lnTo>
                <a:lnTo>
                  <a:pt x="2724404" y="80645"/>
                </a:lnTo>
                <a:lnTo>
                  <a:pt x="2718054" y="49276"/>
                </a:lnTo>
                <a:lnTo>
                  <a:pt x="2700781" y="23622"/>
                </a:lnTo>
                <a:lnTo>
                  <a:pt x="2675127" y="6350"/>
                </a:lnTo>
                <a:lnTo>
                  <a:pt x="264363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43125" y="2029530"/>
            <a:ext cx="167754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 err="1">
                <a:solidFill>
                  <a:srgbClr val="FFFFFF"/>
                </a:solidFill>
                <a:latin typeface="SimSun"/>
                <a:cs typeface="SimSun"/>
              </a:rPr>
              <a:t>持续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6400" y="2321647"/>
            <a:ext cx="24371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000" b="1" spc="-40" dirty="0">
                <a:solidFill>
                  <a:srgbClr val="FFFFFF"/>
                </a:solidFill>
                <a:latin typeface="SimSun"/>
                <a:cs typeface="SimSun"/>
              </a:rPr>
              <a:t>发展</a:t>
            </a:r>
            <a:r>
              <a:rPr sz="2000" b="1" spc="-15" dirty="0" err="1">
                <a:solidFill>
                  <a:srgbClr val="FFFFFF"/>
                </a:solidFill>
                <a:latin typeface="SimSun"/>
                <a:cs typeface="SimSun"/>
              </a:rPr>
              <a:t>机遇管道开发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67455" y="1984248"/>
            <a:ext cx="2724785" cy="798195"/>
          </a:xfrm>
          <a:custGeom>
            <a:avLst/>
            <a:gdLst/>
            <a:ahLst/>
            <a:cxnLst/>
            <a:rect l="l" t="t" r="r" b="b"/>
            <a:pathLst>
              <a:path w="2724785" h="798194">
                <a:moveTo>
                  <a:pt x="2643632" y="0"/>
                </a:moveTo>
                <a:lnTo>
                  <a:pt x="80645" y="0"/>
                </a:lnTo>
                <a:lnTo>
                  <a:pt x="49276" y="6350"/>
                </a:lnTo>
                <a:lnTo>
                  <a:pt x="23622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22" y="774446"/>
                </a:lnTo>
                <a:lnTo>
                  <a:pt x="49276" y="791718"/>
                </a:lnTo>
                <a:lnTo>
                  <a:pt x="80645" y="798068"/>
                </a:lnTo>
                <a:lnTo>
                  <a:pt x="2643632" y="798068"/>
                </a:lnTo>
                <a:lnTo>
                  <a:pt x="2675128" y="791718"/>
                </a:lnTo>
                <a:lnTo>
                  <a:pt x="2700782" y="774446"/>
                </a:lnTo>
                <a:lnTo>
                  <a:pt x="2718054" y="748919"/>
                </a:lnTo>
                <a:lnTo>
                  <a:pt x="2724404" y="717550"/>
                </a:lnTo>
                <a:lnTo>
                  <a:pt x="2724404" y="80391"/>
                </a:lnTo>
                <a:lnTo>
                  <a:pt x="2718054" y="49022"/>
                </a:lnTo>
                <a:lnTo>
                  <a:pt x="2700782" y="23495"/>
                </a:lnTo>
                <a:lnTo>
                  <a:pt x="2675128" y="6350"/>
                </a:lnTo>
                <a:lnTo>
                  <a:pt x="264363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70326" y="2040830"/>
            <a:ext cx="18449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0326" y="2319496"/>
            <a:ext cx="21922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SimSun"/>
                <a:cs typeface="SimSun"/>
              </a:rPr>
              <a:t>经济议程启动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1856" y="1984248"/>
            <a:ext cx="2727960" cy="798195"/>
          </a:xfrm>
          <a:custGeom>
            <a:avLst/>
            <a:gdLst/>
            <a:ahLst/>
            <a:cxnLst/>
            <a:rect l="l" t="t" r="r" b="b"/>
            <a:pathLst>
              <a:path w="2727960" h="798194">
                <a:moveTo>
                  <a:pt x="2646680" y="0"/>
                </a:moveTo>
                <a:lnTo>
                  <a:pt x="80797" y="0"/>
                </a:lnTo>
                <a:lnTo>
                  <a:pt x="49352" y="6350"/>
                </a:lnTo>
                <a:lnTo>
                  <a:pt x="23660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60" y="774446"/>
                </a:lnTo>
                <a:lnTo>
                  <a:pt x="49352" y="791718"/>
                </a:lnTo>
                <a:lnTo>
                  <a:pt x="80797" y="798068"/>
                </a:lnTo>
                <a:lnTo>
                  <a:pt x="2646680" y="798068"/>
                </a:lnTo>
                <a:lnTo>
                  <a:pt x="2678176" y="791718"/>
                </a:lnTo>
                <a:lnTo>
                  <a:pt x="2703830" y="774446"/>
                </a:lnTo>
                <a:lnTo>
                  <a:pt x="2721102" y="748919"/>
                </a:lnTo>
                <a:lnTo>
                  <a:pt x="2727452" y="717550"/>
                </a:lnTo>
                <a:lnTo>
                  <a:pt x="2727452" y="80391"/>
                </a:lnTo>
                <a:lnTo>
                  <a:pt x="2721102" y="49022"/>
                </a:lnTo>
                <a:lnTo>
                  <a:pt x="2703830" y="23495"/>
                </a:lnTo>
                <a:lnTo>
                  <a:pt x="2678176" y="6350"/>
                </a:lnTo>
                <a:lnTo>
                  <a:pt x="26466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75284" y="2015814"/>
            <a:ext cx="17932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5284" y="2322028"/>
            <a:ext cx="25977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/>
                <a:cs typeface="SimSun"/>
              </a:rPr>
              <a:t>上海国际金融中心成立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17807" y="70103"/>
            <a:ext cx="691896" cy="6918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38778" y="4202834"/>
            <a:ext cx="2123821" cy="1859638"/>
          </a:xfrm>
          <a:prstGeom prst="rect">
            <a:avLst/>
          </a:prstGeom>
          <a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43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4120"/>
            <a:ext cx="3178810" cy="563880"/>
          </a:xfrm>
          <a:custGeom>
            <a:avLst/>
            <a:gdLst/>
            <a:ahLst/>
            <a:cxnLst/>
            <a:rect l="l" t="t" r="r" b="b"/>
            <a:pathLst>
              <a:path w="3178810" h="563879">
                <a:moveTo>
                  <a:pt x="0" y="563638"/>
                </a:moveTo>
                <a:lnTo>
                  <a:pt x="3178683" y="563638"/>
                </a:lnTo>
                <a:lnTo>
                  <a:pt x="3178683" y="0"/>
                </a:lnTo>
                <a:lnTo>
                  <a:pt x="0" y="0"/>
                </a:lnTo>
                <a:lnTo>
                  <a:pt x="0" y="56363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294376"/>
            <a:ext cx="3178810" cy="295910"/>
          </a:xfrm>
          <a:custGeom>
            <a:avLst/>
            <a:gdLst/>
            <a:ahLst/>
            <a:cxnLst/>
            <a:rect l="l" t="t" r="r" b="b"/>
            <a:pathLst>
              <a:path w="3178810" h="295910">
                <a:moveTo>
                  <a:pt x="0" y="295541"/>
                </a:moveTo>
                <a:lnTo>
                  <a:pt x="3178683" y="295541"/>
                </a:lnTo>
                <a:lnTo>
                  <a:pt x="3178683" y="0"/>
                </a:lnTo>
                <a:lnTo>
                  <a:pt x="0" y="0"/>
                </a:lnTo>
                <a:lnTo>
                  <a:pt x="0" y="29554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3" y="0"/>
            <a:ext cx="12167870" cy="1456690"/>
          </a:xfrm>
          <a:custGeom>
            <a:avLst/>
            <a:gdLst/>
            <a:ahLst/>
            <a:cxnLst/>
            <a:rect l="l" t="t" r="r" b="b"/>
            <a:pathLst>
              <a:path w="12167870" h="1456690">
                <a:moveTo>
                  <a:pt x="0" y="1456563"/>
                </a:moveTo>
                <a:lnTo>
                  <a:pt x="12167616" y="1456563"/>
                </a:lnTo>
                <a:lnTo>
                  <a:pt x="12167616" y="0"/>
                </a:lnTo>
                <a:lnTo>
                  <a:pt x="0" y="0"/>
                </a:lnTo>
                <a:lnTo>
                  <a:pt x="0" y="1456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巴基斯坦正在加强关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推动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因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素的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整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性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这将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推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动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多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个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经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济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领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域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的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持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续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进步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552697"/>
            <a:ext cx="4066540" cy="10795"/>
          </a:xfrm>
          <a:custGeom>
            <a:avLst/>
            <a:gdLst/>
            <a:ahLst/>
            <a:cxnLst/>
            <a:rect l="l" t="t" r="r" b="b"/>
            <a:pathLst>
              <a:path w="4066540" h="10795">
                <a:moveTo>
                  <a:pt x="0" y="10413"/>
                </a:moveTo>
                <a:lnTo>
                  <a:pt x="4066032" y="10413"/>
                </a:lnTo>
                <a:lnTo>
                  <a:pt x="4066032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4066540" cy="1739264"/>
          </a:xfrm>
          <a:custGeom>
            <a:avLst/>
            <a:gdLst/>
            <a:ahLst/>
            <a:cxnLst/>
            <a:rect l="l" t="t" r="r" b="b"/>
            <a:pathLst>
              <a:path w="4066540" h="1739264">
                <a:moveTo>
                  <a:pt x="0" y="1739264"/>
                </a:moveTo>
                <a:lnTo>
                  <a:pt x="4066032" y="1739264"/>
                </a:lnTo>
                <a:lnTo>
                  <a:pt x="4066032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424" y="1756886"/>
            <a:ext cx="3043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一致的政策框架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106" y="2483834"/>
            <a:ext cx="32080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具有长期导向且逆转风险最小的一致外商 直接投资、税收和产业政策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4071" y="2791967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4071" y="2901695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4071" y="3008376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1400" y="2712720"/>
            <a:ext cx="307340" cy="432434"/>
          </a:xfrm>
          <a:custGeom>
            <a:avLst/>
            <a:gdLst/>
            <a:ahLst/>
            <a:cxnLst/>
            <a:rect l="l" t="t" r="r" b="b"/>
            <a:pathLst>
              <a:path w="307339" h="432435">
                <a:moveTo>
                  <a:pt x="307339" y="0"/>
                </a:moveTo>
                <a:lnTo>
                  <a:pt x="43941" y="0"/>
                </a:lnTo>
                <a:lnTo>
                  <a:pt x="0" y="52832"/>
                </a:lnTo>
                <a:lnTo>
                  <a:pt x="0" y="432434"/>
                </a:lnTo>
                <a:lnTo>
                  <a:pt x="307339" y="432434"/>
                </a:lnTo>
                <a:lnTo>
                  <a:pt x="307339" y="406654"/>
                </a:lnTo>
                <a:lnTo>
                  <a:pt x="21970" y="406654"/>
                </a:lnTo>
                <a:lnTo>
                  <a:pt x="21970" y="27051"/>
                </a:lnTo>
                <a:lnTo>
                  <a:pt x="307339" y="27051"/>
                </a:lnTo>
                <a:lnTo>
                  <a:pt x="30733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7754" y="273977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602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5511" y="2782823"/>
            <a:ext cx="94487" cy="88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5511" y="2892551"/>
            <a:ext cx="94487" cy="8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5511" y="2999232"/>
            <a:ext cx="94487" cy="8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0016" y="2185416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6032" y="3552697"/>
            <a:ext cx="4069079" cy="10795"/>
          </a:xfrm>
          <a:custGeom>
            <a:avLst/>
            <a:gdLst/>
            <a:ahLst/>
            <a:cxnLst/>
            <a:rect l="l" t="t" r="r" b="b"/>
            <a:pathLst>
              <a:path w="4069079" h="10795">
                <a:moveTo>
                  <a:pt x="0" y="10413"/>
                </a:moveTo>
                <a:lnTo>
                  <a:pt x="4069079" y="10413"/>
                </a:lnTo>
                <a:lnTo>
                  <a:pt x="4069079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6032" y="1524000"/>
            <a:ext cx="4069079" cy="1739264"/>
          </a:xfrm>
          <a:custGeom>
            <a:avLst/>
            <a:gdLst/>
            <a:ahLst/>
            <a:cxnLst/>
            <a:rect l="l" t="t" r="r" b="b"/>
            <a:pathLst>
              <a:path w="4069079" h="1739264">
                <a:moveTo>
                  <a:pt x="0" y="1739264"/>
                </a:moveTo>
                <a:lnTo>
                  <a:pt x="4069079" y="1739264"/>
                </a:lnTo>
                <a:lnTo>
                  <a:pt x="4069079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12411" y="2488406"/>
            <a:ext cx="30314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无缝衔接审批、许可和执照办理流程。</a:t>
            </a:r>
            <a:endParaRPr sz="1400" dirty="0">
              <a:latin typeface="SimSun"/>
              <a:cs typeface="SimSun"/>
            </a:endParaRPr>
          </a:p>
          <a:p>
            <a:pPr marL="12700"/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由单一授权机构掌控整个流程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86471" y="2734564"/>
            <a:ext cx="402590" cy="386080"/>
          </a:xfrm>
          <a:custGeom>
            <a:avLst/>
            <a:gdLst/>
            <a:ahLst/>
            <a:cxnLst/>
            <a:rect l="l" t="t" r="r" b="b"/>
            <a:pathLst>
              <a:path w="402590" h="386080">
                <a:moveTo>
                  <a:pt x="64388" y="227329"/>
                </a:moveTo>
                <a:lnTo>
                  <a:pt x="35432" y="227329"/>
                </a:lnTo>
                <a:lnTo>
                  <a:pt x="90931" y="332739"/>
                </a:lnTo>
                <a:lnTo>
                  <a:pt x="91058" y="332739"/>
                </a:lnTo>
                <a:lnTo>
                  <a:pt x="85851" y="344169"/>
                </a:lnTo>
                <a:lnTo>
                  <a:pt x="85597" y="358139"/>
                </a:lnTo>
                <a:lnTo>
                  <a:pt x="121792" y="386079"/>
                </a:lnTo>
                <a:lnTo>
                  <a:pt x="133222" y="382269"/>
                </a:lnTo>
                <a:lnTo>
                  <a:pt x="142366" y="372109"/>
                </a:lnTo>
                <a:lnTo>
                  <a:pt x="143636" y="370839"/>
                </a:lnTo>
                <a:lnTo>
                  <a:pt x="144779" y="368299"/>
                </a:lnTo>
                <a:lnTo>
                  <a:pt x="145668" y="367029"/>
                </a:lnTo>
                <a:lnTo>
                  <a:pt x="314578" y="367029"/>
                </a:lnTo>
                <a:lnTo>
                  <a:pt x="315340" y="364489"/>
                </a:lnTo>
                <a:lnTo>
                  <a:pt x="315772" y="361949"/>
                </a:lnTo>
                <a:lnTo>
                  <a:pt x="111886" y="361949"/>
                </a:lnTo>
                <a:lnTo>
                  <a:pt x="108076" y="358139"/>
                </a:lnTo>
                <a:lnTo>
                  <a:pt x="108076" y="346709"/>
                </a:lnTo>
                <a:lnTo>
                  <a:pt x="111886" y="342899"/>
                </a:lnTo>
                <a:lnTo>
                  <a:pt x="125602" y="342899"/>
                </a:lnTo>
                <a:lnTo>
                  <a:pt x="125602" y="318769"/>
                </a:lnTo>
                <a:lnTo>
                  <a:pt x="112775" y="318769"/>
                </a:lnTo>
                <a:lnTo>
                  <a:pt x="64388" y="227329"/>
                </a:lnTo>
                <a:close/>
              </a:path>
              <a:path w="402590" h="386080">
                <a:moveTo>
                  <a:pt x="314578" y="367029"/>
                </a:moveTo>
                <a:lnTo>
                  <a:pt x="256920" y="367029"/>
                </a:lnTo>
                <a:lnTo>
                  <a:pt x="264159" y="377189"/>
                </a:lnTo>
                <a:lnTo>
                  <a:pt x="274446" y="384809"/>
                </a:lnTo>
                <a:lnTo>
                  <a:pt x="286384" y="386079"/>
                </a:lnTo>
                <a:lnTo>
                  <a:pt x="298576" y="383539"/>
                </a:lnTo>
                <a:lnTo>
                  <a:pt x="308863" y="375919"/>
                </a:lnTo>
                <a:lnTo>
                  <a:pt x="314578" y="367029"/>
                </a:lnTo>
                <a:close/>
              </a:path>
              <a:path w="402590" h="386080">
                <a:moveTo>
                  <a:pt x="152145" y="204469"/>
                </a:moveTo>
                <a:lnTo>
                  <a:pt x="152145" y="259079"/>
                </a:lnTo>
                <a:lnTo>
                  <a:pt x="125602" y="308609"/>
                </a:lnTo>
                <a:lnTo>
                  <a:pt x="125602" y="358139"/>
                </a:lnTo>
                <a:lnTo>
                  <a:pt x="121538" y="361949"/>
                </a:lnTo>
                <a:lnTo>
                  <a:pt x="280923" y="361949"/>
                </a:lnTo>
                <a:lnTo>
                  <a:pt x="276986" y="358139"/>
                </a:lnTo>
                <a:lnTo>
                  <a:pt x="276986" y="346709"/>
                </a:lnTo>
                <a:lnTo>
                  <a:pt x="280923" y="342899"/>
                </a:lnTo>
                <a:lnTo>
                  <a:pt x="294512" y="342899"/>
                </a:lnTo>
                <a:lnTo>
                  <a:pt x="294512" y="339089"/>
                </a:lnTo>
                <a:lnTo>
                  <a:pt x="146049" y="339089"/>
                </a:lnTo>
                <a:lnTo>
                  <a:pt x="145033" y="336549"/>
                </a:lnTo>
                <a:lnTo>
                  <a:pt x="143763" y="334009"/>
                </a:lnTo>
                <a:lnTo>
                  <a:pt x="142112" y="331469"/>
                </a:lnTo>
                <a:lnTo>
                  <a:pt x="149224" y="318769"/>
                </a:lnTo>
                <a:lnTo>
                  <a:pt x="173608" y="273049"/>
                </a:lnTo>
                <a:lnTo>
                  <a:pt x="257555" y="273049"/>
                </a:lnTo>
                <a:lnTo>
                  <a:pt x="250189" y="259079"/>
                </a:lnTo>
                <a:lnTo>
                  <a:pt x="257047" y="251459"/>
                </a:lnTo>
                <a:lnTo>
                  <a:pt x="201167" y="251459"/>
                </a:lnTo>
                <a:lnTo>
                  <a:pt x="181482" y="246379"/>
                </a:lnTo>
                <a:lnTo>
                  <a:pt x="165480" y="234949"/>
                </a:lnTo>
                <a:lnTo>
                  <a:pt x="154685" y="217169"/>
                </a:lnTo>
                <a:lnTo>
                  <a:pt x="152145" y="204469"/>
                </a:lnTo>
                <a:close/>
              </a:path>
              <a:path w="402590" h="386080">
                <a:moveTo>
                  <a:pt x="345185" y="118109"/>
                </a:moveTo>
                <a:lnTo>
                  <a:pt x="345185" y="214629"/>
                </a:lnTo>
                <a:lnTo>
                  <a:pt x="294512" y="308609"/>
                </a:lnTo>
                <a:lnTo>
                  <a:pt x="294512" y="358139"/>
                </a:lnTo>
                <a:lnTo>
                  <a:pt x="290575" y="361949"/>
                </a:lnTo>
                <a:lnTo>
                  <a:pt x="315772" y="361949"/>
                </a:lnTo>
                <a:lnTo>
                  <a:pt x="317499" y="351789"/>
                </a:lnTo>
                <a:lnTo>
                  <a:pt x="315721" y="342899"/>
                </a:lnTo>
                <a:lnTo>
                  <a:pt x="311403" y="332739"/>
                </a:lnTo>
                <a:lnTo>
                  <a:pt x="311403" y="331469"/>
                </a:lnTo>
                <a:lnTo>
                  <a:pt x="318515" y="318769"/>
                </a:lnTo>
                <a:lnTo>
                  <a:pt x="366902" y="227329"/>
                </a:lnTo>
                <a:lnTo>
                  <a:pt x="372617" y="227329"/>
                </a:lnTo>
                <a:lnTo>
                  <a:pt x="400430" y="203199"/>
                </a:lnTo>
                <a:lnTo>
                  <a:pt x="365632" y="203199"/>
                </a:lnTo>
                <a:lnTo>
                  <a:pt x="361822" y="199389"/>
                </a:lnTo>
                <a:lnTo>
                  <a:pt x="361822" y="187959"/>
                </a:lnTo>
                <a:lnTo>
                  <a:pt x="365632" y="184149"/>
                </a:lnTo>
                <a:lnTo>
                  <a:pt x="379221" y="184149"/>
                </a:lnTo>
                <a:lnTo>
                  <a:pt x="379221" y="161289"/>
                </a:lnTo>
                <a:lnTo>
                  <a:pt x="372109" y="160019"/>
                </a:lnTo>
                <a:lnTo>
                  <a:pt x="366902" y="160019"/>
                </a:lnTo>
                <a:lnTo>
                  <a:pt x="345185" y="118109"/>
                </a:lnTo>
                <a:close/>
              </a:path>
              <a:path w="402590" h="386080">
                <a:moveTo>
                  <a:pt x="125602" y="342899"/>
                </a:moveTo>
                <a:lnTo>
                  <a:pt x="121538" y="342899"/>
                </a:lnTo>
                <a:lnTo>
                  <a:pt x="125602" y="346709"/>
                </a:lnTo>
                <a:lnTo>
                  <a:pt x="125602" y="342899"/>
                </a:lnTo>
                <a:close/>
              </a:path>
              <a:path w="402590" h="386080">
                <a:moveTo>
                  <a:pt x="294512" y="342899"/>
                </a:moveTo>
                <a:lnTo>
                  <a:pt x="290575" y="342899"/>
                </a:lnTo>
                <a:lnTo>
                  <a:pt x="294512" y="346709"/>
                </a:lnTo>
                <a:lnTo>
                  <a:pt x="294512" y="342899"/>
                </a:lnTo>
                <a:close/>
              </a:path>
              <a:path w="402590" h="386080">
                <a:moveTo>
                  <a:pt x="260349" y="278129"/>
                </a:moveTo>
                <a:lnTo>
                  <a:pt x="260349" y="332739"/>
                </a:lnTo>
                <a:lnTo>
                  <a:pt x="258825" y="334009"/>
                </a:lnTo>
                <a:lnTo>
                  <a:pt x="257555" y="336549"/>
                </a:lnTo>
                <a:lnTo>
                  <a:pt x="256539" y="339089"/>
                </a:lnTo>
                <a:lnTo>
                  <a:pt x="294512" y="339089"/>
                </a:lnTo>
                <a:lnTo>
                  <a:pt x="294512" y="318769"/>
                </a:lnTo>
                <a:lnTo>
                  <a:pt x="282066" y="318769"/>
                </a:lnTo>
                <a:lnTo>
                  <a:pt x="260349" y="278129"/>
                </a:lnTo>
                <a:close/>
              </a:path>
              <a:path w="402590" h="386080">
                <a:moveTo>
                  <a:pt x="257555" y="273049"/>
                </a:moveTo>
                <a:lnTo>
                  <a:pt x="228599" y="273049"/>
                </a:lnTo>
                <a:lnTo>
                  <a:pt x="260349" y="332739"/>
                </a:lnTo>
                <a:lnTo>
                  <a:pt x="260349" y="278129"/>
                </a:lnTo>
                <a:lnTo>
                  <a:pt x="257555" y="273049"/>
                </a:lnTo>
                <a:close/>
              </a:path>
              <a:path w="402590" h="386080">
                <a:moveTo>
                  <a:pt x="117855" y="317499"/>
                </a:moveTo>
                <a:lnTo>
                  <a:pt x="115442" y="317499"/>
                </a:lnTo>
                <a:lnTo>
                  <a:pt x="112775" y="318769"/>
                </a:lnTo>
                <a:lnTo>
                  <a:pt x="120141" y="318769"/>
                </a:lnTo>
                <a:lnTo>
                  <a:pt x="117855" y="317499"/>
                </a:lnTo>
                <a:close/>
              </a:path>
              <a:path w="402590" h="386080">
                <a:moveTo>
                  <a:pt x="125602" y="308609"/>
                </a:moveTo>
                <a:lnTo>
                  <a:pt x="120141" y="318769"/>
                </a:lnTo>
                <a:lnTo>
                  <a:pt x="125602" y="318769"/>
                </a:lnTo>
                <a:lnTo>
                  <a:pt x="125602" y="308609"/>
                </a:lnTo>
                <a:close/>
              </a:path>
              <a:path w="402590" h="386080">
                <a:moveTo>
                  <a:pt x="287527" y="317499"/>
                </a:moveTo>
                <a:lnTo>
                  <a:pt x="284098" y="317499"/>
                </a:lnTo>
                <a:lnTo>
                  <a:pt x="282066" y="318769"/>
                </a:lnTo>
                <a:lnTo>
                  <a:pt x="289559" y="318769"/>
                </a:lnTo>
                <a:lnTo>
                  <a:pt x="287527" y="317499"/>
                </a:lnTo>
                <a:close/>
              </a:path>
              <a:path w="402590" h="386080">
                <a:moveTo>
                  <a:pt x="294512" y="308609"/>
                </a:moveTo>
                <a:lnTo>
                  <a:pt x="289559" y="318769"/>
                </a:lnTo>
                <a:lnTo>
                  <a:pt x="294512" y="318769"/>
                </a:lnTo>
                <a:lnTo>
                  <a:pt x="294512" y="308609"/>
                </a:lnTo>
                <a:close/>
              </a:path>
              <a:path w="402590" h="386080">
                <a:moveTo>
                  <a:pt x="228599" y="273049"/>
                </a:moveTo>
                <a:lnTo>
                  <a:pt x="173608" y="273049"/>
                </a:lnTo>
                <a:lnTo>
                  <a:pt x="187197" y="276859"/>
                </a:lnTo>
                <a:lnTo>
                  <a:pt x="201167" y="278129"/>
                </a:lnTo>
                <a:lnTo>
                  <a:pt x="215010" y="276859"/>
                </a:lnTo>
                <a:lnTo>
                  <a:pt x="228599" y="273049"/>
                </a:lnTo>
                <a:close/>
              </a:path>
              <a:path w="402590" h="386080">
                <a:moveTo>
                  <a:pt x="152145" y="207009"/>
                </a:moveTo>
                <a:lnTo>
                  <a:pt x="126237" y="207009"/>
                </a:lnTo>
                <a:lnTo>
                  <a:pt x="129412" y="222249"/>
                </a:lnTo>
                <a:lnTo>
                  <a:pt x="134873" y="234949"/>
                </a:lnTo>
                <a:lnTo>
                  <a:pt x="142493" y="247649"/>
                </a:lnTo>
                <a:lnTo>
                  <a:pt x="152145" y="259079"/>
                </a:lnTo>
                <a:lnTo>
                  <a:pt x="152145" y="207009"/>
                </a:lnTo>
                <a:close/>
              </a:path>
              <a:path w="402590" h="386080">
                <a:moveTo>
                  <a:pt x="251586" y="135889"/>
                </a:moveTo>
                <a:lnTo>
                  <a:pt x="251586" y="195579"/>
                </a:lnTo>
                <a:lnTo>
                  <a:pt x="247649" y="217169"/>
                </a:lnTo>
                <a:lnTo>
                  <a:pt x="236854" y="234949"/>
                </a:lnTo>
                <a:lnTo>
                  <a:pt x="220725" y="246379"/>
                </a:lnTo>
                <a:lnTo>
                  <a:pt x="201167" y="251459"/>
                </a:lnTo>
                <a:lnTo>
                  <a:pt x="257047" y="251459"/>
                </a:lnTo>
                <a:lnTo>
                  <a:pt x="259841" y="247649"/>
                </a:lnTo>
                <a:lnTo>
                  <a:pt x="267461" y="234949"/>
                </a:lnTo>
                <a:lnTo>
                  <a:pt x="272922" y="222249"/>
                </a:lnTo>
                <a:lnTo>
                  <a:pt x="275970" y="207009"/>
                </a:lnTo>
                <a:lnTo>
                  <a:pt x="345185" y="207009"/>
                </a:lnTo>
                <a:lnTo>
                  <a:pt x="345185" y="180339"/>
                </a:lnTo>
                <a:lnTo>
                  <a:pt x="275208" y="180339"/>
                </a:lnTo>
                <a:lnTo>
                  <a:pt x="257936" y="142239"/>
                </a:lnTo>
                <a:lnTo>
                  <a:pt x="251586" y="135889"/>
                </a:lnTo>
                <a:close/>
              </a:path>
              <a:path w="402590" h="386080">
                <a:moveTo>
                  <a:pt x="33019" y="158749"/>
                </a:moveTo>
                <a:lnTo>
                  <a:pt x="31876" y="158749"/>
                </a:lnTo>
                <a:lnTo>
                  <a:pt x="19430" y="162559"/>
                </a:lnTo>
                <a:lnTo>
                  <a:pt x="9397" y="168909"/>
                </a:lnTo>
                <a:lnTo>
                  <a:pt x="2539" y="180339"/>
                </a:lnTo>
                <a:lnTo>
                  <a:pt x="0" y="193039"/>
                </a:lnTo>
                <a:lnTo>
                  <a:pt x="2539" y="207009"/>
                </a:lnTo>
                <a:lnTo>
                  <a:pt x="9270" y="218439"/>
                </a:lnTo>
                <a:lnTo>
                  <a:pt x="19303" y="224789"/>
                </a:lnTo>
                <a:lnTo>
                  <a:pt x="31622" y="228599"/>
                </a:lnTo>
                <a:lnTo>
                  <a:pt x="32892" y="228599"/>
                </a:lnTo>
                <a:lnTo>
                  <a:pt x="35432" y="227329"/>
                </a:lnTo>
                <a:lnTo>
                  <a:pt x="64388" y="227329"/>
                </a:lnTo>
                <a:lnTo>
                  <a:pt x="57276" y="214629"/>
                </a:lnTo>
                <a:lnTo>
                  <a:pt x="58673" y="212089"/>
                </a:lnTo>
                <a:lnTo>
                  <a:pt x="59943" y="209549"/>
                </a:lnTo>
                <a:lnTo>
                  <a:pt x="54736" y="209549"/>
                </a:lnTo>
                <a:lnTo>
                  <a:pt x="53593" y="207009"/>
                </a:lnTo>
                <a:lnTo>
                  <a:pt x="152145" y="207009"/>
                </a:lnTo>
                <a:lnTo>
                  <a:pt x="152145" y="204469"/>
                </a:lnTo>
                <a:lnTo>
                  <a:pt x="151946" y="203199"/>
                </a:lnTo>
                <a:lnTo>
                  <a:pt x="26923" y="203199"/>
                </a:lnTo>
                <a:lnTo>
                  <a:pt x="23113" y="199389"/>
                </a:lnTo>
                <a:lnTo>
                  <a:pt x="23113" y="187959"/>
                </a:lnTo>
                <a:lnTo>
                  <a:pt x="26923" y="184149"/>
                </a:lnTo>
                <a:lnTo>
                  <a:pt x="40512" y="184149"/>
                </a:lnTo>
                <a:lnTo>
                  <a:pt x="40512" y="160019"/>
                </a:lnTo>
                <a:lnTo>
                  <a:pt x="34797" y="160019"/>
                </a:lnTo>
                <a:lnTo>
                  <a:pt x="33019" y="158749"/>
                </a:lnTo>
                <a:close/>
              </a:path>
              <a:path w="402590" h="386080">
                <a:moveTo>
                  <a:pt x="372617" y="227329"/>
                </a:moveTo>
                <a:lnTo>
                  <a:pt x="366902" y="227329"/>
                </a:lnTo>
                <a:lnTo>
                  <a:pt x="369188" y="228599"/>
                </a:lnTo>
                <a:lnTo>
                  <a:pt x="370458" y="228599"/>
                </a:lnTo>
                <a:lnTo>
                  <a:pt x="372617" y="227329"/>
                </a:lnTo>
                <a:close/>
              </a:path>
              <a:path w="402590" h="386080">
                <a:moveTo>
                  <a:pt x="345185" y="207009"/>
                </a:moveTo>
                <a:lnTo>
                  <a:pt x="341502" y="207009"/>
                </a:lnTo>
                <a:lnTo>
                  <a:pt x="342391" y="209549"/>
                </a:lnTo>
                <a:lnTo>
                  <a:pt x="343661" y="212089"/>
                </a:lnTo>
                <a:lnTo>
                  <a:pt x="345185" y="214629"/>
                </a:lnTo>
                <a:lnTo>
                  <a:pt x="345185" y="207009"/>
                </a:lnTo>
                <a:close/>
              </a:path>
              <a:path w="402590" h="386080">
                <a:moveTo>
                  <a:pt x="60959" y="207009"/>
                </a:moveTo>
                <a:lnTo>
                  <a:pt x="53593" y="207009"/>
                </a:lnTo>
                <a:lnTo>
                  <a:pt x="54736" y="209549"/>
                </a:lnTo>
                <a:lnTo>
                  <a:pt x="59943" y="209549"/>
                </a:lnTo>
                <a:lnTo>
                  <a:pt x="60959" y="207009"/>
                </a:lnTo>
                <a:close/>
              </a:path>
              <a:path w="402590" h="386080">
                <a:moveTo>
                  <a:pt x="116585" y="0"/>
                </a:moveTo>
                <a:lnTo>
                  <a:pt x="103885" y="2539"/>
                </a:lnTo>
                <a:lnTo>
                  <a:pt x="104139" y="2539"/>
                </a:lnTo>
                <a:lnTo>
                  <a:pt x="93979" y="10159"/>
                </a:lnTo>
                <a:lnTo>
                  <a:pt x="87375" y="21589"/>
                </a:lnTo>
                <a:lnTo>
                  <a:pt x="85089" y="34289"/>
                </a:lnTo>
                <a:lnTo>
                  <a:pt x="87629" y="48259"/>
                </a:lnTo>
                <a:lnTo>
                  <a:pt x="88518" y="50799"/>
                </a:lnTo>
                <a:lnTo>
                  <a:pt x="89788" y="52069"/>
                </a:lnTo>
                <a:lnTo>
                  <a:pt x="91312" y="54609"/>
                </a:lnTo>
                <a:lnTo>
                  <a:pt x="91058" y="54609"/>
                </a:lnTo>
                <a:lnTo>
                  <a:pt x="40512" y="149859"/>
                </a:lnTo>
                <a:lnTo>
                  <a:pt x="40512" y="199389"/>
                </a:lnTo>
                <a:lnTo>
                  <a:pt x="36702" y="203199"/>
                </a:lnTo>
                <a:lnTo>
                  <a:pt x="151946" y="203199"/>
                </a:lnTo>
                <a:lnTo>
                  <a:pt x="150748" y="195579"/>
                </a:lnTo>
                <a:lnTo>
                  <a:pt x="152907" y="184149"/>
                </a:lnTo>
                <a:lnTo>
                  <a:pt x="153669" y="180339"/>
                </a:lnTo>
                <a:lnTo>
                  <a:pt x="60832" y="180339"/>
                </a:lnTo>
                <a:lnTo>
                  <a:pt x="59816" y="177799"/>
                </a:lnTo>
                <a:lnTo>
                  <a:pt x="58673" y="175259"/>
                </a:lnTo>
                <a:lnTo>
                  <a:pt x="57276" y="172719"/>
                </a:lnTo>
                <a:lnTo>
                  <a:pt x="64515" y="160019"/>
                </a:lnTo>
                <a:lnTo>
                  <a:pt x="112775" y="68579"/>
                </a:lnTo>
                <a:lnTo>
                  <a:pt x="149097" y="68579"/>
                </a:lnTo>
                <a:lnTo>
                  <a:pt x="141985" y="55879"/>
                </a:lnTo>
                <a:lnTo>
                  <a:pt x="143636" y="53339"/>
                </a:lnTo>
                <a:lnTo>
                  <a:pt x="145922" y="48259"/>
                </a:lnTo>
                <a:lnTo>
                  <a:pt x="260476" y="48259"/>
                </a:lnTo>
                <a:lnTo>
                  <a:pt x="260476" y="44449"/>
                </a:lnTo>
                <a:lnTo>
                  <a:pt x="111886" y="44449"/>
                </a:lnTo>
                <a:lnTo>
                  <a:pt x="108076" y="39369"/>
                </a:lnTo>
                <a:lnTo>
                  <a:pt x="108076" y="29209"/>
                </a:lnTo>
                <a:lnTo>
                  <a:pt x="111886" y="25399"/>
                </a:lnTo>
                <a:lnTo>
                  <a:pt x="125602" y="25399"/>
                </a:lnTo>
                <a:lnTo>
                  <a:pt x="125602" y="2539"/>
                </a:lnTo>
                <a:lnTo>
                  <a:pt x="116585" y="0"/>
                </a:lnTo>
                <a:close/>
              </a:path>
              <a:path w="402590" h="386080">
                <a:moveTo>
                  <a:pt x="379221" y="161289"/>
                </a:moveTo>
                <a:lnTo>
                  <a:pt x="379221" y="199389"/>
                </a:lnTo>
                <a:lnTo>
                  <a:pt x="375284" y="203199"/>
                </a:lnTo>
                <a:lnTo>
                  <a:pt x="400430" y="203199"/>
                </a:lnTo>
                <a:lnTo>
                  <a:pt x="402081" y="193039"/>
                </a:lnTo>
                <a:lnTo>
                  <a:pt x="379221" y="161289"/>
                </a:lnTo>
                <a:close/>
              </a:path>
              <a:path w="402590" h="386080">
                <a:moveTo>
                  <a:pt x="251586" y="140969"/>
                </a:moveTo>
                <a:lnTo>
                  <a:pt x="201167" y="140969"/>
                </a:lnTo>
                <a:lnTo>
                  <a:pt x="220725" y="146049"/>
                </a:lnTo>
                <a:lnTo>
                  <a:pt x="236854" y="157479"/>
                </a:lnTo>
                <a:lnTo>
                  <a:pt x="247649" y="175259"/>
                </a:lnTo>
                <a:lnTo>
                  <a:pt x="251586" y="195579"/>
                </a:lnTo>
                <a:lnTo>
                  <a:pt x="251586" y="140969"/>
                </a:lnTo>
                <a:close/>
              </a:path>
              <a:path w="402590" h="386080">
                <a:moveTo>
                  <a:pt x="40512" y="184149"/>
                </a:moveTo>
                <a:lnTo>
                  <a:pt x="36702" y="184149"/>
                </a:lnTo>
                <a:lnTo>
                  <a:pt x="40512" y="187959"/>
                </a:lnTo>
                <a:lnTo>
                  <a:pt x="40512" y="184149"/>
                </a:lnTo>
                <a:close/>
              </a:path>
              <a:path w="402590" h="386080">
                <a:moveTo>
                  <a:pt x="379221" y="184149"/>
                </a:moveTo>
                <a:lnTo>
                  <a:pt x="375284" y="184149"/>
                </a:lnTo>
                <a:lnTo>
                  <a:pt x="379221" y="187959"/>
                </a:lnTo>
                <a:lnTo>
                  <a:pt x="379221" y="184149"/>
                </a:lnTo>
                <a:close/>
              </a:path>
              <a:path w="402590" h="386080">
                <a:moveTo>
                  <a:pt x="153923" y="77469"/>
                </a:moveTo>
                <a:lnTo>
                  <a:pt x="153923" y="132079"/>
                </a:lnTo>
                <a:lnTo>
                  <a:pt x="144398" y="142239"/>
                </a:lnTo>
                <a:lnTo>
                  <a:pt x="136651" y="153669"/>
                </a:lnTo>
                <a:lnTo>
                  <a:pt x="130809" y="166369"/>
                </a:lnTo>
                <a:lnTo>
                  <a:pt x="126999" y="180339"/>
                </a:lnTo>
                <a:lnTo>
                  <a:pt x="153669" y="180339"/>
                </a:lnTo>
                <a:lnTo>
                  <a:pt x="154558" y="175259"/>
                </a:lnTo>
                <a:lnTo>
                  <a:pt x="165480" y="157479"/>
                </a:lnTo>
                <a:lnTo>
                  <a:pt x="181482" y="146049"/>
                </a:lnTo>
                <a:lnTo>
                  <a:pt x="201167" y="140969"/>
                </a:lnTo>
                <a:lnTo>
                  <a:pt x="251586" y="140969"/>
                </a:lnTo>
                <a:lnTo>
                  <a:pt x="251586" y="135889"/>
                </a:lnTo>
                <a:lnTo>
                  <a:pt x="248411" y="132079"/>
                </a:lnTo>
                <a:lnTo>
                  <a:pt x="255523" y="119379"/>
                </a:lnTo>
                <a:lnTo>
                  <a:pt x="175894" y="119379"/>
                </a:lnTo>
                <a:lnTo>
                  <a:pt x="153923" y="77469"/>
                </a:lnTo>
                <a:close/>
              </a:path>
              <a:path w="402590" h="386080">
                <a:moveTo>
                  <a:pt x="345185" y="172719"/>
                </a:moveTo>
                <a:lnTo>
                  <a:pt x="343661" y="175259"/>
                </a:lnTo>
                <a:lnTo>
                  <a:pt x="342391" y="177799"/>
                </a:lnTo>
                <a:lnTo>
                  <a:pt x="341502" y="180339"/>
                </a:lnTo>
                <a:lnTo>
                  <a:pt x="345185" y="180339"/>
                </a:lnTo>
                <a:lnTo>
                  <a:pt x="345185" y="172719"/>
                </a:lnTo>
                <a:close/>
              </a:path>
              <a:path w="402590" h="386080">
                <a:moveTo>
                  <a:pt x="318736" y="68579"/>
                </a:moveTo>
                <a:lnTo>
                  <a:pt x="289432" y="68579"/>
                </a:lnTo>
                <a:lnTo>
                  <a:pt x="345185" y="172719"/>
                </a:lnTo>
                <a:lnTo>
                  <a:pt x="345185" y="118109"/>
                </a:lnTo>
                <a:lnTo>
                  <a:pt x="318736" y="68579"/>
                </a:lnTo>
                <a:close/>
              </a:path>
              <a:path w="402590" h="386080">
                <a:moveTo>
                  <a:pt x="40512" y="149859"/>
                </a:moveTo>
                <a:lnTo>
                  <a:pt x="35432" y="160019"/>
                </a:lnTo>
                <a:lnTo>
                  <a:pt x="40512" y="160019"/>
                </a:lnTo>
                <a:lnTo>
                  <a:pt x="40512" y="149859"/>
                </a:lnTo>
                <a:close/>
              </a:path>
              <a:path w="402590" h="386080">
                <a:moveTo>
                  <a:pt x="370458" y="158749"/>
                </a:moveTo>
                <a:lnTo>
                  <a:pt x="369315" y="158749"/>
                </a:lnTo>
                <a:lnTo>
                  <a:pt x="367410" y="160019"/>
                </a:lnTo>
                <a:lnTo>
                  <a:pt x="372109" y="160019"/>
                </a:lnTo>
                <a:lnTo>
                  <a:pt x="370458" y="158749"/>
                </a:lnTo>
                <a:close/>
              </a:path>
              <a:path w="402590" h="386080">
                <a:moveTo>
                  <a:pt x="149097" y="68579"/>
                </a:moveTo>
                <a:lnTo>
                  <a:pt x="120141" y="68579"/>
                </a:lnTo>
                <a:lnTo>
                  <a:pt x="153923" y="132079"/>
                </a:lnTo>
                <a:lnTo>
                  <a:pt x="153923" y="77469"/>
                </a:lnTo>
                <a:lnTo>
                  <a:pt x="149097" y="68579"/>
                </a:lnTo>
                <a:close/>
              </a:path>
              <a:path w="402590" h="386080">
                <a:moveTo>
                  <a:pt x="201167" y="114299"/>
                </a:moveTo>
                <a:lnTo>
                  <a:pt x="188340" y="115569"/>
                </a:lnTo>
                <a:lnTo>
                  <a:pt x="175894" y="119379"/>
                </a:lnTo>
                <a:lnTo>
                  <a:pt x="226440" y="119379"/>
                </a:lnTo>
                <a:lnTo>
                  <a:pt x="213867" y="115569"/>
                </a:lnTo>
                <a:lnTo>
                  <a:pt x="201167" y="114299"/>
                </a:lnTo>
                <a:close/>
              </a:path>
              <a:path w="402590" h="386080">
                <a:moveTo>
                  <a:pt x="285749" y="0"/>
                </a:moveTo>
                <a:lnTo>
                  <a:pt x="276605" y="1269"/>
                </a:lnTo>
                <a:lnTo>
                  <a:pt x="268350" y="6349"/>
                </a:lnTo>
                <a:lnTo>
                  <a:pt x="261619" y="12699"/>
                </a:lnTo>
                <a:lnTo>
                  <a:pt x="260476" y="13969"/>
                </a:lnTo>
                <a:lnTo>
                  <a:pt x="260476" y="54609"/>
                </a:lnTo>
                <a:lnTo>
                  <a:pt x="226440" y="119379"/>
                </a:lnTo>
                <a:lnTo>
                  <a:pt x="255523" y="119379"/>
                </a:lnTo>
                <a:lnTo>
                  <a:pt x="282193" y="68579"/>
                </a:lnTo>
                <a:lnTo>
                  <a:pt x="318736" y="68579"/>
                </a:lnTo>
                <a:lnTo>
                  <a:pt x="311276" y="54609"/>
                </a:lnTo>
                <a:lnTo>
                  <a:pt x="311149" y="54609"/>
                </a:lnTo>
                <a:lnTo>
                  <a:pt x="315213" y="49529"/>
                </a:lnTo>
                <a:lnTo>
                  <a:pt x="315594" y="48259"/>
                </a:lnTo>
                <a:lnTo>
                  <a:pt x="316864" y="44449"/>
                </a:lnTo>
                <a:lnTo>
                  <a:pt x="280923" y="44449"/>
                </a:lnTo>
                <a:lnTo>
                  <a:pt x="276986" y="39369"/>
                </a:lnTo>
                <a:lnTo>
                  <a:pt x="277113" y="29209"/>
                </a:lnTo>
                <a:lnTo>
                  <a:pt x="280923" y="25399"/>
                </a:lnTo>
                <a:lnTo>
                  <a:pt x="294512" y="25399"/>
                </a:lnTo>
                <a:lnTo>
                  <a:pt x="294512" y="2539"/>
                </a:lnTo>
                <a:lnTo>
                  <a:pt x="285749" y="0"/>
                </a:lnTo>
                <a:close/>
              </a:path>
              <a:path w="402590" h="386080">
                <a:moveTo>
                  <a:pt x="260476" y="48259"/>
                </a:moveTo>
                <a:lnTo>
                  <a:pt x="256666" y="48259"/>
                </a:lnTo>
                <a:lnTo>
                  <a:pt x="258952" y="53339"/>
                </a:lnTo>
                <a:lnTo>
                  <a:pt x="260476" y="54609"/>
                </a:lnTo>
                <a:lnTo>
                  <a:pt x="260476" y="48259"/>
                </a:lnTo>
                <a:close/>
              </a:path>
              <a:path w="402590" h="386080">
                <a:moveTo>
                  <a:pt x="128523" y="2539"/>
                </a:moveTo>
                <a:lnTo>
                  <a:pt x="125602" y="2539"/>
                </a:lnTo>
                <a:lnTo>
                  <a:pt x="125602" y="39369"/>
                </a:lnTo>
                <a:lnTo>
                  <a:pt x="121538" y="44449"/>
                </a:lnTo>
                <a:lnTo>
                  <a:pt x="260476" y="44449"/>
                </a:lnTo>
                <a:lnTo>
                  <a:pt x="260476" y="20319"/>
                </a:lnTo>
                <a:lnTo>
                  <a:pt x="145922" y="20319"/>
                </a:lnTo>
                <a:lnTo>
                  <a:pt x="138810" y="10159"/>
                </a:lnTo>
                <a:lnTo>
                  <a:pt x="128523" y="2539"/>
                </a:lnTo>
                <a:close/>
              </a:path>
              <a:path w="402590" h="386080">
                <a:moveTo>
                  <a:pt x="298195" y="2539"/>
                </a:moveTo>
                <a:lnTo>
                  <a:pt x="294512" y="2539"/>
                </a:lnTo>
                <a:lnTo>
                  <a:pt x="294512" y="39369"/>
                </a:lnTo>
                <a:lnTo>
                  <a:pt x="290575" y="44449"/>
                </a:lnTo>
                <a:lnTo>
                  <a:pt x="316864" y="44449"/>
                </a:lnTo>
                <a:lnTo>
                  <a:pt x="317499" y="41909"/>
                </a:lnTo>
                <a:lnTo>
                  <a:pt x="317499" y="34289"/>
                </a:lnTo>
                <a:lnTo>
                  <a:pt x="315086" y="21589"/>
                </a:lnTo>
                <a:lnTo>
                  <a:pt x="314832" y="20319"/>
                </a:lnTo>
                <a:lnTo>
                  <a:pt x="308228" y="10159"/>
                </a:lnTo>
                <a:lnTo>
                  <a:pt x="298195" y="2539"/>
                </a:lnTo>
                <a:close/>
              </a:path>
              <a:path w="402590" h="386080">
                <a:moveTo>
                  <a:pt x="125602" y="25399"/>
                </a:moveTo>
                <a:lnTo>
                  <a:pt x="121538" y="25399"/>
                </a:lnTo>
                <a:lnTo>
                  <a:pt x="125602" y="29209"/>
                </a:lnTo>
                <a:lnTo>
                  <a:pt x="125602" y="25399"/>
                </a:lnTo>
                <a:close/>
              </a:path>
              <a:path w="402590" h="386080">
                <a:moveTo>
                  <a:pt x="294512" y="25399"/>
                </a:moveTo>
                <a:lnTo>
                  <a:pt x="290575" y="25399"/>
                </a:lnTo>
                <a:lnTo>
                  <a:pt x="294512" y="29209"/>
                </a:lnTo>
                <a:lnTo>
                  <a:pt x="294512" y="25399"/>
                </a:lnTo>
                <a:close/>
              </a:path>
              <a:path w="402590" h="386080">
                <a:moveTo>
                  <a:pt x="260476" y="13969"/>
                </a:moveTo>
                <a:lnTo>
                  <a:pt x="256666" y="20319"/>
                </a:lnTo>
                <a:lnTo>
                  <a:pt x="260476" y="20319"/>
                </a:lnTo>
                <a:lnTo>
                  <a:pt x="260476" y="1396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8344" y="2185416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5111" y="3552697"/>
            <a:ext cx="4057015" cy="10795"/>
          </a:xfrm>
          <a:custGeom>
            <a:avLst/>
            <a:gdLst/>
            <a:ahLst/>
            <a:cxnLst/>
            <a:rect l="l" t="t" r="r" b="b"/>
            <a:pathLst>
              <a:path w="4057015" h="10795">
                <a:moveTo>
                  <a:pt x="0" y="10413"/>
                </a:moveTo>
                <a:lnTo>
                  <a:pt x="4056888" y="10413"/>
                </a:lnTo>
                <a:lnTo>
                  <a:pt x="4056888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35111" y="1524000"/>
            <a:ext cx="4057015" cy="1739264"/>
          </a:xfrm>
          <a:custGeom>
            <a:avLst/>
            <a:gdLst/>
            <a:ahLst/>
            <a:cxnLst/>
            <a:rect l="l" t="t" r="r" b="b"/>
            <a:pathLst>
              <a:path w="4057015" h="1739264">
                <a:moveTo>
                  <a:pt x="0" y="1739264"/>
                </a:moveTo>
                <a:lnTo>
                  <a:pt x="4056888" y="1739264"/>
                </a:lnTo>
                <a:lnTo>
                  <a:pt x="4056888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95741" y="1756886"/>
            <a:ext cx="21426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利润汇回便利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10447" y="2502630"/>
            <a:ext cx="267716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坚定保证利润汇回国并顺利兑换货 币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835383" y="2801111"/>
            <a:ext cx="79248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49456" y="2831592"/>
            <a:ext cx="253365" cy="313690"/>
          </a:xfrm>
          <a:custGeom>
            <a:avLst/>
            <a:gdLst/>
            <a:ahLst/>
            <a:cxnLst/>
            <a:rect l="l" t="t" r="r" b="b"/>
            <a:pathLst>
              <a:path w="253365" h="313689">
                <a:moveTo>
                  <a:pt x="100202" y="0"/>
                </a:moveTo>
                <a:lnTo>
                  <a:pt x="61975" y="18161"/>
                </a:lnTo>
                <a:lnTo>
                  <a:pt x="31368" y="49149"/>
                </a:lnTo>
                <a:lnTo>
                  <a:pt x="10159" y="89916"/>
                </a:lnTo>
                <a:lnTo>
                  <a:pt x="0" y="137414"/>
                </a:lnTo>
                <a:lnTo>
                  <a:pt x="2412" y="188214"/>
                </a:lnTo>
                <a:lnTo>
                  <a:pt x="19176" y="239140"/>
                </a:lnTo>
                <a:lnTo>
                  <a:pt x="47878" y="279146"/>
                </a:lnTo>
                <a:lnTo>
                  <a:pt x="85343" y="305054"/>
                </a:lnTo>
                <a:lnTo>
                  <a:pt x="128777" y="313690"/>
                </a:lnTo>
                <a:lnTo>
                  <a:pt x="135254" y="313690"/>
                </a:lnTo>
                <a:lnTo>
                  <a:pt x="149605" y="311023"/>
                </a:lnTo>
                <a:lnTo>
                  <a:pt x="185927" y="296291"/>
                </a:lnTo>
                <a:lnTo>
                  <a:pt x="197204" y="286512"/>
                </a:lnTo>
                <a:lnTo>
                  <a:pt x="128777" y="286512"/>
                </a:lnTo>
                <a:lnTo>
                  <a:pt x="87629" y="276225"/>
                </a:lnTo>
                <a:lnTo>
                  <a:pt x="54101" y="248031"/>
                </a:lnTo>
                <a:lnTo>
                  <a:pt x="31495" y="206502"/>
                </a:lnTo>
                <a:lnTo>
                  <a:pt x="23240" y="155448"/>
                </a:lnTo>
                <a:lnTo>
                  <a:pt x="23240" y="148717"/>
                </a:lnTo>
                <a:lnTo>
                  <a:pt x="24383" y="140462"/>
                </a:lnTo>
                <a:lnTo>
                  <a:pt x="24383" y="133731"/>
                </a:lnTo>
                <a:lnTo>
                  <a:pt x="33019" y="98933"/>
                </a:lnTo>
                <a:lnTo>
                  <a:pt x="48640" y="69088"/>
                </a:lnTo>
                <a:lnTo>
                  <a:pt x="70230" y="45593"/>
                </a:lnTo>
                <a:lnTo>
                  <a:pt x="96900" y="29972"/>
                </a:lnTo>
                <a:lnTo>
                  <a:pt x="96900" y="23241"/>
                </a:lnTo>
                <a:lnTo>
                  <a:pt x="99059" y="9525"/>
                </a:lnTo>
                <a:lnTo>
                  <a:pt x="99059" y="6858"/>
                </a:lnTo>
                <a:lnTo>
                  <a:pt x="100202" y="2667"/>
                </a:lnTo>
                <a:lnTo>
                  <a:pt x="100202" y="0"/>
                </a:lnTo>
                <a:close/>
              </a:path>
              <a:path w="253365" h="313689">
                <a:moveTo>
                  <a:pt x="252856" y="189611"/>
                </a:moveTo>
                <a:lnTo>
                  <a:pt x="250697" y="191008"/>
                </a:lnTo>
                <a:lnTo>
                  <a:pt x="245236" y="191008"/>
                </a:lnTo>
                <a:lnTo>
                  <a:pt x="240791" y="195072"/>
                </a:lnTo>
                <a:lnTo>
                  <a:pt x="229742" y="195072"/>
                </a:lnTo>
                <a:lnTo>
                  <a:pt x="217169" y="227584"/>
                </a:lnTo>
                <a:lnTo>
                  <a:pt x="198373" y="254381"/>
                </a:lnTo>
                <a:lnTo>
                  <a:pt x="174370" y="274066"/>
                </a:lnTo>
                <a:lnTo>
                  <a:pt x="146303" y="285115"/>
                </a:lnTo>
                <a:lnTo>
                  <a:pt x="140842" y="286512"/>
                </a:lnTo>
                <a:lnTo>
                  <a:pt x="197204" y="286512"/>
                </a:lnTo>
                <a:lnTo>
                  <a:pt x="216534" y="269748"/>
                </a:lnTo>
                <a:lnTo>
                  <a:pt x="239394" y="233553"/>
                </a:lnTo>
                <a:lnTo>
                  <a:pt x="252856" y="18961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40895" y="2935223"/>
            <a:ext cx="79248" cy="118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46992" y="2709672"/>
            <a:ext cx="199390" cy="320040"/>
          </a:xfrm>
          <a:custGeom>
            <a:avLst/>
            <a:gdLst/>
            <a:ahLst/>
            <a:cxnLst/>
            <a:rect l="l" t="t" r="r" b="b"/>
            <a:pathLst>
              <a:path w="199390" h="320039">
                <a:moveTo>
                  <a:pt x="126492" y="0"/>
                </a:moveTo>
                <a:lnTo>
                  <a:pt x="84201" y="9271"/>
                </a:lnTo>
                <a:lnTo>
                  <a:pt x="47752" y="34798"/>
                </a:lnTo>
                <a:lnTo>
                  <a:pt x="19812" y="73787"/>
                </a:lnTo>
                <a:lnTo>
                  <a:pt x="3302" y="122936"/>
                </a:lnTo>
                <a:lnTo>
                  <a:pt x="3302" y="125603"/>
                </a:lnTo>
                <a:lnTo>
                  <a:pt x="2159" y="129794"/>
                </a:lnTo>
                <a:lnTo>
                  <a:pt x="2159" y="132461"/>
                </a:lnTo>
                <a:lnTo>
                  <a:pt x="1143" y="139319"/>
                </a:lnTo>
                <a:lnTo>
                  <a:pt x="1143" y="146177"/>
                </a:lnTo>
                <a:lnTo>
                  <a:pt x="0" y="152908"/>
                </a:lnTo>
                <a:lnTo>
                  <a:pt x="0" y="159766"/>
                </a:lnTo>
                <a:lnTo>
                  <a:pt x="762" y="175260"/>
                </a:lnTo>
                <a:lnTo>
                  <a:pt x="762" y="176911"/>
                </a:lnTo>
                <a:lnTo>
                  <a:pt x="11938" y="226695"/>
                </a:lnTo>
                <a:lnTo>
                  <a:pt x="30734" y="263779"/>
                </a:lnTo>
                <a:lnTo>
                  <a:pt x="70866" y="303149"/>
                </a:lnTo>
                <a:lnTo>
                  <a:pt x="112903" y="318516"/>
                </a:lnTo>
                <a:lnTo>
                  <a:pt x="137414" y="319532"/>
                </a:lnTo>
                <a:lnTo>
                  <a:pt x="148336" y="316865"/>
                </a:lnTo>
                <a:lnTo>
                  <a:pt x="150495" y="316865"/>
                </a:lnTo>
                <a:lnTo>
                  <a:pt x="152654" y="315468"/>
                </a:lnTo>
                <a:lnTo>
                  <a:pt x="155956" y="315468"/>
                </a:lnTo>
                <a:lnTo>
                  <a:pt x="193167" y="295910"/>
                </a:lnTo>
                <a:lnTo>
                  <a:pt x="199263" y="289560"/>
                </a:lnTo>
                <a:lnTo>
                  <a:pt x="126492" y="289560"/>
                </a:lnTo>
                <a:lnTo>
                  <a:pt x="85725" y="279273"/>
                </a:lnTo>
                <a:lnTo>
                  <a:pt x="52451" y="251079"/>
                </a:lnTo>
                <a:lnTo>
                  <a:pt x="30099" y="209422"/>
                </a:lnTo>
                <a:lnTo>
                  <a:pt x="21844" y="158369"/>
                </a:lnTo>
                <a:lnTo>
                  <a:pt x="21844" y="141986"/>
                </a:lnTo>
                <a:lnTo>
                  <a:pt x="22860" y="139319"/>
                </a:lnTo>
                <a:lnTo>
                  <a:pt x="22860" y="136525"/>
                </a:lnTo>
                <a:lnTo>
                  <a:pt x="24003" y="131064"/>
                </a:lnTo>
                <a:lnTo>
                  <a:pt x="25019" y="124332"/>
                </a:lnTo>
                <a:lnTo>
                  <a:pt x="26162" y="118872"/>
                </a:lnTo>
                <a:lnTo>
                  <a:pt x="46355" y="73152"/>
                </a:lnTo>
                <a:lnTo>
                  <a:pt x="77851" y="42164"/>
                </a:lnTo>
                <a:lnTo>
                  <a:pt x="116459" y="28321"/>
                </a:lnTo>
                <a:lnTo>
                  <a:pt x="195072" y="28321"/>
                </a:lnTo>
                <a:lnTo>
                  <a:pt x="168783" y="9779"/>
                </a:lnTo>
                <a:lnTo>
                  <a:pt x="1264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63451" y="2737992"/>
            <a:ext cx="136525" cy="261620"/>
          </a:xfrm>
          <a:custGeom>
            <a:avLst/>
            <a:gdLst/>
            <a:ahLst/>
            <a:cxnLst/>
            <a:rect l="l" t="t" r="r" b="b"/>
            <a:pathLst>
              <a:path w="136525" h="261619">
                <a:moveTo>
                  <a:pt x="78613" y="0"/>
                </a:moveTo>
                <a:lnTo>
                  <a:pt x="0" y="0"/>
                </a:lnTo>
                <a:lnTo>
                  <a:pt x="41656" y="5842"/>
                </a:lnTo>
                <a:lnTo>
                  <a:pt x="78105" y="31115"/>
                </a:lnTo>
                <a:lnTo>
                  <a:pt x="102870" y="70485"/>
                </a:lnTo>
                <a:lnTo>
                  <a:pt x="113919" y="118872"/>
                </a:lnTo>
                <a:lnTo>
                  <a:pt x="109220" y="171069"/>
                </a:lnTo>
                <a:lnTo>
                  <a:pt x="84074" y="224154"/>
                </a:lnTo>
                <a:lnTo>
                  <a:pt x="41656" y="255778"/>
                </a:lnTo>
                <a:lnTo>
                  <a:pt x="19812" y="261239"/>
                </a:lnTo>
                <a:lnTo>
                  <a:pt x="82804" y="261239"/>
                </a:lnTo>
                <a:lnTo>
                  <a:pt x="106426" y="235711"/>
                </a:lnTo>
                <a:lnTo>
                  <a:pt x="126746" y="194564"/>
                </a:lnTo>
                <a:lnTo>
                  <a:pt x="136271" y="146939"/>
                </a:lnTo>
                <a:lnTo>
                  <a:pt x="133350" y="97282"/>
                </a:lnTo>
                <a:lnTo>
                  <a:pt x="133223" y="96012"/>
                </a:lnTo>
                <a:lnTo>
                  <a:pt x="116713" y="46228"/>
                </a:lnTo>
                <a:lnTo>
                  <a:pt x="88773" y="7238"/>
                </a:lnTo>
                <a:lnTo>
                  <a:pt x="786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22792" y="2185416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81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563111"/>
            <a:ext cx="4066540" cy="1731010"/>
          </a:xfrm>
          <a:custGeom>
            <a:avLst/>
            <a:gdLst/>
            <a:ahLst/>
            <a:cxnLst/>
            <a:rect l="l" t="t" r="r" b="b"/>
            <a:pathLst>
              <a:path w="4066540" h="1731010">
                <a:moveTo>
                  <a:pt x="0" y="1730756"/>
                </a:moveTo>
                <a:lnTo>
                  <a:pt x="4066032" y="1730756"/>
                </a:lnTo>
                <a:lnTo>
                  <a:pt x="4066032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3591" y="4858511"/>
            <a:ext cx="252984" cy="216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6055" y="4858511"/>
            <a:ext cx="251460" cy="381000"/>
          </a:xfrm>
          <a:custGeom>
            <a:avLst/>
            <a:gdLst/>
            <a:ahLst/>
            <a:cxnLst/>
            <a:rect l="l" t="t" r="r" b="b"/>
            <a:pathLst>
              <a:path w="251460" h="381000">
                <a:moveTo>
                  <a:pt x="113157" y="0"/>
                </a:moveTo>
                <a:lnTo>
                  <a:pt x="81534" y="0"/>
                </a:lnTo>
                <a:lnTo>
                  <a:pt x="0" y="100457"/>
                </a:lnTo>
                <a:lnTo>
                  <a:pt x="0" y="139573"/>
                </a:lnTo>
                <a:lnTo>
                  <a:pt x="25781" y="171323"/>
                </a:lnTo>
                <a:lnTo>
                  <a:pt x="25781" y="201295"/>
                </a:lnTo>
                <a:lnTo>
                  <a:pt x="149479" y="364236"/>
                </a:lnTo>
                <a:lnTo>
                  <a:pt x="164846" y="377190"/>
                </a:lnTo>
                <a:lnTo>
                  <a:pt x="180086" y="380873"/>
                </a:lnTo>
                <a:lnTo>
                  <a:pt x="195580" y="377190"/>
                </a:lnTo>
                <a:lnTo>
                  <a:pt x="209296" y="366014"/>
                </a:lnTo>
                <a:lnTo>
                  <a:pt x="212344" y="362331"/>
                </a:lnTo>
                <a:lnTo>
                  <a:pt x="212344" y="359029"/>
                </a:lnTo>
                <a:lnTo>
                  <a:pt x="244983" y="359029"/>
                </a:lnTo>
                <a:lnTo>
                  <a:pt x="249809" y="356108"/>
                </a:lnTo>
                <a:lnTo>
                  <a:pt x="251460" y="353695"/>
                </a:lnTo>
                <a:lnTo>
                  <a:pt x="179705" y="353695"/>
                </a:lnTo>
                <a:lnTo>
                  <a:pt x="172593" y="351917"/>
                </a:lnTo>
                <a:lnTo>
                  <a:pt x="166243" y="346837"/>
                </a:lnTo>
                <a:lnTo>
                  <a:pt x="130556" y="302768"/>
                </a:lnTo>
                <a:lnTo>
                  <a:pt x="48641" y="201041"/>
                </a:lnTo>
                <a:lnTo>
                  <a:pt x="48641" y="160401"/>
                </a:lnTo>
                <a:lnTo>
                  <a:pt x="15494" y="119634"/>
                </a:lnTo>
                <a:lnTo>
                  <a:pt x="97409" y="19558"/>
                </a:lnTo>
                <a:lnTo>
                  <a:pt x="129032" y="19558"/>
                </a:lnTo>
                <a:lnTo>
                  <a:pt x="1131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8400" y="5217540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32638" y="0"/>
                </a:moveTo>
                <a:lnTo>
                  <a:pt x="0" y="0"/>
                </a:lnTo>
                <a:lnTo>
                  <a:pt x="12826" y="5206"/>
                </a:lnTo>
                <a:lnTo>
                  <a:pt x="25780" y="4063"/>
                </a:lnTo>
                <a:lnTo>
                  <a:pt x="3263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2995" y="5120766"/>
            <a:ext cx="114300" cy="91440"/>
          </a:xfrm>
          <a:custGeom>
            <a:avLst/>
            <a:gdLst/>
            <a:ahLst/>
            <a:cxnLst/>
            <a:rect l="l" t="t" r="r" b="b"/>
            <a:pathLst>
              <a:path w="114300" h="91439">
                <a:moveTo>
                  <a:pt x="16383" y="0"/>
                </a:moveTo>
                <a:lnTo>
                  <a:pt x="0" y="20319"/>
                </a:lnTo>
                <a:lnTo>
                  <a:pt x="49149" y="81025"/>
                </a:lnTo>
                <a:lnTo>
                  <a:pt x="46228" y="84581"/>
                </a:lnTo>
                <a:lnTo>
                  <a:pt x="39878" y="89661"/>
                </a:lnTo>
                <a:lnTo>
                  <a:pt x="32766" y="91439"/>
                </a:lnTo>
                <a:lnTo>
                  <a:pt x="104521" y="91439"/>
                </a:lnTo>
                <a:lnTo>
                  <a:pt x="111760" y="81279"/>
                </a:lnTo>
                <a:lnTo>
                  <a:pt x="113284" y="77977"/>
                </a:lnTo>
                <a:lnTo>
                  <a:pt x="114173" y="75056"/>
                </a:lnTo>
                <a:lnTo>
                  <a:pt x="78867" y="75056"/>
                </a:lnTo>
                <a:lnTo>
                  <a:pt x="75946" y="73659"/>
                </a:lnTo>
                <a:lnTo>
                  <a:pt x="1638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75760" y="5080127"/>
            <a:ext cx="122555" cy="116205"/>
          </a:xfrm>
          <a:custGeom>
            <a:avLst/>
            <a:gdLst/>
            <a:ahLst/>
            <a:cxnLst/>
            <a:rect l="l" t="t" r="r" b="b"/>
            <a:pathLst>
              <a:path w="122554" h="116204">
                <a:moveTo>
                  <a:pt x="16890" y="0"/>
                </a:moveTo>
                <a:lnTo>
                  <a:pt x="0" y="19938"/>
                </a:lnTo>
                <a:lnTo>
                  <a:pt x="61975" y="96901"/>
                </a:lnTo>
                <a:lnTo>
                  <a:pt x="52323" y="115697"/>
                </a:lnTo>
                <a:lnTo>
                  <a:pt x="81406" y="115697"/>
                </a:lnTo>
                <a:lnTo>
                  <a:pt x="81660" y="115062"/>
                </a:lnTo>
                <a:lnTo>
                  <a:pt x="82295" y="112395"/>
                </a:lnTo>
                <a:lnTo>
                  <a:pt x="82422" y="111505"/>
                </a:lnTo>
                <a:lnTo>
                  <a:pt x="97535" y="111505"/>
                </a:lnTo>
                <a:lnTo>
                  <a:pt x="122046" y="85090"/>
                </a:lnTo>
                <a:lnTo>
                  <a:pt x="87502" y="85090"/>
                </a:lnTo>
                <a:lnTo>
                  <a:pt x="84835" y="83693"/>
                </a:lnTo>
                <a:lnTo>
                  <a:pt x="82549" y="81153"/>
                </a:lnTo>
                <a:lnTo>
                  <a:pt x="16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8691" y="519163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444"/>
                </a:moveTo>
                <a:lnTo>
                  <a:pt x="14604" y="444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9034" y="5040503"/>
            <a:ext cx="103505" cy="125095"/>
          </a:xfrm>
          <a:custGeom>
            <a:avLst/>
            <a:gdLst/>
            <a:ahLst/>
            <a:cxnLst/>
            <a:rect l="l" t="t" r="r" b="b"/>
            <a:pathLst>
              <a:path w="103504" h="125095">
                <a:moveTo>
                  <a:pt x="15748" y="0"/>
                </a:moveTo>
                <a:lnTo>
                  <a:pt x="0" y="19304"/>
                </a:lnTo>
                <a:lnTo>
                  <a:pt x="65786" y="100584"/>
                </a:lnTo>
                <a:lnTo>
                  <a:pt x="69977" y="106045"/>
                </a:lnTo>
                <a:lnTo>
                  <a:pt x="69850" y="115062"/>
                </a:lnTo>
                <a:lnTo>
                  <a:pt x="65151" y="120777"/>
                </a:lnTo>
                <a:lnTo>
                  <a:pt x="63246" y="123317"/>
                </a:lnTo>
                <a:lnTo>
                  <a:pt x="60325" y="124714"/>
                </a:lnTo>
                <a:lnTo>
                  <a:pt x="88773" y="124714"/>
                </a:lnTo>
                <a:lnTo>
                  <a:pt x="90678" y="118237"/>
                </a:lnTo>
                <a:lnTo>
                  <a:pt x="91059" y="106045"/>
                </a:lnTo>
                <a:lnTo>
                  <a:pt x="88646" y="93853"/>
                </a:lnTo>
                <a:lnTo>
                  <a:pt x="93091" y="93853"/>
                </a:lnTo>
                <a:lnTo>
                  <a:pt x="98933" y="85344"/>
                </a:lnTo>
                <a:lnTo>
                  <a:pt x="103251" y="75565"/>
                </a:lnTo>
                <a:lnTo>
                  <a:pt x="103505" y="74422"/>
                </a:lnTo>
                <a:lnTo>
                  <a:pt x="77470" y="74422"/>
                </a:lnTo>
                <a:lnTo>
                  <a:pt x="1574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5478" y="496709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23875" y="0"/>
                </a:moveTo>
                <a:lnTo>
                  <a:pt x="0" y="8509"/>
                </a:lnTo>
                <a:lnTo>
                  <a:pt x="30225" y="45847"/>
                </a:lnTo>
                <a:lnTo>
                  <a:pt x="81025" y="107061"/>
                </a:lnTo>
                <a:lnTo>
                  <a:pt x="86105" y="116586"/>
                </a:lnTo>
                <a:lnTo>
                  <a:pt x="87883" y="127254"/>
                </a:lnTo>
                <a:lnTo>
                  <a:pt x="86359" y="138049"/>
                </a:lnTo>
                <a:lnTo>
                  <a:pt x="81279" y="147574"/>
                </a:lnTo>
                <a:lnTo>
                  <a:pt x="81025" y="147828"/>
                </a:lnTo>
                <a:lnTo>
                  <a:pt x="107060" y="147828"/>
                </a:lnTo>
                <a:lnTo>
                  <a:pt x="109346" y="138430"/>
                </a:lnTo>
                <a:lnTo>
                  <a:pt x="110235" y="127254"/>
                </a:lnTo>
                <a:lnTo>
                  <a:pt x="109346" y="116586"/>
                </a:lnTo>
                <a:lnTo>
                  <a:pt x="109346" y="116205"/>
                </a:lnTo>
                <a:lnTo>
                  <a:pt x="106679" y="105791"/>
                </a:lnTo>
                <a:lnTo>
                  <a:pt x="102361" y="96139"/>
                </a:lnTo>
                <a:lnTo>
                  <a:pt x="96646" y="87630"/>
                </a:lnTo>
                <a:lnTo>
                  <a:pt x="51434" y="33274"/>
                </a:lnTo>
                <a:lnTo>
                  <a:pt x="45973" y="26416"/>
                </a:lnTo>
                <a:lnTo>
                  <a:pt x="238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3465" y="4878070"/>
            <a:ext cx="94615" cy="45720"/>
          </a:xfrm>
          <a:custGeom>
            <a:avLst/>
            <a:gdLst/>
            <a:ahLst/>
            <a:cxnLst/>
            <a:rect l="l" t="t" r="r" b="b"/>
            <a:pathLst>
              <a:path w="94614" h="45720">
                <a:moveTo>
                  <a:pt x="31623" y="0"/>
                </a:moveTo>
                <a:lnTo>
                  <a:pt x="0" y="0"/>
                </a:lnTo>
                <a:lnTo>
                  <a:pt x="33020" y="40893"/>
                </a:lnTo>
                <a:lnTo>
                  <a:pt x="65532" y="40893"/>
                </a:lnTo>
                <a:lnTo>
                  <a:pt x="69469" y="45719"/>
                </a:lnTo>
                <a:lnTo>
                  <a:pt x="94107" y="36829"/>
                </a:lnTo>
                <a:lnTo>
                  <a:pt x="81153" y="21208"/>
                </a:lnTo>
                <a:lnTo>
                  <a:pt x="65532" y="13080"/>
                </a:lnTo>
                <a:lnTo>
                  <a:pt x="42037" y="13080"/>
                </a:lnTo>
                <a:lnTo>
                  <a:pt x="3162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103" y="4261103"/>
            <a:ext cx="1956435" cy="0"/>
          </a:xfrm>
          <a:custGeom>
            <a:avLst/>
            <a:gdLst/>
            <a:ahLst/>
            <a:cxnLst/>
            <a:rect l="l" t="t" r="r" b="b"/>
            <a:pathLst>
              <a:path w="1956435">
                <a:moveTo>
                  <a:pt x="0" y="0"/>
                </a:moveTo>
                <a:lnTo>
                  <a:pt x="1956181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66032" y="3563111"/>
            <a:ext cx="4069079" cy="1731010"/>
          </a:xfrm>
          <a:custGeom>
            <a:avLst/>
            <a:gdLst/>
            <a:ahLst/>
            <a:cxnLst/>
            <a:rect l="l" t="t" r="r" b="b"/>
            <a:pathLst>
              <a:path w="4069079" h="1731010">
                <a:moveTo>
                  <a:pt x="0" y="1730756"/>
                </a:moveTo>
                <a:lnTo>
                  <a:pt x="4069079" y="1730756"/>
                </a:lnTo>
                <a:lnTo>
                  <a:pt x="4069079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0856" y="5253208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136" y="0"/>
                </a:lnTo>
              </a:path>
            </a:pathLst>
          </a:custGeom>
          <a:ln w="2823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7150" y="523887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725" y="0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88135" y="510362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6712" y="510355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5064"/>
                </a:lnTo>
              </a:path>
            </a:pathLst>
          </a:custGeom>
          <a:ln w="2339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10856" y="5048630"/>
            <a:ext cx="353695" cy="55880"/>
          </a:xfrm>
          <a:custGeom>
            <a:avLst/>
            <a:gdLst/>
            <a:ahLst/>
            <a:cxnLst/>
            <a:rect l="l" t="t" r="r" b="b"/>
            <a:pathLst>
              <a:path w="353695" h="55879">
                <a:moveTo>
                  <a:pt x="0" y="55880"/>
                </a:moveTo>
                <a:lnTo>
                  <a:pt x="353186" y="55880"/>
                </a:lnTo>
                <a:lnTo>
                  <a:pt x="353186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10856" y="5021960"/>
            <a:ext cx="353695" cy="55244"/>
          </a:xfrm>
          <a:custGeom>
            <a:avLst/>
            <a:gdLst/>
            <a:ahLst/>
            <a:cxnLst/>
            <a:rect l="l" t="t" r="r" b="b"/>
            <a:pathLst>
              <a:path w="353695" h="55245">
                <a:moveTo>
                  <a:pt x="0" y="55245"/>
                </a:moveTo>
                <a:lnTo>
                  <a:pt x="353186" y="55245"/>
                </a:lnTo>
                <a:lnTo>
                  <a:pt x="353186" y="0"/>
                </a:lnTo>
                <a:lnTo>
                  <a:pt x="0" y="0"/>
                </a:lnTo>
                <a:lnTo>
                  <a:pt x="0" y="5524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55052" y="4907279"/>
            <a:ext cx="88265" cy="115570"/>
          </a:xfrm>
          <a:custGeom>
            <a:avLst/>
            <a:gdLst/>
            <a:ahLst/>
            <a:cxnLst/>
            <a:rect l="l" t="t" r="r" b="b"/>
            <a:pathLst>
              <a:path w="88265" h="115570">
                <a:moveTo>
                  <a:pt x="34925" y="0"/>
                </a:moveTo>
                <a:lnTo>
                  <a:pt x="0" y="60198"/>
                </a:lnTo>
                <a:lnTo>
                  <a:pt x="0" y="115316"/>
                </a:lnTo>
                <a:lnTo>
                  <a:pt x="88265" y="115316"/>
                </a:lnTo>
                <a:lnTo>
                  <a:pt x="88265" y="115062"/>
                </a:lnTo>
                <a:lnTo>
                  <a:pt x="22098" y="115062"/>
                </a:lnTo>
                <a:lnTo>
                  <a:pt x="22098" y="68580"/>
                </a:lnTo>
                <a:lnTo>
                  <a:pt x="52959" y="15621"/>
                </a:lnTo>
                <a:lnTo>
                  <a:pt x="3492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31581" y="4972303"/>
            <a:ext cx="87630" cy="50800"/>
          </a:xfrm>
          <a:custGeom>
            <a:avLst/>
            <a:gdLst/>
            <a:ahLst/>
            <a:cxnLst/>
            <a:rect l="l" t="t" r="r" b="b"/>
            <a:pathLst>
              <a:path w="87629" h="50800">
                <a:moveTo>
                  <a:pt x="22098" y="0"/>
                </a:moveTo>
                <a:lnTo>
                  <a:pt x="0" y="0"/>
                </a:lnTo>
                <a:lnTo>
                  <a:pt x="0" y="50292"/>
                </a:lnTo>
                <a:lnTo>
                  <a:pt x="87376" y="50292"/>
                </a:lnTo>
                <a:lnTo>
                  <a:pt x="87376" y="50038"/>
                </a:lnTo>
                <a:lnTo>
                  <a:pt x="22098" y="50038"/>
                </a:lnTo>
                <a:lnTo>
                  <a:pt x="2209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21218" y="4933696"/>
            <a:ext cx="132715" cy="88900"/>
          </a:xfrm>
          <a:custGeom>
            <a:avLst/>
            <a:gdLst/>
            <a:ahLst/>
            <a:cxnLst/>
            <a:rect l="l" t="t" r="r" b="b"/>
            <a:pathLst>
              <a:path w="132715" h="88900">
                <a:moveTo>
                  <a:pt x="0" y="0"/>
                </a:moveTo>
                <a:lnTo>
                  <a:pt x="0" y="88645"/>
                </a:lnTo>
                <a:lnTo>
                  <a:pt x="22098" y="88645"/>
                </a:lnTo>
                <a:lnTo>
                  <a:pt x="22098" y="38607"/>
                </a:lnTo>
                <a:lnTo>
                  <a:pt x="132461" y="38607"/>
                </a:lnTo>
                <a:lnTo>
                  <a:pt x="132461" y="29209"/>
                </a:lnTo>
                <a:lnTo>
                  <a:pt x="66167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65998" y="4907279"/>
            <a:ext cx="53340" cy="115570"/>
          </a:xfrm>
          <a:custGeom>
            <a:avLst/>
            <a:gdLst/>
            <a:ahLst/>
            <a:cxnLst/>
            <a:rect l="l" t="t" r="r" b="b"/>
            <a:pathLst>
              <a:path w="53340" h="115570">
                <a:moveTo>
                  <a:pt x="18033" y="0"/>
                </a:moveTo>
                <a:lnTo>
                  <a:pt x="0" y="15621"/>
                </a:lnTo>
                <a:lnTo>
                  <a:pt x="30860" y="68580"/>
                </a:lnTo>
                <a:lnTo>
                  <a:pt x="30860" y="115062"/>
                </a:lnTo>
                <a:lnTo>
                  <a:pt x="52958" y="115062"/>
                </a:lnTo>
                <a:lnTo>
                  <a:pt x="52958" y="60198"/>
                </a:lnTo>
                <a:lnTo>
                  <a:pt x="1803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3317" y="4972303"/>
            <a:ext cx="88265" cy="19685"/>
          </a:xfrm>
          <a:custGeom>
            <a:avLst/>
            <a:gdLst/>
            <a:ahLst/>
            <a:cxnLst/>
            <a:rect l="l" t="t" r="r" b="b"/>
            <a:pathLst>
              <a:path w="88265" h="19685">
                <a:moveTo>
                  <a:pt x="88265" y="0"/>
                </a:moveTo>
                <a:lnTo>
                  <a:pt x="0" y="0"/>
                </a:lnTo>
                <a:lnTo>
                  <a:pt x="44069" y="19431"/>
                </a:lnTo>
                <a:lnTo>
                  <a:pt x="8826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87385" y="4933696"/>
            <a:ext cx="66675" cy="29209"/>
          </a:xfrm>
          <a:custGeom>
            <a:avLst/>
            <a:gdLst/>
            <a:ahLst/>
            <a:cxnLst/>
            <a:rect l="l" t="t" r="r" b="b"/>
            <a:pathLst>
              <a:path w="66675" h="29210">
                <a:moveTo>
                  <a:pt x="66294" y="0"/>
                </a:moveTo>
                <a:lnTo>
                  <a:pt x="0" y="29209"/>
                </a:lnTo>
                <a:lnTo>
                  <a:pt x="66294" y="29209"/>
                </a:lnTo>
                <a:lnTo>
                  <a:pt x="662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0583" y="5129784"/>
            <a:ext cx="134111" cy="82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48016" y="4831079"/>
            <a:ext cx="79248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12791" y="4261103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35111" y="3563111"/>
            <a:ext cx="4057015" cy="1731010"/>
          </a:xfrm>
          <a:custGeom>
            <a:avLst/>
            <a:gdLst/>
            <a:ahLst/>
            <a:cxnLst/>
            <a:rect l="l" t="t" r="r" b="b"/>
            <a:pathLst>
              <a:path w="4057015" h="1731010">
                <a:moveTo>
                  <a:pt x="0" y="1730756"/>
                </a:moveTo>
                <a:lnTo>
                  <a:pt x="4056888" y="1730756"/>
                </a:lnTo>
                <a:lnTo>
                  <a:pt x="4056888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82983" y="4831079"/>
            <a:ext cx="306705" cy="438784"/>
          </a:xfrm>
          <a:custGeom>
            <a:avLst/>
            <a:gdLst/>
            <a:ahLst/>
            <a:cxnLst/>
            <a:rect l="l" t="t" r="r" b="b"/>
            <a:pathLst>
              <a:path w="306704" h="438785">
                <a:moveTo>
                  <a:pt x="0" y="0"/>
                </a:moveTo>
                <a:lnTo>
                  <a:pt x="127" y="56642"/>
                </a:lnTo>
                <a:lnTo>
                  <a:pt x="1270" y="124841"/>
                </a:lnTo>
                <a:lnTo>
                  <a:pt x="4445" y="203454"/>
                </a:lnTo>
                <a:lnTo>
                  <a:pt x="10668" y="263525"/>
                </a:lnTo>
                <a:lnTo>
                  <a:pt x="25654" y="312166"/>
                </a:lnTo>
                <a:lnTo>
                  <a:pt x="47879" y="351282"/>
                </a:lnTo>
                <a:lnTo>
                  <a:pt x="76581" y="383413"/>
                </a:lnTo>
                <a:lnTo>
                  <a:pt x="110744" y="410464"/>
                </a:lnTo>
                <a:lnTo>
                  <a:pt x="149352" y="434848"/>
                </a:lnTo>
                <a:lnTo>
                  <a:pt x="153162" y="438531"/>
                </a:lnTo>
                <a:lnTo>
                  <a:pt x="156972" y="434848"/>
                </a:lnTo>
                <a:lnTo>
                  <a:pt x="195580" y="410464"/>
                </a:lnTo>
                <a:lnTo>
                  <a:pt x="202565" y="404876"/>
                </a:lnTo>
                <a:lnTo>
                  <a:pt x="153162" y="404876"/>
                </a:lnTo>
                <a:lnTo>
                  <a:pt x="108585" y="374904"/>
                </a:lnTo>
                <a:lnTo>
                  <a:pt x="73279" y="342138"/>
                </a:lnTo>
                <a:lnTo>
                  <a:pt x="47625" y="303403"/>
                </a:lnTo>
                <a:lnTo>
                  <a:pt x="31876" y="255143"/>
                </a:lnTo>
                <a:lnTo>
                  <a:pt x="27051" y="211836"/>
                </a:lnTo>
                <a:lnTo>
                  <a:pt x="24130" y="150749"/>
                </a:lnTo>
                <a:lnTo>
                  <a:pt x="22606" y="86868"/>
                </a:lnTo>
                <a:lnTo>
                  <a:pt x="22225" y="41910"/>
                </a:lnTo>
                <a:lnTo>
                  <a:pt x="22098" y="34798"/>
                </a:lnTo>
                <a:lnTo>
                  <a:pt x="138557" y="34798"/>
                </a:lnTo>
                <a:lnTo>
                  <a:pt x="153162" y="28702"/>
                </a:lnTo>
                <a:lnTo>
                  <a:pt x="306324" y="28702"/>
                </a:lnTo>
                <a:lnTo>
                  <a:pt x="306324" y="21590"/>
                </a:lnTo>
                <a:lnTo>
                  <a:pt x="81788" y="21590"/>
                </a:lnTo>
                <a:lnTo>
                  <a:pt x="74041" y="21336"/>
                </a:lnTo>
                <a:lnTo>
                  <a:pt x="66421" y="20447"/>
                </a:lnTo>
                <a:lnTo>
                  <a:pt x="59436" y="19177"/>
                </a:lnTo>
                <a:lnTo>
                  <a:pt x="51053" y="16764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836145" y="4864608"/>
            <a:ext cx="153035" cy="371475"/>
          </a:xfrm>
          <a:custGeom>
            <a:avLst/>
            <a:gdLst/>
            <a:ahLst/>
            <a:cxnLst/>
            <a:rect l="l" t="t" r="r" b="b"/>
            <a:pathLst>
              <a:path w="153034" h="371475">
                <a:moveTo>
                  <a:pt x="153034" y="0"/>
                </a:moveTo>
                <a:lnTo>
                  <a:pt x="131952" y="0"/>
                </a:lnTo>
                <a:lnTo>
                  <a:pt x="131444" y="52197"/>
                </a:lnTo>
                <a:lnTo>
                  <a:pt x="129920" y="116205"/>
                </a:lnTo>
                <a:lnTo>
                  <a:pt x="126618" y="177546"/>
                </a:lnTo>
                <a:lnTo>
                  <a:pt x="121411" y="221615"/>
                </a:lnTo>
                <a:lnTo>
                  <a:pt x="105536" y="269875"/>
                </a:lnTo>
                <a:lnTo>
                  <a:pt x="79755" y="308610"/>
                </a:lnTo>
                <a:lnTo>
                  <a:pt x="44576" y="341376"/>
                </a:lnTo>
                <a:lnTo>
                  <a:pt x="0" y="371348"/>
                </a:lnTo>
                <a:lnTo>
                  <a:pt x="49402" y="371348"/>
                </a:lnTo>
                <a:lnTo>
                  <a:pt x="105155" y="317754"/>
                </a:lnTo>
                <a:lnTo>
                  <a:pt x="127507" y="278638"/>
                </a:lnTo>
                <a:lnTo>
                  <a:pt x="142493" y="229997"/>
                </a:lnTo>
                <a:lnTo>
                  <a:pt x="148589" y="169926"/>
                </a:lnTo>
                <a:lnTo>
                  <a:pt x="151764" y="91313"/>
                </a:lnTo>
                <a:lnTo>
                  <a:pt x="152907" y="23114"/>
                </a:lnTo>
                <a:lnTo>
                  <a:pt x="153034" y="1270"/>
                </a:lnTo>
                <a:lnTo>
                  <a:pt x="1530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05081" y="4865878"/>
            <a:ext cx="116839" cy="13335"/>
          </a:xfrm>
          <a:custGeom>
            <a:avLst/>
            <a:gdLst/>
            <a:ahLst/>
            <a:cxnLst/>
            <a:rect l="l" t="t" r="r" b="b"/>
            <a:pathLst>
              <a:path w="116840" h="13335">
                <a:moveTo>
                  <a:pt x="116458" y="0"/>
                </a:moveTo>
                <a:lnTo>
                  <a:pt x="0" y="0"/>
                </a:lnTo>
                <a:lnTo>
                  <a:pt x="25145" y="8382"/>
                </a:lnTo>
                <a:lnTo>
                  <a:pt x="33781" y="10541"/>
                </a:lnTo>
                <a:lnTo>
                  <a:pt x="42544" y="12065"/>
                </a:lnTo>
                <a:lnTo>
                  <a:pt x="51561" y="12827"/>
                </a:lnTo>
                <a:lnTo>
                  <a:pt x="60832" y="13081"/>
                </a:lnTo>
                <a:lnTo>
                  <a:pt x="72897" y="12446"/>
                </a:lnTo>
                <a:lnTo>
                  <a:pt x="84581" y="10541"/>
                </a:lnTo>
                <a:lnTo>
                  <a:pt x="96392" y="7620"/>
                </a:lnTo>
                <a:lnTo>
                  <a:pt x="107949" y="3556"/>
                </a:lnTo>
                <a:lnTo>
                  <a:pt x="1164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36145" y="4859782"/>
            <a:ext cx="153670" cy="19685"/>
          </a:xfrm>
          <a:custGeom>
            <a:avLst/>
            <a:gdLst/>
            <a:ahLst/>
            <a:cxnLst/>
            <a:rect l="l" t="t" r="r" b="b"/>
            <a:pathLst>
              <a:path w="153670" h="19685">
                <a:moveTo>
                  <a:pt x="153161" y="0"/>
                </a:moveTo>
                <a:lnTo>
                  <a:pt x="0" y="0"/>
                </a:lnTo>
                <a:lnTo>
                  <a:pt x="24002" y="9652"/>
                </a:lnTo>
                <a:lnTo>
                  <a:pt x="35686" y="14097"/>
                </a:lnTo>
                <a:lnTo>
                  <a:pt x="47624" y="17145"/>
                </a:lnTo>
                <a:lnTo>
                  <a:pt x="59943" y="18796"/>
                </a:lnTo>
                <a:lnTo>
                  <a:pt x="60959" y="18796"/>
                </a:lnTo>
                <a:lnTo>
                  <a:pt x="71246" y="19177"/>
                </a:lnTo>
                <a:lnTo>
                  <a:pt x="131952" y="4826"/>
                </a:lnTo>
                <a:lnTo>
                  <a:pt x="153034" y="4826"/>
                </a:lnTo>
                <a:lnTo>
                  <a:pt x="15316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64771" y="4831079"/>
            <a:ext cx="142875" cy="21590"/>
          </a:xfrm>
          <a:custGeom>
            <a:avLst/>
            <a:gdLst/>
            <a:ahLst/>
            <a:cxnLst/>
            <a:rect l="l" t="t" r="r" b="b"/>
            <a:pathLst>
              <a:path w="142875" h="21589">
                <a:moveTo>
                  <a:pt x="71374" y="0"/>
                </a:moveTo>
                <a:lnTo>
                  <a:pt x="30988" y="16510"/>
                </a:lnTo>
                <a:lnTo>
                  <a:pt x="0" y="21590"/>
                </a:lnTo>
                <a:lnTo>
                  <a:pt x="142621" y="21590"/>
                </a:lnTo>
                <a:lnTo>
                  <a:pt x="132461" y="21082"/>
                </a:lnTo>
                <a:lnTo>
                  <a:pt x="122428" y="19558"/>
                </a:lnTo>
                <a:lnTo>
                  <a:pt x="112268" y="17018"/>
                </a:lnTo>
                <a:lnTo>
                  <a:pt x="102108" y="13081"/>
                </a:lnTo>
                <a:lnTo>
                  <a:pt x="7137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07393" y="4831334"/>
            <a:ext cx="81915" cy="21590"/>
          </a:xfrm>
          <a:custGeom>
            <a:avLst/>
            <a:gdLst/>
            <a:ahLst/>
            <a:cxnLst/>
            <a:rect l="l" t="t" r="r" b="b"/>
            <a:pathLst>
              <a:path w="81915" h="21589">
                <a:moveTo>
                  <a:pt x="81915" y="0"/>
                </a:moveTo>
                <a:lnTo>
                  <a:pt x="30861" y="16510"/>
                </a:lnTo>
                <a:lnTo>
                  <a:pt x="23114" y="18923"/>
                </a:lnTo>
                <a:lnTo>
                  <a:pt x="22860" y="18923"/>
                </a:lnTo>
                <a:lnTo>
                  <a:pt x="15748" y="20193"/>
                </a:lnTo>
                <a:lnTo>
                  <a:pt x="8001" y="21082"/>
                </a:lnTo>
                <a:lnTo>
                  <a:pt x="0" y="21336"/>
                </a:lnTo>
                <a:lnTo>
                  <a:pt x="81915" y="21336"/>
                </a:lnTo>
                <a:lnTo>
                  <a:pt x="8191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89307" y="483107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89" y="0"/>
                </a:moveTo>
                <a:lnTo>
                  <a:pt x="0" y="0"/>
                </a:lnTo>
                <a:lnTo>
                  <a:pt x="0" y="254"/>
                </a:lnTo>
                <a:lnTo>
                  <a:pt x="8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74423" y="4934711"/>
            <a:ext cx="158496" cy="1950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81288" y="4261103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535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00660" y="3812287"/>
            <a:ext cx="24764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法律与合同执行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4421" y="4455255"/>
            <a:ext cx="285432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9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独立、快速的商业法庭和遵守国际仲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裁标准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64914" y="3812287"/>
            <a:ext cx="2730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43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政治和宏观稳定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41621" y="4460462"/>
            <a:ext cx="32054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宏观经济环境（通胀、债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务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、货币</a:t>
            </a:r>
            <a:r>
              <a:rPr sz="1400" spc="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和跨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党派共识高度稳定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596121" y="3821271"/>
            <a:ext cx="22391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积极的全球认知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411082" y="4460462"/>
            <a:ext cx="28543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巴基斯坦的叙事转变在全球范围内引 起共鸣，展现了其生存能力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6392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584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0520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260850" y="1720724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95546" y="1743424"/>
            <a:ext cx="252145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一站式投资者便利服务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163567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99119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301355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202168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305545" y="3812287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3264408"/>
            <a:ext cx="12192000" cy="289560"/>
          </a:xfrm>
          <a:custGeom>
            <a:avLst/>
            <a:gdLst/>
            <a:ahLst/>
            <a:cxnLst/>
            <a:rect l="l" t="t" r="r" b="b"/>
            <a:pathLst>
              <a:path w="12192000" h="289560">
                <a:moveTo>
                  <a:pt x="0" y="289051"/>
                </a:moveTo>
                <a:lnTo>
                  <a:pt x="12191746" y="289051"/>
                </a:lnTo>
                <a:lnTo>
                  <a:pt x="12191746" y="0"/>
                </a:lnTo>
                <a:lnTo>
                  <a:pt x="0" y="0"/>
                </a:lnTo>
                <a:lnTo>
                  <a:pt x="0" y="289051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31023" y="1569719"/>
            <a:ext cx="646176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91" y="5590032"/>
            <a:ext cx="12179935" cy="704215"/>
          </a:xfrm>
          <a:custGeom>
            <a:avLst/>
            <a:gdLst/>
            <a:ahLst/>
            <a:cxnLst/>
            <a:rect l="l" t="t" r="r" b="b"/>
            <a:pathLst>
              <a:path w="12179935" h="704214">
                <a:moveTo>
                  <a:pt x="0" y="703935"/>
                </a:moveTo>
                <a:lnTo>
                  <a:pt x="12179554" y="703935"/>
                </a:lnTo>
                <a:lnTo>
                  <a:pt x="12179554" y="0"/>
                </a:lnTo>
                <a:lnTo>
                  <a:pt x="0" y="0"/>
                </a:lnTo>
                <a:lnTo>
                  <a:pt x="0" y="70393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18066" y="5801010"/>
            <a:ext cx="774033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巴基斯坦目前正在制定激励措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施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，以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促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进私营部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门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在多个领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域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的投资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48528" y="5526023"/>
            <a:ext cx="716280" cy="186055"/>
          </a:xfrm>
          <a:custGeom>
            <a:avLst/>
            <a:gdLst/>
            <a:ahLst/>
            <a:cxnLst/>
            <a:rect l="l" t="t" r="r" b="b"/>
            <a:pathLst>
              <a:path w="716279" h="186054">
                <a:moveTo>
                  <a:pt x="716026" y="0"/>
                </a:moveTo>
                <a:lnTo>
                  <a:pt x="0" y="0"/>
                </a:lnTo>
                <a:lnTo>
                  <a:pt x="358139" y="185839"/>
                </a:lnTo>
                <a:lnTo>
                  <a:pt x="7160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37739" y="0"/>
            <a:ext cx="697752" cy="691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88"/>
          <p:cNvSpPr txBox="1"/>
          <p:nvPr/>
        </p:nvSpPr>
        <p:spPr>
          <a:xfrm>
            <a:off x="4267200" y="3810000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7" name="object 88"/>
          <p:cNvSpPr txBox="1"/>
          <p:nvPr/>
        </p:nvSpPr>
        <p:spPr>
          <a:xfrm>
            <a:off x="192458" y="3802763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65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4" y="359163"/>
            <a:ext cx="2551991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政府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继续</a:t>
            </a:r>
            <a:r>
              <a:rPr sz="3200" b="1" spc="-3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采</a:t>
            </a:r>
            <a:r>
              <a:rPr sz="3200" b="1" spc="-5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取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重大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措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施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，增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</a:t>
            </a:r>
            <a:r>
              <a:rPr sz="3200" b="1" spc="-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私</a:t>
            </a:r>
            <a:r>
              <a:rPr sz="3200" b="1" spc="-4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营部</a:t>
            </a:r>
            <a:r>
              <a:rPr sz="3200" b="1" spc="-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门的吸引力和生存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力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1524000"/>
            <a:ext cx="9144000" cy="2578735"/>
          </a:xfrm>
          <a:custGeom>
            <a:avLst/>
            <a:gdLst/>
            <a:ahLst/>
            <a:cxnLst/>
            <a:rect l="l" t="t" r="r" b="b"/>
            <a:pathLst>
              <a:path w="9144000" h="2578735">
                <a:moveTo>
                  <a:pt x="9144000" y="0"/>
                </a:moveTo>
                <a:lnTo>
                  <a:pt x="0" y="0"/>
                </a:lnTo>
                <a:lnTo>
                  <a:pt x="4572000" y="2578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0129" y="541281"/>
            <a:ext cx="18755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确保投资保护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8554" y="971010"/>
            <a:ext cx="24032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实施关键投资法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，例如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：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1021" y="1235297"/>
            <a:ext cx="3080892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外国私人投资促进与保护法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与友好国家签订的双边投资条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约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1020" y="1744567"/>
            <a:ext cx="33837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	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经济技术特区（</a:t>
            </a:r>
            <a:r>
              <a:rPr sz="1400" spc="-10" dirty="0" err="1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、</a:t>
            </a:r>
            <a:r>
              <a:rPr sz="1400" spc="-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5" dirty="0" err="1">
                <a:solidFill>
                  <a:srgbClr val="1E1E1E"/>
                </a:solidFill>
                <a:latin typeface="Arial"/>
                <a:cs typeface="Arial"/>
              </a:rPr>
              <a:t>T</a:t>
            </a:r>
            <a:r>
              <a:rPr sz="1400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-25" dirty="0" err="1">
                <a:solidFill>
                  <a:srgbClr val="1E1E1E"/>
                </a:solidFill>
                <a:latin typeface="SimSun"/>
                <a:cs typeface="SimSun"/>
              </a:rPr>
              <a:t>）监管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5678" y="3152001"/>
            <a:ext cx="12891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保障安全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5890" y="3759295"/>
            <a:ext cx="21501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经济特区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b="1" spc="-10" dirty="0" err="1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b="1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b="1" spc="-25" dirty="0" err="1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400" spc="-25" dirty="0" err="1">
                <a:solidFill>
                  <a:srgbClr val="1E1E1E"/>
                </a:solidFill>
                <a:latin typeface="SimSun"/>
                <a:cs typeface="SimSun"/>
              </a:rPr>
              <a:t>预先</a:t>
            </a:r>
            <a:r>
              <a:rPr sz="1400" b="1" spc="-25" dirty="0" err="1">
                <a:solidFill>
                  <a:srgbClr val="1E1E1E"/>
                </a:solidFill>
                <a:latin typeface="SimSun"/>
                <a:cs typeface="SimSun"/>
              </a:rPr>
              <a:t>批准</a:t>
            </a:r>
            <a:r>
              <a:rPr sz="1400" b="1" spc="-30" dirty="0" err="1">
                <a:solidFill>
                  <a:srgbClr val="1E1E1E"/>
                </a:solidFill>
                <a:latin typeface="SimSun"/>
                <a:cs typeface="SimSun"/>
              </a:rPr>
              <a:t>场地准入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5890" y="4381341"/>
            <a:ext cx="20161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专门的、训练有素的安全部</a:t>
            </a:r>
            <a:r>
              <a:rPr sz="1400" b="1" spc="-5" dirty="0" err="1">
                <a:solidFill>
                  <a:srgbClr val="1E1E1E"/>
                </a:solidFill>
                <a:latin typeface="SimSun"/>
                <a:cs typeface="SimSun"/>
              </a:rPr>
              <a:t>门，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保护投资者安全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5890" y="5005927"/>
            <a:ext cx="18789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加强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工业区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的执法和监测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5890" y="5635034"/>
            <a:ext cx="21717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受控、严密监控且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安全的项目</a:t>
            </a:r>
            <a:r>
              <a:rPr sz="1400" b="1" spc="-30" dirty="0" err="1">
                <a:solidFill>
                  <a:srgbClr val="1E1E1E"/>
                </a:solidFill>
                <a:latin typeface="SimSun"/>
                <a:cs typeface="SimSun"/>
              </a:rPr>
              <a:t>现场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993" y="3138170"/>
            <a:ext cx="143383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80"/>
              </a:lnSpc>
            </a:pPr>
            <a:r>
              <a:rPr b="1" spc="-25" dirty="0" err="1">
                <a:solidFill>
                  <a:srgbClr val="005C2E"/>
                </a:solidFill>
                <a:latin typeface="SimSun"/>
                <a:cs typeface="SimSun"/>
              </a:rPr>
              <a:t>实现全球贸易准</a:t>
            </a:r>
            <a:r>
              <a:rPr b="1" dirty="0" err="1">
                <a:solidFill>
                  <a:srgbClr val="005C2E"/>
                </a:solidFill>
                <a:latin typeface="SimSun"/>
                <a:cs typeface="SimSun"/>
              </a:rPr>
              <a:t>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96602" y="3755358"/>
            <a:ext cx="2167371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出口便利化计划</a:t>
            </a:r>
            <a:endParaRPr sz="1400" b="1" dirty="0">
              <a:latin typeface="SimSun"/>
              <a:cs typeface="SimSun"/>
            </a:endParaRPr>
          </a:p>
          <a:p>
            <a:pPr marL="192405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1E1E1E"/>
                </a:solidFill>
                <a:latin typeface="SimSun"/>
                <a:cs typeface="SimSun"/>
              </a:rPr>
              <a:t>签署</a:t>
            </a:r>
            <a:r>
              <a:rPr sz="1400" b="1" spc="-5" dirty="0" err="1">
                <a:solidFill>
                  <a:srgbClr val="1E1E1E"/>
                </a:solidFill>
                <a:latin typeface="SimSun"/>
                <a:cs typeface="SimSun"/>
              </a:rPr>
              <a:t>主要贸易协定</a:t>
            </a:r>
            <a:endParaRPr lang="en-US" sz="1400" b="1" spc="-5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PTAs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&amp;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FTAs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连接全球主要市场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96601" y="5079079"/>
            <a:ext cx="1976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2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进入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南亚自由贸易区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96128" y="426719"/>
            <a:ext cx="417195" cy="381000"/>
          </a:xfrm>
          <a:custGeom>
            <a:avLst/>
            <a:gdLst/>
            <a:ahLst/>
            <a:cxnLst/>
            <a:rect l="l" t="t" r="r" b="b"/>
            <a:pathLst>
              <a:path w="417195" h="381000">
                <a:moveTo>
                  <a:pt x="208534" y="0"/>
                </a:moveTo>
                <a:lnTo>
                  <a:pt x="160655" y="5080"/>
                </a:lnTo>
                <a:lnTo>
                  <a:pt x="116840" y="19431"/>
                </a:lnTo>
                <a:lnTo>
                  <a:pt x="78105" y="41910"/>
                </a:lnTo>
                <a:lnTo>
                  <a:pt x="45847" y="71374"/>
                </a:lnTo>
                <a:lnTo>
                  <a:pt x="21209" y="106807"/>
                </a:lnTo>
                <a:lnTo>
                  <a:pt x="5461" y="146812"/>
                </a:lnTo>
                <a:lnTo>
                  <a:pt x="0" y="190500"/>
                </a:lnTo>
                <a:lnTo>
                  <a:pt x="5461" y="234188"/>
                </a:lnTo>
                <a:lnTo>
                  <a:pt x="21209" y="274320"/>
                </a:lnTo>
                <a:lnTo>
                  <a:pt x="45847" y="309753"/>
                </a:lnTo>
                <a:lnTo>
                  <a:pt x="78105" y="339217"/>
                </a:lnTo>
                <a:lnTo>
                  <a:pt x="116840" y="361696"/>
                </a:lnTo>
                <a:lnTo>
                  <a:pt x="160655" y="375920"/>
                </a:lnTo>
                <a:lnTo>
                  <a:pt x="208534" y="381000"/>
                </a:lnTo>
                <a:lnTo>
                  <a:pt x="256413" y="375920"/>
                </a:lnTo>
                <a:lnTo>
                  <a:pt x="300228" y="361696"/>
                </a:lnTo>
                <a:lnTo>
                  <a:pt x="338963" y="339217"/>
                </a:lnTo>
                <a:lnTo>
                  <a:pt x="371221" y="309753"/>
                </a:lnTo>
                <a:lnTo>
                  <a:pt x="395859" y="274320"/>
                </a:lnTo>
                <a:lnTo>
                  <a:pt x="411607" y="234188"/>
                </a:lnTo>
                <a:lnTo>
                  <a:pt x="417068" y="190500"/>
                </a:lnTo>
                <a:lnTo>
                  <a:pt x="411607" y="146812"/>
                </a:lnTo>
                <a:lnTo>
                  <a:pt x="395859" y="106807"/>
                </a:lnTo>
                <a:lnTo>
                  <a:pt x="371221" y="71374"/>
                </a:lnTo>
                <a:lnTo>
                  <a:pt x="338963" y="41910"/>
                </a:lnTo>
                <a:lnTo>
                  <a:pt x="300228" y="19431"/>
                </a:lnTo>
                <a:lnTo>
                  <a:pt x="256413" y="5080"/>
                </a:lnTo>
                <a:lnTo>
                  <a:pt x="2085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6440" y="2158631"/>
            <a:ext cx="3715385" cy="3708400"/>
          </a:xfrm>
          <a:custGeom>
            <a:avLst/>
            <a:gdLst/>
            <a:ahLst/>
            <a:cxnLst/>
            <a:rect l="l" t="t" r="r" b="b"/>
            <a:pathLst>
              <a:path w="3715384" h="3708400">
                <a:moveTo>
                  <a:pt x="2094102" y="3695700"/>
                </a:moveTo>
                <a:lnTo>
                  <a:pt x="1621027" y="3695700"/>
                </a:lnTo>
                <a:lnTo>
                  <a:pt x="1667636" y="3708400"/>
                </a:lnTo>
                <a:lnTo>
                  <a:pt x="2047493" y="3708400"/>
                </a:lnTo>
                <a:lnTo>
                  <a:pt x="2094102" y="3695700"/>
                </a:lnTo>
                <a:close/>
              </a:path>
              <a:path w="3715384" h="3708400">
                <a:moveTo>
                  <a:pt x="2186431" y="3683000"/>
                </a:moveTo>
                <a:lnTo>
                  <a:pt x="1528698" y="3683000"/>
                </a:lnTo>
                <a:lnTo>
                  <a:pt x="1574672" y="3695700"/>
                </a:lnTo>
                <a:lnTo>
                  <a:pt x="2140458" y="3695700"/>
                </a:lnTo>
                <a:lnTo>
                  <a:pt x="2186431" y="3683000"/>
                </a:lnTo>
                <a:close/>
              </a:path>
              <a:path w="3715384" h="3708400">
                <a:moveTo>
                  <a:pt x="2277110" y="38100"/>
                </a:moveTo>
                <a:lnTo>
                  <a:pt x="1438020" y="38100"/>
                </a:lnTo>
                <a:lnTo>
                  <a:pt x="1261871" y="88900"/>
                </a:lnTo>
                <a:lnTo>
                  <a:pt x="1218945" y="114300"/>
                </a:lnTo>
                <a:lnTo>
                  <a:pt x="1134490" y="139700"/>
                </a:lnTo>
                <a:lnTo>
                  <a:pt x="1093088" y="165100"/>
                </a:lnTo>
                <a:lnTo>
                  <a:pt x="1052321" y="177800"/>
                </a:lnTo>
                <a:lnTo>
                  <a:pt x="1011935" y="203200"/>
                </a:lnTo>
                <a:lnTo>
                  <a:pt x="972184" y="215900"/>
                </a:lnTo>
                <a:lnTo>
                  <a:pt x="932941" y="241300"/>
                </a:lnTo>
                <a:lnTo>
                  <a:pt x="894333" y="266700"/>
                </a:lnTo>
                <a:lnTo>
                  <a:pt x="856360" y="292100"/>
                </a:lnTo>
                <a:lnTo>
                  <a:pt x="819022" y="317500"/>
                </a:lnTo>
                <a:lnTo>
                  <a:pt x="746124" y="368300"/>
                </a:lnTo>
                <a:lnTo>
                  <a:pt x="710691" y="393700"/>
                </a:lnTo>
                <a:lnTo>
                  <a:pt x="676020" y="419100"/>
                </a:lnTo>
                <a:lnTo>
                  <a:pt x="641984" y="444500"/>
                </a:lnTo>
                <a:lnTo>
                  <a:pt x="608583" y="482600"/>
                </a:lnTo>
                <a:lnTo>
                  <a:pt x="575944" y="508000"/>
                </a:lnTo>
                <a:lnTo>
                  <a:pt x="544067" y="546100"/>
                </a:lnTo>
                <a:lnTo>
                  <a:pt x="512952" y="571500"/>
                </a:lnTo>
                <a:lnTo>
                  <a:pt x="482599" y="609600"/>
                </a:lnTo>
                <a:lnTo>
                  <a:pt x="453008" y="635000"/>
                </a:lnTo>
                <a:lnTo>
                  <a:pt x="424179" y="673100"/>
                </a:lnTo>
                <a:lnTo>
                  <a:pt x="396239" y="711200"/>
                </a:lnTo>
                <a:lnTo>
                  <a:pt x="369061" y="749300"/>
                </a:lnTo>
                <a:lnTo>
                  <a:pt x="342772" y="774700"/>
                </a:lnTo>
                <a:lnTo>
                  <a:pt x="317245" y="812800"/>
                </a:lnTo>
                <a:lnTo>
                  <a:pt x="292607" y="850900"/>
                </a:lnTo>
                <a:lnTo>
                  <a:pt x="268985" y="889000"/>
                </a:lnTo>
                <a:lnTo>
                  <a:pt x="246125" y="927100"/>
                </a:lnTo>
                <a:lnTo>
                  <a:pt x="224154" y="965200"/>
                </a:lnTo>
                <a:lnTo>
                  <a:pt x="203199" y="1003300"/>
                </a:lnTo>
                <a:lnTo>
                  <a:pt x="183133" y="1054100"/>
                </a:lnTo>
                <a:lnTo>
                  <a:pt x="164083" y="1092200"/>
                </a:lnTo>
                <a:lnTo>
                  <a:pt x="145922" y="1130300"/>
                </a:lnTo>
                <a:lnTo>
                  <a:pt x="128904" y="1168400"/>
                </a:lnTo>
                <a:lnTo>
                  <a:pt x="112775" y="1219200"/>
                </a:lnTo>
                <a:lnTo>
                  <a:pt x="97662" y="1257300"/>
                </a:lnTo>
                <a:lnTo>
                  <a:pt x="83565" y="1308100"/>
                </a:lnTo>
                <a:lnTo>
                  <a:pt x="70484" y="1346200"/>
                </a:lnTo>
                <a:lnTo>
                  <a:pt x="58546" y="1397000"/>
                </a:lnTo>
                <a:lnTo>
                  <a:pt x="47624" y="1435100"/>
                </a:lnTo>
                <a:lnTo>
                  <a:pt x="37718" y="1485900"/>
                </a:lnTo>
                <a:lnTo>
                  <a:pt x="28955" y="1524000"/>
                </a:lnTo>
                <a:lnTo>
                  <a:pt x="21462" y="1574800"/>
                </a:lnTo>
                <a:lnTo>
                  <a:pt x="14985" y="1612900"/>
                </a:lnTo>
                <a:lnTo>
                  <a:pt x="9651" y="1663700"/>
                </a:lnTo>
                <a:lnTo>
                  <a:pt x="5460" y="1714500"/>
                </a:lnTo>
                <a:lnTo>
                  <a:pt x="2412" y="1765300"/>
                </a:lnTo>
                <a:lnTo>
                  <a:pt x="634" y="1803400"/>
                </a:lnTo>
                <a:lnTo>
                  <a:pt x="0" y="1854200"/>
                </a:lnTo>
                <a:lnTo>
                  <a:pt x="634" y="1905000"/>
                </a:lnTo>
                <a:lnTo>
                  <a:pt x="2412" y="1955800"/>
                </a:lnTo>
                <a:lnTo>
                  <a:pt x="5460" y="1993900"/>
                </a:lnTo>
                <a:lnTo>
                  <a:pt x="9651" y="2044700"/>
                </a:lnTo>
                <a:lnTo>
                  <a:pt x="14985" y="2095500"/>
                </a:lnTo>
                <a:lnTo>
                  <a:pt x="21462" y="2133600"/>
                </a:lnTo>
                <a:lnTo>
                  <a:pt x="28955" y="2184400"/>
                </a:lnTo>
                <a:lnTo>
                  <a:pt x="37718" y="2235200"/>
                </a:lnTo>
                <a:lnTo>
                  <a:pt x="47624" y="2273300"/>
                </a:lnTo>
                <a:lnTo>
                  <a:pt x="58546" y="2324100"/>
                </a:lnTo>
                <a:lnTo>
                  <a:pt x="70484" y="2362200"/>
                </a:lnTo>
                <a:lnTo>
                  <a:pt x="83565" y="2413000"/>
                </a:lnTo>
                <a:lnTo>
                  <a:pt x="97662" y="2451100"/>
                </a:lnTo>
                <a:lnTo>
                  <a:pt x="112775" y="2489200"/>
                </a:lnTo>
                <a:lnTo>
                  <a:pt x="128904" y="2540000"/>
                </a:lnTo>
                <a:lnTo>
                  <a:pt x="145922" y="2578100"/>
                </a:lnTo>
                <a:lnTo>
                  <a:pt x="164083" y="2616200"/>
                </a:lnTo>
                <a:lnTo>
                  <a:pt x="183133" y="2667000"/>
                </a:lnTo>
                <a:lnTo>
                  <a:pt x="203199" y="2705100"/>
                </a:lnTo>
                <a:lnTo>
                  <a:pt x="224154" y="2743200"/>
                </a:lnTo>
                <a:lnTo>
                  <a:pt x="246125" y="2781300"/>
                </a:lnTo>
                <a:lnTo>
                  <a:pt x="268985" y="2819400"/>
                </a:lnTo>
                <a:lnTo>
                  <a:pt x="292607" y="2857500"/>
                </a:lnTo>
                <a:lnTo>
                  <a:pt x="317245" y="2895600"/>
                </a:lnTo>
                <a:lnTo>
                  <a:pt x="342772" y="2933700"/>
                </a:lnTo>
                <a:lnTo>
                  <a:pt x="369061" y="2971800"/>
                </a:lnTo>
                <a:lnTo>
                  <a:pt x="396239" y="2997200"/>
                </a:lnTo>
                <a:lnTo>
                  <a:pt x="424179" y="3035300"/>
                </a:lnTo>
                <a:lnTo>
                  <a:pt x="453008" y="3073400"/>
                </a:lnTo>
                <a:lnTo>
                  <a:pt x="482599" y="3111500"/>
                </a:lnTo>
                <a:lnTo>
                  <a:pt x="512952" y="3136900"/>
                </a:lnTo>
                <a:lnTo>
                  <a:pt x="544067" y="3175000"/>
                </a:lnTo>
                <a:lnTo>
                  <a:pt x="575944" y="3200400"/>
                </a:lnTo>
                <a:lnTo>
                  <a:pt x="608583" y="3225800"/>
                </a:lnTo>
                <a:lnTo>
                  <a:pt x="641984" y="3263900"/>
                </a:lnTo>
                <a:lnTo>
                  <a:pt x="676020" y="3289300"/>
                </a:lnTo>
                <a:lnTo>
                  <a:pt x="710691" y="3314700"/>
                </a:lnTo>
                <a:lnTo>
                  <a:pt x="746124" y="3340100"/>
                </a:lnTo>
                <a:lnTo>
                  <a:pt x="819022" y="3390900"/>
                </a:lnTo>
                <a:lnTo>
                  <a:pt x="856360" y="3416300"/>
                </a:lnTo>
                <a:lnTo>
                  <a:pt x="894333" y="3441700"/>
                </a:lnTo>
                <a:lnTo>
                  <a:pt x="932941" y="3467100"/>
                </a:lnTo>
                <a:lnTo>
                  <a:pt x="972184" y="3492500"/>
                </a:lnTo>
                <a:lnTo>
                  <a:pt x="1011935" y="3505200"/>
                </a:lnTo>
                <a:lnTo>
                  <a:pt x="1093088" y="3556000"/>
                </a:lnTo>
                <a:lnTo>
                  <a:pt x="1176527" y="3581400"/>
                </a:lnTo>
                <a:lnTo>
                  <a:pt x="1218945" y="3606800"/>
                </a:lnTo>
                <a:lnTo>
                  <a:pt x="1483232" y="3683000"/>
                </a:lnTo>
                <a:lnTo>
                  <a:pt x="2231897" y="3683000"/>
                </a:lnTo>
                <a:lnTo>
                  <a:pt x="2496311" y="3606800"/>
                </a:lnTo>
                <a:lnTo>
                  <a:pt x="2538729" y="3581400"/>
                </a:lnTo>
                <a:lnTo>
                  <a:pt x="2622041" y="3556000"/>
                </a:lnTo>
                <a:lnTo>
                  <a:pt x="2703194" y="3505200"/>
                </a:lnTo>
                <a:lnTo>
                  <a:pt x="2743072" y="3492500"/>
                </a:lnTo>
                <a:lnTo>
                  <a:pt x="2820797" y="3441700"/>
                </a:lnTo>
                <a:lnTo>
                  <a:pt x="2896235" y="3390900"/>
                </a:lnTo>
                <a:lnTo>
                  <a:pt x="2932938" y="3365500"/>
                </a:lnTo>
                <a:lnTo>
                  <a:pt x="2969005" y="3340100"/>
                </a:lnTo>
                <a:lnTo>
                  <a:pt x="3004439" y="3314700"/>
                </a:lnTo>
                <a:lnTo>
                  <a:pt x="3039237" y="3289300"/>
                </a:lnTo>
                <a:lnTo>
                  <a:pt x="3073272" y="3263900"/>
                </a:lnTo>
                <a:lnTo>
                  <a:pt x="3106547" y="3225800"/>
                </a:lnTo>
                <a:lnTo>
                  <a:pt x="3139185" y="3200400"/>
                </a:lnTo>
                <a:lnTo>
                  <a:pt x="3171063" y="3175000"/>
                </a:lnTo>
                <a:lnTo>
                  <a:pt x="3202178" y="3136900"/>
                </a:lnTo>
                <a:lnTo>
                  <a:pt x="3232530" y="3111500"/>
                </a:lnTo>
                <a:lnTo>
                  <a:pt x="3262122" y="3073400"/>
                </a:lnTo>
                <a:lnTo>
                  <a:pt x="3290951" y="3035300"/>
                </a:lnTo>
                <a:lnTo>
                  <a:pt x="3319017" y="2997200"/>
                </a:lnTo>
                <a:lnTo>
                  <a:pt x="3346068" y="2971800"/>
                </a:lnTo>
                <a:lnTo>
                  <a:pt x="3372484" y="2933700"/>
                </a:lnTo>
                <a:lnTo>
                  <a:pt x="3397884" y="2895600"/>
                </a:lnTo>
                <a:lnTo>
                  <a:pt x="3422523" y="2857500"/>
                </a:lnTo>
                <a:lnTo>
                  <a:pt x="3446272" y="2819400"/>
                </a:lnTo>
                <a:lnTo>
                  <a:pt x="3469004" y="2781300"/>
                </a:lnTo>
                <a:lnTo>
                  <a:pt x="3490976" y="2743200"/>
                </a:lnTo>
                <a:lnTo>
                  <a:pt x="3511930" y="2705100"/>
                </a:lnTo>
                <a:lnTo>
                  <a:pt x="3531997" y="2667000"/>
                </a:lnTo>
                <a:lnTo>
                  <a:pt x="3551047" y="2616200"/>
                </a:lnTo>
                <a:lnTo>
                  <a:pt x="3569207" y="2578100"/>
                </a:lnTo>
                <a:lnTo>
                  <a:pt x="3586353" y="2540000"/>
                </a:lnTo>
                <a:lnTo>
                  <a:pt x="3602481" y="2489200"/>
                </a:lnTo>
                <a:lnTo>
                  <a:pt x="3617595" y="2451100"/>
                </a:lnTo>
                <a:lnTo>
                  <a:pt x="3631565" y="2413000"/>
                </a:lnTo>
                <a:lnTo>
                  <a:pt x="3644646" y="2362200"/>
                </a:lnTo>
                <a:lnTo>
                  <a:pt x="3656710" y="2324100"/>
                </a:lnTo>
                <a:lnTo>
                  <a:pt x="3667505" y="2273300"/>
                </a:lnTo>
                <a:lnTo>
                  <a:pt x="3677411" y="2235200"/>
                </a:lnTo>
                <a:lnTo>
                  <a:pt x="3686175" y="2184400"/>
                </a:lnTo>
                <a:lnTo>
                  <a:pt x="3693667" y="2133600"/>
                </a:lnTo>
                <a:lnTo>
                  <a:pt x="3700145" y="2095500"/>
                </a:lnTo>
                <a:lnTo>
                  <a:pt x="3705479" y="2044700"/>
                </a:lnTo>
                <a:lnTo>
                  <a:pt x="3709670" y="1993900"/>
                </a:lnTo>
                <a:lnTo>
                  <a:pt x="3712717" y="1955800"/>
                </a:lnTo>
                <a:lnTo>
                  <a:pt x="3714496" y="1905000"/>
                </a:lnTo>
                <a:lnTo>
                  <a:pt x="3715130" y="1854200"/>
                </a:lnTo>
                <a:lnTo>
                  <a:pt x="3714496" y="1803400"/>
                </a:lnTo>
                <a:lnTo>
                  <a:pt x="3712717" y="1765300"/>
                </a:lnTo>
                <a:lnTo>
                  <a:pt x="3709670" y="1714500"/>
                </a:lnTo>
                <a:lnTo>
                  <a:pt x="3705479" y="1663700"/>
                </a:lnTo>
                <a:lnTo>
                  <a:pt x="3700145" y="1612900"/>
                </a:lnTo>
                <a:lnTo>
                  <a:pt x="3693667" y="1574800"/>
                </a:lnTo>
                <a:lnTo>
                  <a:pt x="3686175" y="1524000"/>
                </a:lnTo>
                <a:lnTo>
                  <a:pt x="3677411" y="1485900"/>
                </a:lnTo>
                <a:lnTo>
                  <a:pt x="3667505" y="1435100"/>
                </a:lnTo>
                <a:lnTo>
                  <a:pt x="3656710" y="1397000"/>
                </a:lnTo>
                <a:lnTo>
                  <a:pt x="3644646" y="1346200"/>
                </a:lnTo>
                <a:lnTo>
                  <a:pt x="3631565" y="1308100"/>
                </a:lnTo>
                <a:lnTo>
                  <a:pt x="3617595" y="1257300"/>
                </a:lnTo>
                <a:lnTo>
                  <a:pt x="3602481" y="1219200"/>
                </a:lnTo>
                <a:lnTo>
                  <a:pt x="3586353" y="1168400"/>
                </a:lnTo>
                <a:lnTo>
                  <a:pt x="3569207" y="1130300"/>
                </a:lnTo>
                <a:lnTo>
                  <a:pt x="3551047" y="1092200"/>
                </a:lnTo>
                <a:lnTo>
                  <a:pt x="3531997" y="1054100"/>
                </a:lnTo>
                <a:lnTo>
                  <a:pt x="3511930" y="1003300"/>
                </a:lnTo>
                <a:lnTo>
                  <a:pt x="3490976" y="965200"/>
                </a:lnTo>
                <a:lnTo>
                  <a:pt x="3469004" y="927100"/>
                </a:lnTo>
                <a:lnTo>
                  <a:pt x="3446272" y="889000"/>
                </a:lnTo>
                <a:lnTo>
                  <a:pt x="3422523" y="850900"/>
                </a:lnTo>
                <a:lnTo>
                  <a:pt x="3397884" y="812800"/>
                </a:lnTo>
                <a:lnTo>
                  <a:pt x="3372484" y="774700"/>
                </a:lnTo>
                <a:lnTo>
                  <a:pt x="3346068" y="749300"/>
                </a:lnTo>
                <a:lnTo>
                  <a:pt x="3319017" y="711200"/>
                </a:lnTo>
                <a:lnTo>
                  <a:pt x="3290951" y="673100"/>
                </a:lnTo>
                <a:lnTo>
                  <a:pt x="3262122" y="635000"/>
                </a:lnTo>
                <a:lnTo>
                  <a:pt x="3232530" y="609600"/>
                </a:lnTo>
                <a:lnTo>
                  <a:pt x="3202178" y="571500"/>
                </a:lnTo>
                <a:lnTo>
                  <a:pt x="3171063" y="546100"/>
                </a:lnTo>
                <a:lnTo>
                  <a:pt x="3139185" y="508000"/>
                </a:lnTo>
                <a:lnTo>
                  <a:pt x="3106547" y="482600"/>
                </a:lnTo>
                <a:lnTo>
                  <a:pt x="3073272" y="444500"/>
                </a:lnTo>
                <a:lnTo>
                  <a:pt x="3039237" y="419100"/>
                </a:lnTo>
                <a:lnTo>
                  <a:pt x="3004439" y="393700"/>
                </a:lnTo>
                <a:lnTo>
                  <a:pt x="2969005" y="368300"/>
                </a:lnTo>
                <a:lnTo>
                  <a:pt x="2932938" y="342900"/>
                </a:lnTo>
                <a:lnTo>
                  <a:pt x="2896235" y="317500"/>
                </a:lnTo>
                <a:lnTo>
                  <a:pt x="2820797" y="266700"/>
                </a:lnTo>
                <a:lnTo>
                  <a:pt x="2743072" y="215900"/>
                </a:lnTo>
                <a:lnTo>
                  <a:pt x="2703194" y="203200"/>
                </a:lnTo>
                <a:lnTo>
                  <a:pt x="2662935" y="177800"/>
                </a:lnTo>
                <a:lnTo>
                  <a:pt x="2622041" y="165100"/>
                </a:lnTo>
                <a:lnTo>
                  <a:pt x="2580640" y="139700"/>
                </a:lnTo>
                <a:lnTo>
                  <a:pt x="2496311" y="114300"/>
                </a:lnTo>
                <a:lnTo>
                  <a:pt x="2453385" y="88900"/>
                </a:lnTo>
                <a:lnTo>
                  <a:pt x="2277110" y="38100"/>
                </a:lnTo>
                <a:close/>
              </a:path>
              <a:path w="3715384" h="3708400">
                <a:moveTo>
                  <a:pt x="2140458" y="12700"/>
                </a:moveTo>
                <a:lnTo>
                  <a:pt x="1574672" y="12700"/>
                </a:lnTo>
                <a:lnTo>
                  <a:pt x="1483232" y="38100"/>
                </a:lnTo>
                <a:lnTo>
                  <a:pt x="2231897" y="38100"/>
                </a:lnTo>
                <a:lnTo>
                  <a:pt x="2140458" y="12700"/>
                </a:lnTo>
                <a:close/>
              </a:path>
              <a:path w="3715384" h="3708400">
                <a:moveTo>
                  <a:pt x="2047493" y="0"/>
                </a:moveTo>
                <a:lnTo>
                  <a:pt x="1667636" y="0"/>
                </a:lnTo>
                <a:lnTo>
                  <a:pt x="1621027" y="12700"/>
                </a:lnTo>
                <a:lnTo>
                  <a:pt x="2094102" y="12700"/>
                </a:lnTo>
                <a:lnTo>
                  <a:pt x="2047493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7964" y="2150364"/>
            <a:ext cx="3715385" cy="3718560"/>
          </a:xfrm>
          <a:custGeom>
            <a:avLst/>
            <a:gdLst/>
            <a:ahLst/>
            <a:cxnLst/>
            <a:rect l="l" t="t" r="r" b="b"/>
            <a:pathLst>
              <a:path w="3715384" h="3718560">
                <a:moveTo>
                  <a:pt x="0" y="1859152"/>
                </a:moveTo>
                <a:lnTo>
                  <a:pt x="635" y="1811146"/>
                </a:lnTo>
                <a:lnTo>
                  <a:pt x="2413" y="1763394"/>
                </a:lnTo>
                <a:lnTo>
                  <a:pt x="5461" y="1716023"/>
                </a:lnTo>
                <a:lnTo>
                  <a:pt x="9652" y="1669033"/>
                </a:lnTo>
                <a:lnTo>
                  <a:pt x="14986" y="1622297"/>
                </a:lnTo>
                <a:lnTo>
                  <a:pt x="21463" y="1575942"/>
                </a:lnTo>
                <a:lnTo>
                  <a:pt x="28956" y="1529968"/>
                </a:lnTo>
                <a:lnTo>
                  <a:pt x="37719" y="1484375"/>
                </a:lnTo>
                <a:lnTo>
                  <a:pt x="47625" y="1439290"/>
                </a:lnTo>
                <a:lnTo>
                  <a:pt x="58547" y="1394459"/>
                </a:lnTo>
                <a:lnTo>
                  <a:pt x="70485" y="1350136"/>
                </a:lnTo>
                <a:lnTo>
                  <a:pt x="83566" y="1306321"/>
                </a:lnTo>
                <a:lnTo>
                  <a:pt x="97663" y="1262887"/>
                </a:lnTo>
                <a:lnTo>
                  <a:pt x="112776" y="1219834"/>
                </a:lnTo>
                <a:lnTo>
                  <a:pt x="128905" y="1177416"/>
                </a:lnTo>
                <a:lnTo>
                  <a:pt x="145923" y="1135506"/>
                </a:lnTo>
                <a:lnTo>
                  <a:pt x="164084" y="1093977"/>
                </a:lnTo>
                <a:lnTo>
                  <a:pt x="183134" y="1053083"/>
                </a:lnTo>
                <a:lnTo>
                  <a:pt x="203200" y="1012824"/>
                </a:lnTo>
                <a:lnTo>
                  <a:pt x="224154" y="972946"/>
                </a:lnTo>
                <a:lnTo>
                  <a:pt x="246126" y="933703"/>
                </a:lnTo>
                <a:lnTo>
                  <a:pt x="268986" y="895095"/>
                </a:lnTo>
                <a:lnTo>
                  <a:pt x="292608" y="857122"/>
                </a:lnTo>
                <a:lnTo>
                  <a:pt x="317246" y="819657"/>
                </a:lnTo>
                <a:lnTo>
                  <a:pt x="342773" y="782954"/>
                </a:lnTo>
                <a:lnTo>
                  <a:pt x="369062" y="746759"/>
                </a:lnTo>
                <a:lnTo>
                  <a:pt x="396240" y="711326"/>
                </a:lnTo>
                <a:lnTo>
                  <a:pt x="424180" y="676528"/>
                </a:lnTo>
                <a:lnTo>
                  <a:pt x="453009" y="642492"/>
                </a:lnTo>
                <a:lnTo>
                  <a:pt x="482600" y="609091"/>
                </a:lnTo>
                <a:lnTo>
                  <a:pt x="512953" y="576452"/>
                </a:lnTo>
                <a:lnTo>
                  <a:pt x="544068" y="544575"/>
                </a:lnTo>
                <a:lnTo>
                  <a:pt x="575945" y="513333"/>
                </a:lnTo>
                <a:lnTo>
                  <a:pt x="608584" y="482980"/>
                </a:lnTo>
                <a:lnTo>
                  <a:pt x="641985" y="453389"/>
                </a:lnTo>
                <a:lnTo>
                  <a:pt x="676021" y="424560"/>
                </a:lnTo>
                <a:lnTo>
                  <a:pt x="710692" y="396493"/>
                </a:lnTo>
                <a:lnTo>
                  <a:pt x="746125" y="369315"/>
                </a:lnTo>
                <a:lnTo>
                  <a:pt x="782320" y="343026"/>
                </a:lnTo>
                <a:lnTo>
                  <a:pt x="819022" y="317499"/>
                </a:lnTo>
                <a:lnTo>
                  <a:pt x="856361" y="292861"/>
                </a:lnTo>
                <a:lnTo>
                  <a:pt x="894334" y="269112"/>
                </a:lnTo>
                <a:lnTo>
                  <a:pt x="932941" y="246379"/>
                </a:lnTo>
                <a:lnTo>
                  <a:pt x="972185" y="224408"/>
                </a:lnTo>
                <a:lnTo>
                  <a:pt x="1011936" y="203453"/>
                </a:lnTo>
                <a:lnTo>
                  <a:pt x="1052322" y="183387"/>
                </a:lnTo>
                <a:lnTo>
                  <a:pt x="1093089" y="164210"/>
                </a:lnTo>
                <a:lnTo>
                  <a:pt x="1134491" y="146049"/>
                </a:lnTo>
                <a:lnTo>
                  <a:pt x="1176528" y="128904"/>
                </a:lnTo>
                <a:lnTo>
                  <a:pt x="1218946" y="112775"/>
                </a:lnTo>
                <a:lnTo>
                  <a:pt x="1261872" y="97662"/>
                </a:lnTo>
                <a:lnTo>
                  <a:pt x="1305179" y="83565"/>
                </a:lnTo>
                <a:lnTo>
                  <a:pt x="1348994" y="70484"/>
                </a:lnTo>
                <a:lnTo>
                  <a:pt x="1393317" y="58546"/>
                </a:lnTo>
                <a:lnTo>
                  <a:pt x="1438021" y="47624"/>
                </a:lnTo>
                <a:lnTo>
                  <a:pt x="1483233" y="37718"/>
                </a:lnTo>
                <a:lnTo>
                  <a:pt x="1528699" y="29082"/>
                </a:lnTo>
                <a:lnTo>
                  <a:pt x="1574673" y="21462"/>
                </a:lnTo>
                <a:lnTo>
                  <a:pt x="1621028" y="14985"/>
                </a:lnTo>
                <a:lnTo>
                  <a:pt x="1667637" y="9651"/>
                </a:lnTo>
                <a:lnTo>
                  <a:pt x="1714627" y="5460"/>
                </a:lnTo>
                <a:lnTo>
                  <a:pt x="1761998" y="2412"/>
                </a:lnTo>
                <a:lnTo>
                  <a:pt x="1809623" y="634"/>
                </a:lnTo>
                <a:lnTo>
                  <a:pt x="1857629" y="0"/>
                </a:lnTo>
                <a:lnTo>
                  <a:pt x="1905508" y="634"/>
                </a:lnTo>
                <a:lnTo>
                  <a:pt x="1953133" y="2412"/>
                </a:lnTo>
                <a:lnTo>
                  <a:pt x="2000504" y="5460"/>
                </a:lnTo>
                <a:lnTo>
                  <a:pt x="2047494" y="9651"/>
                </a:lnTo>
                <a:lnTo>
                  <a:pt x="2094102" y="14985"/>
                </a:lnTo>
                <a:lnTo>
                  <a:pt x="2140458" y="21462"/>
                </a:lnTo>
                <a:lnTo>
                  <a:pt x="2186432" y="29082"/>
                </a:lnTo>
                <a:lnTo>
                  <a:pt x="2231898" y="37718"/>
                </a:lnTo>
                <a:lnTo>
                  <a:pt x="2277110" y="47624"/>
                </a:lnTo>
                <a:lnTo>
                  <a:pt x="2321814" y="58546"/>
                </a:lnTo>
                <a:lnTo>
                  <a:pt x="2366137" y="70484"/>
                </a:lnTo>
                <a:lnTo>
                  <a:pt x="2409952" y="83565"/>
                </a:lnTo>
                <a:lnTo>
                  <a:pt x="2453386" y="97662"/>
                </a:lnTo>
                <a:lnTo>
                  <a:pt x="2496312" y="112775"/>
                </a:lnTo>
                <a:lnTo>
                  <a:pt x="2538730" y="128904"/>
                </a:lnTo>
                <a:lnTo>
                  <a:pt x="2580640" y="146049"/>
                </a:lnTo>
                <a:lnTo>
                  <a:pt x="2622042" y="164210"/>
                </a:lnTo>
                <a:lnTo>
                  <a:pt x="2662936" y="183387"/>
                </a:lnTo>
                <a:lnTo>
                  <a:pt x="2703195" y="203453"/>
                </a:lnTo>
                <a:lnTo>
                  <a:pt x="2743073" y="224408"/>
                </a:lnTo>
                <a:lnTo>
                  <a:pt x="2782189" y="246379"/>
                </a:lnTo>
                <a:lnTo>
                  <a:pt x="2820797" y="269112"/>
                </a:lnTo>
                <a:lnTo>
                  <a:pt x="2858770" y="292861"/>
                </a:lnTo>
                <a:lnTo>
                  <a:pt x="2896235" y="317499"/>
                </a:lnTo>
                <a:lnTo>
                  <a:pt x="2932938" y="343026"/>
                </a:lnTo>
                <a:lnTo>
                  <a:pt x="2969006" y="369315"/>
                </a:lnTo>
                <a:lnTo>
                  <a:pt x="3004439" y="396493"/>
                </a:lnTo>
                <a:lnTo>
                  <a:pt x="3039237" y="424560"/>
                </a:lnTo>
                <a:lnTo>
                  <a:pt x="3073273" y="453389"/>
                </a:lnTo>
                <a:lnTo>
                  <a:pt x="3106547" y="482980"/>
                </a:lnTo>
                <a:lnTo>
                  <a:pt x="3139186" y="513333"/>
                </a:lnTo>
                <a:lnTo>
                  <a:pt x="3171063" y="544575"/>
                </a:lnTo>
                <a:lnTo>
                  <a:pt x="3202178" y="576452"/>
                </a:lnTo>
                <a:lnTo>
                  <a:pt x="3232531" y="609091"/>
                </a:lnTo>
                <a:lnTo>
                  <a:pt x="3262122" y="642492"/>
                </a:lnTo>
                <a:lnTo>
                  <a:pt x="3290951" y="676528"/>
                </a:lnTo>
                <a:lnTo>
                  <a:pt x="3319017" y="711326"/>
                </a:lnTo>
                <a:lnTo>
                  <a:pt x="3346069" y="746759"/>
                </a:lnTo>
                <a:lnTo>
                  <a:pt x="3372485" y="782954"/>
                </a:lnTo>
                <a:lnTo>
                  <a:pt x="3397885" y="819657"/>
                </a:lnTo>
                <a:lnTo>
                  <a:pt x="3422523" y="857122"/>
                </a:lnTo>
                <a:lnTo>
                  <a:pt x="3446272" y="895095"/>
                </a:lnTo>
                <a:lnTo>
                  <a:pt x="3469004" y="933703"/>
                </a:lnTo>
                <a:lnTo>
                  <a:pt x="3490976" y="972946"/>
                </a:lnTo>
                <a:lnTo>
                  <a:pt x="3511930" y="1012824"/>
                </a:lnTo>
                <a:lnTo>
                  <a:pt x="3531997" y="1053083"/>
                </a:lnTo>
                <a:lnTo>
                  <a:pt x="3551047" y="1093977"/>
                </a:lnTo>
                <a:lnTo>
                  <a:pt x="3569208" y="1135506"/>
                </a:lnTo>
                <a:lnTo>
                  <a:pt x="3586353" y="1177416"/>
                </a:lnTo>
                <a:lnTo>
                  <a:pt x="3602482" y="1219834"/>
                </a:lnTo>
                <a:lnTo>
                  <a:pt x="3617595" y="1262887"/>
                </a:lnTo>
                <a:lnTo>
                  <a:pt x="3631565" y="1306321"/>
                </a:lnTo>
                <a:lnTo>
                  <a:pt x="3644646" y="1350136"/>
                </a:lnTo>
                <a:lnTo>
                  <a:pt x="3656711" y="1394459"/>
                </a:lnTo>
                <a:lnTo>
                  <a:pt x="3667505" y="1439290"/>
                </a:lnTo>
                <a:lnTo>
                  <a:pt x="3677412" y="1484375"/>
                </a:lnTo>
                <a:lnTo>
                  <a:pt x="3686175" y="1529968"/>
                </a:lnTo>
                <a:lnTo>
                  <a:pt x="3693667" y="1575942"/>
                </a:lnTo>
                <a:lnTo>
                  <a:pt x="3700145" y="1622297"/>
                </a:lnTo>
                <a:lnTo>
                  <a:pt x="3705479" y="1669033"/>
                </a:lnTo>
                <a:lnTo>
                  <a:pt x="3709670" y="1716023"/>
                </a:lnTo>
                <a:lnTo>
                  <a:pt x="3712717" y="1763394"/>
                </a:lnTo>
                <a:lnTo>
                  <a:pt x="3714496" y="1811146"/>
                </a:lnTo>
                <a:lnTo>
                  <a:pt x="3715130" y="1859152"/>
                </a:lnTo>
                <a:lnTo>
                  <a:pt x="3714496" y="1907031"/>
                </a:lnTo>
                <a:lnTo>
                  <a:pt x="3712717" y="1954783"/>
                </a:lnTo>
                <a:lnTo>
                  <a:pt x="3709670" y="2002154"/>
                </a:lnTo>
                <a:lnTo>
                  <a:pt x="3705479" y="2049144"/>
                </a:lnTo>
                <a:lnTo>
                  <a:pt x="3700145" y="2095880"/>
                </a:lnTo>
                <a:lnTo>
                  <a:pt x="3693667" y="2142235"/>
                </a:lnTo>
                <a:lnTo>
                  <a:pt x="3686175" y="2188209"/>
                </a:lnTo>
                <a:lnTo>
                  <a:pt x="3677412" y="2233802"/>
                </a:lnTo>
                <a:lnTo>
                  <a:pt x="3667505" y="2279014"/>
                </a:lnTo>
                <a:lnTo>
                  <a:pt x="3656711" y="2323718"/>
                </a:lnTo>
                <a:lnTo>
                  <a:pt x="3644646" y="2368041"/>
                </a:lnTo>
                <a:lnTo>
                  <a:pt x="3631565" y="2411983"/>
                </a:lnTo>
                <a:lnTo>
                  <a:pt x="3617595" y="2455417"/>
                </a:lnTo>
                <a:lnTo>
                  <a:pt x="3602482" y="2498343"/>
                </a:lnTo>
                <a:lnTo>
                  <a:pt x="3586353" y="2540761"/>
                </a:lnTo>
                <a:lnTo>
                  <a:pt x="3569208" y="2582798"/>
                </a:lnTo>
                <a:lnTo>
                  <a:pt x="3551047" y="2624200"/>
                </a:lnTo>
                <a:lnTo>
                  <a:pt x="3531997" y="2665094"/>
                </a:lnTo>
                <a:lnTo>
                  <a:pt x="3511930" y="2705480"/>
                </a:lnTo>
                <a:lnTo>
                  <a:pt x="3490976" y="2745231"/>
                </a:lnTo>
                <a:lnTo>
                  <a:pt x="3469004" y="2784474"/>
                </a:lnTo>
                <a:lnTo>
                  <a:pt x="3446272" y="2823082"/>
                </a:lnTo>
                <a:lnTo>
                  <a:pt x="3422523" y="2861182"/>
                </a:lnTo>
                <a:lnTo>
                  <a:pt x="3397885" y="2898520"/>
                </a:lnTo>
                <a:lnTo>
                  <a:pt x="3372485" y="2935350"/>
                </a:lnTo>
                <a:lnTo>
                  <a:pt x="3346069" y="2971418"/>
                </a:lnTo>
                <a:lnTo>
                  <a:pt x="3319017" y="3006851"/>
                </a:lnTo>
                <a:lnTo>
                  <a:pt x="3290951" y="3041649"/>
                </a:lnTo>
                <a:lnTo>
                  <a:pt x="3262122" y="3075812"/>
                </a:lnTo>
                <a:lnTo>
                  <a:pt x="3232531" y="3109086"/>
                </a:lnTo>
                <a:lnTo>
                  <a:pt x="3202178" y="3141725"/>
                </a:lnTo>
                <a:lnTo>
                  <a:pt x="3171063" y="3173729"/>
                </a:lnTo>
                <a:lnTo>
                  <a:pt x="3139186" y="3204844"/>
                </a:lnTo>
                <a:lnTo>
                  <a:pt x="3106547" y="3235197"/>
                </a:lnTo>
                <a:lnTo>
                  <a:pt x="3073273" y="3264915"/>
                </a:lnTo>
                <a:lnTo>
                  <a:pt x="3039237" y="3293744"/>
                </a:lnTo>
                <a:lnTo>
                  <a:pt x="3004439" y="3321684"/>
                </a:lnTo>
                <a:lnTo>
                  <a:pt x="2969006" y="3348862"/>
                </a:lnTo>
                <a:lnTo>
                  <a:pt x="2932938" y="3375152"/>
                </a:lnTo>
                <a:lnTo>
                  <a:pt x="2896235" y="3400679"/>
                </a:lnTo>
                <a:lnTo>
                  <a:pt x="2858770" y="3425316"/>
                </a:lnTo>
                <a:lnTo>
                  <a:pt x="2820797" y="3449053"/>
                </a:lnTo>
                <a:lnTo>
                  <a:pt x="2782189" y="3471900"/>
                </a:lnTo>
                <a:lnTo>
                  <a:pt x="2743073" y="3493820"/>
                </a:lnTo>
                <a:lnTo>
                  <a:pt x="2703195" y="3514813"/>
                </a:lnTo>
                <a:lnTo>
                  <a:pt x="2662936" y="3534879"/>
                </a:lnTo>
                <a:lnTo>
                  <a:pt x="2622042" y="3553980"/>
                </a:lnTo>
                <a:lnTo>
                  <a:pt x="2580640" y="3572103"/>
                </a:lnTo>
                <a:lnTo>
                  <a:pt x="2538730" y="3589248"/>
                </a:lnTo>
                <a:lnTo>
                  <a:pt x="2496312" y="3605390"/>
                </a:lnTo>
                <a:lnTo>
                  <a:pt x="2453386" y="3620515"/>
                </a:lnTo>
                <a:lnTo>
                  <a:pt x="2409952" y="3634612"/>
                </a:lnTo>
                <a:lnTo>
                  <a:pt x="2366137" y="3647668"/>
                </a:lnTo>
                <a:lnTo>
                  <a:pt x="2321814" y="3659670"/>
                </a:lnTo>
                <a:lnTo>
                  <a:pt x="2277110" y="3670592"/>
                </a:lnTo>
                <a:lnTo>
                  <a:pt x="2231898" y="3680421"/>
                </a:lnTo>
                <a:lnTo>
                  <a:pt x="2186432" y="3689159"/>
                </a:lnTo>
                <a:lnTo>
                  <a:pt x="2140458" y="3696766"/>
                </a:lnTo>
                <a:lnTo>
                  <a:pt x="2094102" y="3703256"/>
                </a:lnTo>
                <a:lnTo>
                  <a:pt x="2047494" y="3708590"/>
                </a:lnTo>
                <a:lnTo>
                  <a:pt x="2000504" y="3712768"/>
                </a:lnTo>
                <a:lnTo>
                  <a:pt x="1953133" y="3715778"/>
                </a:lnTo>
                <a:lnTo>
                  <a:pt x="1905508" y="3717582"/>
                </a:lnTo>
                <a:lnTo>
                  <a:pt x="1857629" y="3718191"/>
                </a:lnTo>
                <a:lnTo>
                  <a:pt x="1809623" y="3717582"/>
                </a:lnTo>
                <a:lnTo>
                  <a:pt x="1761998" y="3715778"/>
                </a:lnTo>
                <a:lnTo>
                  <a:pt x="1714627" y="3712768"/>
                </a:lnTo>
                <a:lnTo>
                  <a:pt x="1667637" y="3708590"/>
                </a:lnTo>
                <a:lnTo>
                  <a:pt x="1621028" y="3703256"/>
                </a:lnTo>
                <a:lnTo>
                  <a:pt x="1574673" y="3696766"/>
                </a:lnTo>
                <a:lnTo>
                  <a:pt x="1528699" y="3689159"/>
                </a:lnTo>
                <a:lnTo>
                  <a:pt x="1483233" y="3680421"/>
                </a:lnTo>
                <a:lnTo>
                  <a:pt x="1438021" y="3670592"/>
                </a:lnTo>
                <a:lnTo>
                  <a:pt x="1393317" y="3659670"/>
                </a:lnTo>
                <a:lnTo>
                  <a:pt x="1348994" y="3647668"/>
                </a:lnTo>
                <a:lnTo>
                  <a:pt x="1305179" y="3634612"/>
                </a:lnTo>
                <a:lnTo>
                  <a:pt x="1261872" y="3620515"/>
                </a:lnTo>
                <a:lnTo>
                  <a:pt x="1218946" y="3605390"/>
                </a:lnTo>
                <a:lnTo>
                  <a:pt x="1176528" y="3589248"/>
                </a:lnTo>
                <a:lnTo>
                  <a:pt x="1134491" y="3572103"/>
                </a:lnTo>
                <a:lnTo>
                  <a:pt x="1093089" y="3553980"/>
                </a:lnTo>
                <a:lnTo>
                  <a:pt x="1052322" y="3534879"/>
                </a:lnTo>
                <a:lnTo>
                  <a:pt x="1011936" y="3514813"/>
                </a:lnTo>
                <a:lnTo>
                  <a:pt x="972185" y="3493820"/>
                </a:lnTo>
                <a:lnTo>
                  <a:pt x="932941" y="3471900"/>
                </a:lnTo>
                <a:lnTo>
                  <a:pt x="894334" y="3449053"/>
                </a:lnTo>
                <a:lnTo>
                  <a:pt x="856361" y="3425316"/>
                </a:lnTo>
                <a:lnTo>
                  <a:pt x="819022" y="3400679"/>
                </a:lnTo>
                <a:lnTo>
                  <a:pt x="782320" y="3375152"/>
                </a:lnTo>
                <a:lnTo>
                  <a:pt x="746125" y="3348862"/>
                </a:lnTo>
                <a:lnTo>
                  <a:pt x="710692" y="3321684"/>
                </a:lnTo>
                <a:lnTo>
                  <a:pt x="676021" y="3293744"/>
                </a:lnTo>
                <a:lnTo>
                  <a:pt x="641985" y="3264915"/>
                </a:lnTo>
                <a:lnTo>
                  <a:pt x="608584" y="3235197"/>
                </a:lnTo>
                <a:lnTo>
                  <a:pt x="575945" y="3204844"/>
                </a:lnTo>
                <a:lnTo>
                  <a:pt x="544068" y="3173729"/>
                </a:lnTo>
                <a:lnTo>
                  <a:pt x="512953" y="3141725"/>
                </a:lnTo>
                <a:lnTo>
                  <a:pt x="482600" y="3109086"/>
                </a:lnTo>
                <a:lnTo>
                  <a:pt x="453009" y="3075812"/>
                </a:lnTo>
                <a:lnTo>
                  <a:pt x="424180" y="3041649"/>
                </a:lnTo>
                <a:lnTo>
                  <a:pt x="396240" y="3006851"/>
                </a:lnTo>
                <a:lnTo>
                  <a:pt x="369062" y="2971418"/>
                </a:lnTo>
                <a:lnTo>
                  <a:pt x="342773" y="2935350"/>
                </a:lnTo>
                <a:lnTo>
                  <a:pt x="317246" y="2898520"/>
                </a:lnTo>
                <a:lnTo>
                  <a:pt x="292608" y="2861182"/>
                </a:lnTo>
                <a:lnTo>
                  <a:pt x="268986" y="2823082"/>
                </a:lnTo>
                <a:lnTo>
                  <a:pt x="246126" y="2784474"/>
                </a:lnTo>
                <a:lnTo>
                  <a:pt x="224154" y="2745231"/>
                </a:lnTo>
                <a:lnTo>
                  <a:pt x="203200" y="2705480"/>
                </a:lnTo>
                <a:lnTo>
                  <a:pt x="183134" y="2665094"/>
                </a:lnTo>
                <a:lnTo>
                  <a:pt x="164084" y="2624200"/>
                </a:lnTo>
                <a:lnTo>
                  <a:pt x="145923" y="2582798"/>
                </a:lnTo>
                <a:lnTo>
                  <a:pt x="128905" y="2540761"/>
                </a:lnTo>
                <a:lnTo>
                  <a:pt x="112776" y="2498343"/>
                </a:lnTo>
                <a:lnTo>
                  <a:pt x="97663" y="2455417"/>
                </a:lnTo>
                <a:lnTo>
                  <a:pt x="83566" y="2411983"/>
                </a:lnTo>
                <a:lnTo>
                  <a:pt x="70485" y="2368041"/>
                </a:lnTo>
                <a:lnTo>
                  <a:pt x="58547" y="2323718"/>
                </a:lnTo>
                <a:lnTo>
                  <a:pt x="47625" y="2279014"/>
                </a:lnTo>
                <a:lnTo>
                  <a:pt x="37719" y="2233802"/>
                </a:lnTo>
                <a:lnTo>
                  <a:pt x="28956" y="2188209"/>
                </a:lnTo>
                <a:lnTo>
                  <a:pt x="21463" y="2142235"/>
                </a:lnTo>
                <a:lnTo>
                  <a:pt x="14986" y="2095880"/>
                </a:lnTo>
                <a:lnTo>
                  <a:pt x="9652" y="2049144"/>
                </a:lnTo>
                <a:lnTo>
                  <a:pt x="5461" y="2002154"/>
                </a:lnTo>
                <a:lnTo>
                  <a:pt x="2413" y="1954783"/>
                </a:lnTo>
                <a:lnTo>
                  <a:pt x="635" y="1907031"/>
                </a:lnTo>
                <a:lnTo>
                  <a:pt x="0" y="185915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6223" y="3477767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537718" y="0"/>
                </a:moveTo>
                <a:lnTo>
                  <a:pt x="488823" y="2159"/>
                </a:lnTo>
                <a:lnTo>
                  <a:pt x="441071" y="8636"/>
                </a:lnTo>
                <a:lnTo>
                  <a:pt x="394843" y="19177"/>
                </a:lnTo>
                <a:lnTo>
                  <a:pt x="350139" y="33655"/>
                </a:lnTo>
                <a:lnTo>
                  <a:pt x="307213" y="51816"/>
                </a:lnTo>
                <a:lnTo>
                  <a:pt x="266319" y="73406"/>
                </a:lnTo>
                <a:lnTo>
                  <a:pt x="227584" y="98425"/>
                </a:lnTo>
                <a:lnTo>
                  <a:pt x="191262" y="126492"/>
                </a:lnTo>
                <a:lnTo>
                  <a:pt x="157480" y="157480"/>
                </a:lnTo>
                <a:lnTo>
                  <a:pt x="126492" y="191262"/>
                </a:lnTo>
                <a:lnTo>
                  <a:pt x="98425" y="227584"/>
                </a:lnTo>
                <a:lnTo>
                  <a:pt x="73406" y="266319"/>
                </a:lnTo>
                <a:lnTo>
                  <a:pt x="51816" y="307213"/>
                </a:lnTo>
                <a:lnTo>
                  <a:pt x="33655" y="350139"/>
                </a:lnTo>
                <a:lnTo>
                  <a:pt x="19177" y="394843"/>
                </a:lnTo>
                <a:lnTo>
                  <a:pt x="8636" y="441070"/>
                </a:lnTo>
                <a:lnTo>
                  <a:pt x="2159" y="488823"/>
                </a:lnTo>
                <a:lnTo>
                  <a:pt x="0" y="537718"/>
                </a:lnTo>
                <a:lnTo>
                  <a:pt x="2159" y="586613"/>
                </a:lnTo>
                <a:lnTo>
                  <a:pt x="8636" y="634365"/>
                </a:lnTo>
                <a:lnTo>
                  <a:pt x="19177" y="680720"/>
                </a:lnTo>
                <a:lnTo>
                  <a:pt x="33655" y="725424"/>
                </a:lnTo>
                <a:lnTo>
                  <a:pt x="51816" y="768223"/>
                </a:lnTo>
                <a:lnTo>
                  <a:pt x="73406" y="809117"/>
                </a:lnTo>
                <a:lnTo>
                  <a:pt x="98425" y="847852"/>
                </a:lnTo>
                <a:lnTo>
                  <a:pt x="126492" y="884174"/>
                </a:lnTo>
                <a:lnTo>
                  <a:pt x="157480" y="917956"/>
                </a:lnTo>
                <a:lnTo>
                  <a:pt x="191262" y="948944"/>
                </a:lnTo>
                <a:lnTo>
                  <a:pt x="227584" y="977138"/>
                </a:lnTo>
                <a:lnTo>
                  <a:pt x="266319" y="1002030"/>
                </a:lnTo>
                <a:lnTo>
                  <a:pt x="307213" y="1023619"/>
                </a:lnTo>
                <a:lnTo>
                  <a:pt x="350139" y="1041781"/>
                </a:lnTo>
                <a:lnTo>
                  <a:pt x="394843" y="1056259"/>
                </a:lnTo>
                <a:lnTo>
                  <a:pt x="441071" y="1066800"/>
                </a:lnTo>
                <a:lnTo>
                  <a:pt x="488823" y="1073277"/>
                </a:lnTo>
                <a:lnTo>
                  <a:pt x="537718" y="1075436"/>
                </a:lnTo>
                <a:lnTo>
                  <a:pt x="586613" y="1073277"/>
                </a:lnTo>
                <a:lnTo>
                  <a:pt x="634365" y="1066800"/>
                </a:lnTo>
                <a:lnTo>
                  <a:pt x="680720" y="1056259"/>
                </a:lnTo>
                <a:lnTo>
                  <a:pt x="725424" y="1041781"/>
                </a:lnTo>
                <a:lnTo>
                  <a:pt x="768223" y="1023619"/>
                </a:lnTo>
                <a:lnTo>
                  <a:pt x="809117" y="1002030"/>
                </a:lnTo>
                <a:lnTo>
                  <a:pt x="847852" y="977138"/>
                </a:lnTo>
                <a:lnTo>
                  <a:pt x="884174" y="948944"/>
                </a:lnTo>
                <a:lnTo>
                  <a:pt x="917956" y="917956"/>
                </a:lnTo>
                <a:lnTo>
                  <a:pt x="948944" y="884174"/>
                </a:lnTo>
                <a:lnTo>
                  <a:pt x="977138" y="847852"/>
                </a:lnTo>
                <a:lnTo>
                  <a:pt x="1002030" y="809117"/>
                </a:lnTo>
                <a:lnTo>
                  <a:pt x="1023620" y="768223"/>
                </a:lnTo>
                <a:lnTo>
                  <a:pt x="1041781" y="725424"/>
                </a:lnTo>
                <a:lnTo>
                  <a:pt x="1056259" y="680720"/>
                </a:lnTo>
                <a:lnTo>
                  <a:pt x="1066800" y="634365"/>
                </a:lnTo>
                <a:lnTo>
                  <a:pt x="1073277" y="586613"/>
                </a:lnTo>
                <a:lnTo>
                  <a:pt x="1075436" y="537718"/>
                </a:lnTo>
                <a:lnTo>
                  <a:pt x="1073277" y="488823"/>
                </a:lnTo>
                <a:lnTo>
                  <a:pt x="1066800" y="441070"/>
                </a:lnTo>
                <a:lnTo>
                  <a:pt x="1056259" y="394843"/>
                </a:lnTo>
                <a:lnTo>
                  <a:pt x="1041781" y="350139"/>
                </a:lnTo>
                <a:lnTo>
                  <a:pt x="1023620" y="307213"/>
                </a:lnTo>
                <a:lnTo>
                  <a:pt x="1002030" y="266319"/>
                </a:lnTo>
                <a:lnTo>
                  <a:pt x="977138" y="227584"/>
                </a:lnTo>
                <a:lnTo>
                  <a:pt x="948944" y="191262"/>
                </a:lnTo>
                <a:lnTo>
                  <a:pt x="917956" y="157480"/>
                </a:lnTo>
                <a:lnTo>
                  <a:pt x="884174" y="126492"/>
                </a:lnTo>
                <a:lnTo>
                  <a:pt x="847852" y="98425"/>
                </a:lnTo>
                <a:lnTo>
                  <a:pt x="809117" y="73406"/>
                </a:lnTo>
                <a:lnTo>
                  <a:pt x="768223" y="51816"/>
                </a:lnTo>
                <a:lnTo>
                  <a:pt x="725424" y="33655"/>
                </a:lnTo>
                <a:lnTo>
                  <a:pt x="680720" y="19177"/>
                </a:lnTo>
                <a:lnTo>
                  <a:pt x="634365" y="8636"/>
                </a:lnTo>
                <a:lnTo>
                  <a:pt x="586613" y="2159"/>
                </a:lnTo>
                <a:lnTo>
                  <a:pt x="5377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7747" y="3479291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0" y="537717"/>
                </a:moveTo>
                <a:lnTo>
                  <a:pt x="2159" y="488822"/>
                </a:lnTo>
                <a:lnTo>
                  <a:pt x="8636" y="441070"/>
                </a:lnTo>
                <a:lnTo>
                  <a:pt x="19177" y="394842"/>
                </a:lnTo>
                <a:lnTo>
                  <a:pt x="33655" y="350138"/>
                </a:lnTo>
                <a:lnTo>
                  <a:pt x="51816" y="307212"/>
                </a:lnTo>
                <a:lnTo>
                  <a:pt x="73406" y="266318"/>
                </a:lnTo>
                <a:lnTo>
                  <a:pt x="98425" y="227583"/>
                </a:lnTo>
                <a:lnTo>
                  <a:pt x="126492" y="191261"/>
                </a:lnTo>
                <a:lnTo>
                  <a:pt x="157480" y="157479"/>
                </a:lnTo>
                <a:lnTo>
                  <a:pt x="191262" y="126491"/>
                </a:lnTo>
                <a:lnTo>
                  <a:pt x="227584" y="98424"/>
                </a:lnTo>
                <a:lnTo>
                  <a:pt x="266319" y="73405"/>
                </a:lnTo>
                <a:lnTo>
                  <a:pt x="307213" y="51815"/>
                </a:lnTo>
                <a:lnTo>
                  <a:pt x="350139" y="33654"/>
                </a:lnTo>
                <a:lnTo>
                  <a:pt x="394843" y="19176"/>
                </a:lnTo>
                <a:lnTo>
                  <a:pt x="441070" y="8635"/>
                </a:lnTo>
                <a:lnTo>
                  <a:pt x="488823" y="2158"/>
                </a:lnTo>
                <a:lnTo>
                  <a:pt x="537718" y="0"/>
                </a:lnTo>
                <a:lnTo>
                  <a:pt x="586613" y="2158"/>
                </a:lnTo>
                <a:lnTo>
                  <a:pt x="634365" y="8635"/>
                </a:lnTo>
                <a:lnTo>
                  <a:pt x="680720" y="19176"/>
                </a:lnTo>
                <a:lnTo>
                  <a:pt x="725424" y="33654"/>
                </a:lnTo>
                <a:lnTo>
                  <a:pt x="768223" y="51815"/>
                </a:lnTo>
                <a:lnTo>
                  <a:pt x="809117" y="73405"/>
                </a:lnTo>
                <a:lnTo>
                  <a:pt x="847852" y="98424"/>
                </a:lnTo>
                <a:lnTo>
                  <a:pt x="884174" y="126491"/>
                </a:lnTo>
                <a:lnTo>
                  <a:pt x="917956" y="157479"/>
                </a:lnTo>
                <a:lnTo>
                  <a:pt x="948944" y="191261"/>
                </a:lnTo>
                <a:lnTo>
                  <a:pt x="977138" y="227583"/>
                </a:lnTo>
                <a:lnTo>
                  <a:pt x="1002030" y="266318"/>
                </a:lnTo>
                <a:lnTo>
                  <a:pt x="1023619" y="307212"/>
                </a:lnTo>
                <a:lnTo>
                  <a:pt x="1041781" y="350138"/>
                </a:lnTo>
                <a:lnTo>
                  <a:pt x="1056259" y="394842"/>
                </a:lnTo>
                <a:lnTo>
                  <a:pt x="1066800" y="441070"/>
                </a:lnTo>
                <a:lnTo>
                  <a:pt x="1073277" y="488822"/>
                </a:lnTo>
                <a:lnTo>
                  <a:pt x="1075436" y="537717"/>
                </a:lnTo>
                <a:lnTo>
                  <a:pt x="1073277" y="586612"/>
                </a:lnTo>
                <a:lnTo>
                  <a:pt x="1066800" y="634364"/>
                </a:lnTo>
                <a:lnTo>
                  <a:pt x="1056259" y="680719"/>
                </a:lnTo>
                <a:lnTo>
                  <a:pt x="1041781" y="725423"/>
                </a:lnTo>
                <a:lnTo>
                  <a:pt x="1023619" y="768222"/>
                </a:lnTo>
                <a:lnTo>
                  <a:pt x="1002030" y="809116"/>
                </a:lnTo>
                <a:lnTo>
                  <a:pt x="977138" y="847851"/>
                </a:lnTo>
                <a:lnTo>
                  <a:pt x="948944" y="884173"/>
                </a:lnTo>
                <a:lnTo>
                  <a:pt x="917956" y="917955"/>
                </a:lnTo>
                <a:lnTo>
                  <a:pt x="884174" y="948943"/>
                </a:lnTo>
                <a:lnTo>
                  <a:pt x="847852" y="977137"/>
                </a:lnTo>
                <a:lnTo>
                  <a:pt x="809117" y="1002029"/>
                </a:lnTo>
                <a:lnTo>
                  <a:pt x="768223" y="1023619"/>
                </a:lnTo>
                <a:lnTo>
                  <a:pt x="725424" y="1041780"/>
                </a:lnTo>
                <a:lnTo>
                  <a:pt x="680720" y="1056258"/>
                </a:lnTo>
                <a:lnTo>
                  <a:pt x="634365" y="1066799"/>
                </a:lnTo>
                <a:lnTo>
                  <a:pt x="586613" y="1073276"/>
                </a:lnTo>
                <a:lnTo>
                  <a:pt x="537718" y="1075435"/>
                </a:lnTo>
                <a:lnTo>
                  <a:pt x="488823" y="1073276"/>
                </a:lnTo>
                <a:lnTo>
                  <a:pt x="441070" y="1066799"/>
                </a:lnTo>
                <a:lnTo>
                  <a:pt x="394843" y="1056258"/>
                </a:lnTo>
                <a:lnTo>
                  <a:pt x="350139" y="1041780"/>
                </a:lnTo>
                <a:lnTo>
                  <a:pt x="307213" y="1023619"/>
                </a:lnTo>
                <a:lnTo>
                  <a:pt x="266319" y="1002029"/>
                </a:lnTo>
                <a:lnTo>
                  <a:pt x="227584" y="977137"/>
                </a:lnTo>
                <a:lnTo>
                  <a:pt x="191262" y="948943"/>
                </a:lnTo>
                <a:lnTo>
                  <a:pt x="157480" y="917955"/>
                </a:lnTo>
                <a:lnTo>
                  <a:pt x="126492" y="884173"/>
                </a:lnTo>
                <a:lnTo>
                  <a:pt x="98425" y="847851"/>
                </a:lnTo>
                <a:lnTo>
                  <a:pt x="73406" y="809116"/>
                </a:lnTo>
                <a:lnTo>
                  <a:pt x="51816" y="768222"/>
                </a:lnTo>
                <a:lnTo>
                  <a:pt x="33655" y="725423"/>
                </a:lnTo>
                <a:lnTo>
                  <a:pt x="19177" y="680719"/>
                </a:lnTo>
                <a:lnTo>
                  <a:pt x="8636" y="634364"/>
                </a:lnTo>
                <a:lnTo>
                  <a:pt x="2159" y="586612"/>
                </a:lnTo>
                <a:lnTo>
                  <a:pt x="0" y="537717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4720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8" y="0"/>
                </a:moveTo>
                <a:lnTo>
                  <a:pt x="161925" y="5080"/>
                </a:lnTo>
                <a:lnTo>
                  <a:pt x="117729" y="19431"/>
                </a:lnTo>
                <a:lnTo>
                  <a:pt x="78613" y="41910"/>
                </a:lnTo>
                <a:lnTo>
                  <a:pt x="46101" y="71374"/>
                </a:lnTo>
                <a:lnTo>
                  <a:pt x="21336" y="106680"/>
                </a:lnTo>
                <a:lnTo>
                  <a:pt x="5588" y="146812"/>
                </a:lnTo>
                <a:lnTo>
                  <a:pt x="0" y="190373"/>
                </a:lnTo>
                <a:lnTo>
                  <a:pt x="5588" y="234188"/>
                </a:lnTo>
                <a:lnTo>
                  <a:pt x="21336" y="274193"/>
                </a:lnTo>
                <a:lnTo>
                  <a:pt x="46101" y="309626"/>
                </a:lnTo>
                <a:lnTo>
                  <a:pt x="78613" y="339090"/>
                </a:lnTo>
                <a:lnTo>
                  <a:pt x="117729" y="361569"/>
                </a:lnTo>
                <a:lnTo>
                  <a:pt x="161925" y="375920"/>
                </a:lnTo>
                <a:lnTo>
                  <a:pt x="210058" y="381000"/>
                </a:lnTo>
                <a:lnTo>
                  <a:pt x="258191" y="375920"/>
                </a:lnTo>
                <a:lnTo>
                  <a:pt x="302387" y="361569"/>
                </a:lnTo>
                <a:lnTo>
                  <a:pt x="341503" y="339090"/>
                </a:lnTo>
                <a:lnTo>
                  <a:pt x="374015" y="309626"/>
                </a:lnTo>
                <a:lnTo>
                  <a:pt x="398780" y="274193"/>
                </a:lnTo>
                <a:lnTo>
                  <a:pt x="414528" y="234188"/>
                </a:lnTo>
                <a:lnTo>
                  <a:pt x="420116" y="190373"/>
                </a:lnTo>
                <a:lnTo>
                  <a:pt x="414528" y="146812"/>
                </a:lnTo>
                <a:lnTo>
                  <a:pt x="398780" y="106680"/>
                </a:lnTo>
                <a:lnTo>
                  <a:pt x="374015" y="71374"/>
                </a:lnTo>
                <a:lnTo>
                  <a:pt x="341503" y="41910"/>
                </a:lnTo>
                <a:lnTo>
                  <a:pt x="302387" y="19431"/>
                </a:lnTo>
                <a:lnTo>
                  <a:pt x="258191" y="5080"/>
                </a:lnTo>
                <a:lnTo>
                  <a:pt x="2100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23001" y="471539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1592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71888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7" y="0"/>
                </a:moveTo>
                <a:lnTo>
                  <a:pt x="161924" y="5080"/>
                </a:lnTo>
                <a:lnTo>
                  <a:pt x="117728" y="19431"/>
                </a:lnTo>
                <a:lnTo>
                  <a:pt x="78612" y="41910"/>
                </a:lnTo>
                <a:lnTo>
                  <a:pt x="46100" y="71374"/>
                </a:lnTo>
                <a:lnTo>
                  <a:pt x="21335" y="106680"/>
                </a:lnTo>
                <a:lnTo>
                  <a:pt x="5587" y="146812"/>
                </a:lnTo>
                <a:lnTo>
                  <a:pt x="0" y="190373"/>
                </a:lnTo>
                <a:lnTo>
                  <a:pt x="5587" y="234188"/>
                </a:lnTo>
                <a:lnTo>
                  <a:pt x="21335" y="274193"/>
                </a:lnTo>
                <a:lnTo>
                  <a:pt x="46100" y="309626"/>
                </a:lnTo>
                <a:lnTo>
                  <a:pt x="78612" y="339090"/>
                </a:lnTo>
                <a:lnTo>
                  <a:pt x="117728" y="361569"/>
                </a:lnTo>
                <a:lnTo>
                  <a:pt x="161924" y="375920"/>
                </a:lnTo>
                <a:lnTo>
                  <a:pt x="210057" y="381000"/>
                </a:lnTo>
                <a:lnTo>
                  <a:pt x="258190" y="375920"/>
                </a:lnTo>
                <a:lnTo>
                  <a:pt x="302386" y="361569"/>
                </a:lnTo>
                <a:lnTo>
                  <a:pt x="341502" y="339090"/>
                </a:lnTo>
                <a:lnTo>
                  <a:pt x="374014" y="309626"/>
                </a:lnTo>
                <a:lnTo>
                  <a:pt x="398779" y="274193"/>
                </a:lnTo>
                <a:lnTo>
                  <a:pt x="414527" y="234188"/>
                </a:lnTo>
                <a:lnTo>
                  <a:pt x="420115" y="190373"/>
                </a:lnTo>
                <a:lnTo>
                  <a:pt x="414527" y="146812"/>
                </a:lnTo>
                <a:lnTo>
                  <a:pt x="398779" y="106680"/>
                </a:lnTo>
                <a:lnTo>
                  <a:pt x="374014" y="71374"/>
                </a:lnTo>
                <a:lnTo>
                  <a:pt x="341502" y="41910"/>
                </a:lnTo>
                <a:lnTo>
                  <a:pt x="302386" y="19431"/>
                </a:lnTo>
                <a:lnTo>
                  <a:pt x="258190" y="5080"/>
                </a:lnTo>
                <a:lnTo>
                  <a:pt x="2100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03079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27207" y="6291071"/>
            <a:ext cx="304800" cy="170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28376" y="5809488"/>
            <a:ext cx="307848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49583" y="5809488"/>
            <a:ext cx="307848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70792" y="5809488"/>
            <a:ext cx="307848" cy="170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80192" y="6059423"/>
            <a:ext cx="256031" cy="140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07168" y="6041135"/>
            <a:ext cx="307848" cy="170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52631" y="6041135"/>
            <a:ext cx="304800" cy="167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51335" y="6291071"/>
            <a:ext cx="307848" cy="170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70792" y="6044184"/>
            <a:ext cx="307848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30128" y="6291071"/>
            <a:ext cx="307848" cy="170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07168" y="5809488"/>
            <a:ext cx="307848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08792" y="6537961"/>
            <a:ext cx="103631" cy="944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98352" y="6537961"/>
            <a:ext cx="103631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52047" y="6537961"/>
            <a:ext cx="106679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9370" y="4283202"/>
            <a:ext cx="381000" cy="455930"/>
          </a:xfrm>
          <a:custGeom>
            <a:avLst/>
            <a:gdLst/>
            <a:ahLst/>
            <a:cxnLst/>
            <a:rect l="l" t="t" r="r" b="b"/>
            <a:pathLst>
              <a:path w="381000" h="455929">
                <a:moveTo>
                  <a:pt x="190373" y="0"/>
                </a:moveTo>
                <a:lnTo>
                  <a:pt x="147701" y="32512"/>
                </a:lnTo>
                <a:lnTo>
                  <a:pt x="101346" y="58928"/>
                </a:lnTo>
                <a:lnTo>
                  <a:pt x="51943" y="78867"/>
                </a:lnTo>
                <a:lnTo>
                  <a:pt x="0" y="92075"/>
                </a:lnTo>
                <a:lnTo>
                  <a:pt x="0" y="128650"/>
                </a:lnTo>
                <a:lnTo>
                  <a:pt x="3302" y="173736"/>
                </a:lnTo>
                <a:lnTo>
                  <a:pt x="12954" y="218440"/>
                </a:lnTo>
                <a:lnTo>
                  <a:pt x="28702" y="262509"/>
                </a:lnTo>
                <a:lnTo>
                  <a:pt x="50419" y="305308"/>
                </a:lnTo>
                <a:lnTo>
                  <a:pt x="77724" y="346456"/>
                </a:lnTo>
                <a:lnTo>
                  <a:pt x="110236" y="385572"/>
                </a:lnTo>
                <a:lnTo>
                  <a:pt x="147955" y="422147"/>
                </a:lnTo>
                <a:lnTo>
                  <a:pt x="190373" y="455675"/>
                </a:lnTo>
                <a:lnTo>
                  <a:pt x="232791" y="422147"/>
                </a:lnTo>
                <a:lnTo>
                  <a:pt x="270510" y="385572"/>
                </a:lnTo>
                <a:lnTo>
                  <a:pt x="303022" y="346456"/>
                </a:lnTo>
                <a:lnTo>
                  <a:pt x="330327" y="305308"/>
                </a:lnTo>
                <a:lnTo>
                  <a:pt x="330962" y="303911"/>
                </a:lnTo>
                <a:lnTo>
                  <a:pt x="170434" y="303911"/>
                </a:lnTo>
                <a:lnTo>
                  <a:pt x="91694" y="225171"/>
                </a:lnTo>
                <a:lnTo>
                  <a:pt x="118491" y="198501"/>
                </a:lnTo>
                <a:lnTo>
                  <a:pt x="222250" y="198501"/>
                </a:lnTo>
                <a:lnTo>
                  <a:pt x="276733" y="144018"/>
                </a:lnTo>
                <a:lnTo>
                  <a:pt x="303530" y="144018"/>
                </a:lnTo>
                <a:lnTo>
                  <a:pt x="303530" y="68580"/>
                </a:lnTo>
                <a:lnTo>
                  <a:pt x="279400" y="58928"/>
                </a:lnTo>
                <a:lnTo>
                  <a:pt x="233045" y="32512"/>
                </a:lnTo>
                <a:lnTo>
                  <a:pt x="190373" y="0"/>
                </a:lnTo>
                <a:close/>
              </a:path>
              <a:path w="381000" h="455929">
                <a:moveTo>
                  <a:pt x="303530" y="68580"/>
                </a:moveTo>
                <a:lnTo>
                  <a:pt x="303530" y="170688"/>
                </a:lnTo>
                <a:lnTo>
                  <a:pt x="170434" y="303911"/>
                </a:lnTo>
                <a:lnTo>
                  <a:pt x="330962" y="303911"/>
                </a:lnTo>
                <a:lnTo>
                  <a:pt x="352044" y="262509"/>
                </a:lnTo>
                <a:lnTo>
                  <a:pt x="367792" y="218440"/>
                </a:lnTo>
                <a:lnTo>
                  <a:pt x="377444" y="173736"/>
                </a:lnTo>
                <a:lnTo>
                  <a:pt x="379603" y="144018"/>
                </a:lnTo>
                <a:lnTo>
                  <a:pt x="380746" y="128650"/>
                </a:lnTo>
                <a:lnTo>
                  <a:pt x="380746" y="92075"/>
                </a:lnTo>
                <a:lnTo>
                  <a:pt x="328803" y="78867"/>
                </a:lnTo>
                <a:lnTo>
                  <a:pt x="303530" y="68580"/>
                </a:lnTo>
                <a:close/>
              </a:path>
              <a:path w="381000" h="455929">
                <a:moveTo>
                  <a:pt x="222250" y="198501"/>
                </a:moveTo>
                <a:lnTo>
                  <a:pt x="118491" y="198501"/>
                </a:lnTo>
                <a:lnTo>
                  <a:pt x="170434" y="250444"/>
                </a:lnTo>
                <a:lnTo>
                  <a:pt x="222250" y="198501"/>
                </a:lnTo>
                <a:close/>
              </a:path>
              <a:path w="381000" h="455929">
                <a:moveTo>
                  <a:pt x="303530" y="144018"/>
                </a:moveTo>
                <a:lnTo>
                  <a:pt x="276733" y="144018"/>
                </a:lnTo>
                <a:lnTo>
                  <a:pt x="303530" y="170688"/>
                </a:lnTo>
                <a:lnTo>
                  <a:pt x="303530" y="144018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5455" y="4191508"/>
            <a:ext cx="528955" cy="630555"/>
          </a:xfrm>
          <a:custGeom>
            <a:avLst/>
            <a:gdLst/>
            <a:ahLst/>
            <a:cxnLst/>
            <a:rect l="l" t="t" r="r" b="b"/>
            <a:pathLst>
              <a:path w="528954" h="630554">
                <a:moveTo>
                  <a:pt x="266446" y="0"/>
                </a:moveTo>
                <a:lnTo>
                  <a:pt x="242189" y="10033"/>
                </a:lnTo>
                <a:lnTo>
                  <a:pt x="206248" y="43815"/>
                </a:lnTo>
                <a:lnTo>
                  <a:pt x="165989" y="71628"/>
                </a:lnTo>
                <a:lnTo>
                  <a:pt x="122174" y="93091"/>
                </a:lnTo>
                <a:lnTo>
                  <a:pt x="75565" y="107823"/>
                </a:lnTo>
                <a:lnTo>
                  <a:pt x="26797" y="115443"/>
                </a:lnTo>
                <a:lnTo>
                  <a:pt x="16129" y="118491"/>
                </a:lnTo>
                <a:lnTo>
                  <a:pt x="7620" y="125095"/>
                </a:lnTo>
                <a:lnTo>
                  <a:pt x="2032" y="134239"/>
                </a:lnTo>
                <a:lnTo>
                  <a:pt x="0" y="145161"/>
                </a:lnTo>
                <a:lnTo>
                  <a:pt x="0" y="220345"/>
                </a:lnTo>
                <a:lnTo>
                  <a:pt x="3048" y="268986"/>
                </a:lnTo>
                <a:lnTo>
                  <a:pt x="11938" y="316357"/>
                </a:lnTo>
                <a:lnTo>
                  <a:pt x="26289" y="362458"/>
                </a:lnTo>
                <a:lnTo>
                  <a:pt x="45720" y="407035"/>
                </a:lnTo>
                <a:lnTo>
                  <a:pt x="69977" y="449580"/>
                </a:lnTo>
                <a:lnTo>
                  <a:pt x="98425" y="490093"/>
                </a:lnTo>
                <a:lnTo>
                  <a:pt x="130810" y="528193"/>
                </a:lnTo>
                <a:lnTo>
                  <a:pt x="166878" y="563626"/>
                </a:lnTo>
                <a:lnTo>
                  <a:pt x="205994" y="596265"/>
                </a:lnTo>
                <a:lnTo>
                  <a:pt x="248031" y="625602"/>
                </a:lnTo>
                <a:lnTo>
                  <a:pt x="264287" y="630428"/>
                </a:lnTo>
                <a:lnTo>
                  <a:pt x="272669" y="629158"/>
                </a:lnTo>
                <a:lnTo>
                  <a:pt x="280543" y="625602"/>
                </a:lnTo>
                <a:lnTo>
                  <a:pt x="322453" y="596265"/>
                </a:lnTo>
                <a:lnTo>
                  <a:pt x="346964" y="575818"/>
                </a:lnTo>
                <a:lnTo>
                  <a:pt x="264287" y="575818"/>
                </a:lnTo>
                <a:lnTo>
                  <a:pt x="257683" y="571246"/>
                </a:lnTo>
                <a:lnTo>
                  <a:pt x="216408" y="539877"/>
                </a:lnTo>
                <a:lnTo>
                  <a:pt x="179197" y="505714"/>
                </a:lnTo>
                <a:lnTo>
                  <a:pt x="146304" y="469265"/>
                </a:lnTo>
                <a:lnTo>
                  <a:pt x="117983" y="430784"/>
                </a:lnTo>
                <a:lnTo>
                  <a:pt x="94234" y="390652"/>
                </a:lnTo>
                <a:lnTo>
                  <a:pt x="75438" y="349250"/>
                </a:lnTo>
                <a:lnTo>
                  <a:pt x="61722" y="306705"/>
                </a:lnTo>
                <a:lnTo>
                  <a:pt x="53340" y="263652"/>
                </a:lnTo>
                <a:lnTo>
                  <a:pt x="50546" y="220345"/>
                </a:lnTo>
                <a:lnTo>
                  <a:pt x="50546" y="163957"/>
                </a:lnTo>
                <a:lnTo>
                  <a:pt x="60325" y="162306"/>
                </a:lnTo>
                <a:lnTo>
                  <a:pt x="114300" y="149733"/>
                </a:lnTo>
                <a:lnTo>
                  <a:pt x="165354" y="129413"/>
                </a:lnTo>
                <a:lnTo>
                  <a:pt x="213106" y="101854"/>
                </a:lnTo>
                <a:lnTo>
                  <a:pt x="256413" y="67437"/>
                </a:lnTo>
                <a:lnTo>
                  <a:pt x="264287" y="60071"/>
                </a:lnTo>
                <a:lnTo>
                  <a:pt x="345821" y="60071"/>
                </a:lnTo>
                <a:lnTo>
                  <a:pt x="322326" y="43815"/>
                </a:lnTo>
                <a:lnTo>
                  <a:pt x="286385" y="10033"/>
                </a:lnTo>
                <a:lnTo>
                  <a:pt x="277241" y="2921"/>
                </a:lnTo>
                <a:lnTo>
                  <a:pt x="266446" y="0"/>
                </a:lnTo>
                <a:close/>
              </a:path>
              <a:path w="528954" h="630554">
                <a:moveTo>
                  <a:pt x="478028" y="111760"/>
                </a:moveTo>
                <a:lnTo>
                  <a:pt x="478028" y="220345"/>
                </a:lnTo>
                <a:lnTo>
                  <a:pt x="475234" y="263652"/>
                </a:lnTo>
                <a:lnTo>
                  <a:pt x="466852" y="306705"/>
                </a:lnTo>
                <a:lnTo>
                  <a:pt x="453136" y="349250"/>
                </a:lnTo>
                <a:lnTo>
                  <a:pt x="434340" y="390652"/>
                </a:lnTo>
                <a:lnTo>
                  <a:pt x="410591" y="430784"/>
                </a:lnTo>
                <a:lnTo>
                  <a:pt x="382270" y="469265"/>
                </a:lnTo>
                <a:lnTo>
                  <a:pt x="349377" y="505714"/>
                </a:lnTo>
                <a:lnTo>
                  <a:pt x="312166" y="539877"/>
                </a:lnTo>
                <a:lnTo>
                  <a:pt x="270891" y="571246"/>
                </a:lnTo>
                <a:lnTo>
                  <a:pt x="264287" y="575818"/>
                </a:lnTo>
                <a:lnTo>
                  <a:pt x="346964" y="575818"/>
                </a:lnTo>
                <a:lnTo>
                  <a:pt x="397637" y="528193"/>
                </a:lnTo>
                <a:lnTo>
                  <a:pt x="430149" y="490093"/>
                </a:lnTo>
                <a:lnTo>
                  <a:pt x="458597" y="449580"/>
                </a:lnTo>
                <a:lnTo>
                  <a:pt x="482854" y="407035"/>
                </a:lnTo>
                <a:lnTo>
                  <a:pt x="502285" y="362458"/>
                </a:lnTo>
                <a:lnTo>
                  <a:pt x="516636" y="316357"/>
                </a:lnTo>
                <a:lnTo>
                  <a:pt x="525526" y="268986"/>
                </a:lnTo>
                <a:lnTo>
                  <a:pt x="528574" y="220345"/>
                </a:lnTo>
                <a:lnTo>
                  <a:pt x="528574" y="145161"/>
                </a:lnTo>
                <a:lnTo>
                  <a:pt x="501650" y="115443"/>
                </a:lnTo>
                <a:lnTo>
                  <a:pt x="478028" y="111760"/>
                </a:lnTo>
                <a:close/>
              </a:path>
              <a:path w="528954" h="630554">
                <a:moveTo>
                  <a:pt x="345821" y="60071"/>
                </a:moveTo>
                <a:lnTo>
                  <a:pt x="264287" y="60071"/>
                </a:lnTo>
                <a:lnTo>
                  <a:pt x="272161" y="67437"/>
                </a:lnTo>
                <a:lnTo>
                  <a:pt x="315468" y="101854"/>
                </a:lnTo>
                <a:lnTo>
                  <a:pt x="363093" y="129413"/>
                </a:lnTo>
                <a:lnTo>
                  <a:pt x="414274" y="149733"/>
                </a:lnTo>
                <a:lnTo>
                  <a:pt x="468122" y="162306"/>
                </a:lnTo>
                <a:lnTo>
                  <a:pt x="478028" y="163957"/>
                </a:lnTo>
                <a:lnTo>
                  <a:pt x="478028" y="111760"/>
                </a:lnTo>
                <a:lnTo>
                  <a:pt x="453009" y="107823"/>
                </a:lnTo>
                <a:lnTo>
                  <a:pt x="406273" y="93091"/>
                </a:lnTo>
                <a:lnTo>
                  <a:pt x="362458" y="71628"/>
                </a:lnTo>
                <a:lnTo>
                  <a:pt x="345821" y="600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22209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45897" y="0"/>
                </a:moveTo>
                <a:lnTo>
                  <a:pt x="0" y="88900"/>
                </a:lnTo>
                <a:lnTo>
                  <a:pt x="86995" y="88900"/>
                </a:lnTo>
                <a:lnTo>
                  <a:pt x="432435" y="20066"/>
                </a:lnTo>
                <a:lnTo>
                  <a:pt x="449852" y="20066"/>
                </a:lnTo>
                <a:lnTo>
                  <a:pt x="445897" y="0"/>
                </a:lnTo>
                <a:close/>
              </a:path>
              <a:path w="463550" h="88900">
                <a:moveTo>
                  <a:pt x="449852" y="20066"/>
                </a:moveTo>
                <a:lnTo>
                  <a:pt x="432435" y="20066"/>
                </a:lnTo>
                <a:lnTo>
                  <a:pt x="445897" y="88900"/>
                </a:lnTo>
                <a:lnTo>
                  <a:pt x="463423" y="88900"/>
                </a:lnTo>
                <a:lnTo>
                  <a:pt x="449852" y="2006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22464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32180" y="20065"/>
                </a:moveTo>
                <a:lnTo>
                  <a:pt x="445642" y="88391"/>
                </a:lnTo>
                <a:lnTo>
                  <a:pt x="463041" y="88391"/>
                </a:lnTo>
                <a:lnTo>
                  <a:pt x="445642" y="0"/>
                </a:lnTo>
                <a:lnTo>
                  <a:pt x="380" y="88264"/>
                </a:lnTo>
                <a:lnTo>
                  <a:pt x="0" y="88264"/>
                </a:lnTo>
                <a:lnTo>
                  <a:pt x="380" y="88391"/>
                </a:lnTo>
                <a:lnTo>
                  <a:pt x="87248" y="88391"/>
                </a:lnTo>
                <a:lnTo>
                  <a:pt x="432180" y="20065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50723" y="0"/>
                </a:moveTo>
                <a:lnTo>
                  <a:pt x="0" y="182372"/>
                </a:lnTo>
                <a:lnTo>
                  <a:pt x="44831" y="182372"/>
                </a:lnTo>
                <a:lnTo>
                  <a:pt x="441198" y="22225"/>
                </a:lnTo>
                <a:lnTo>
                  <a:pt x="459701" y="22225"/>
                </a:lnTo>
                <a:lnTo>
                  <a:pt x="450723" y="0"/>
                </a:lnTo>
                <a:close/>
              </a:path>
              <a:path w="484504" h="182880">
                <a:moveTo>
                  <a:pt x="459701" y="22225"/>
                </a:moveTo>
                <a:lnTo>
                  <a:pt x="441198" y="22225"/>
                </a:lnTo>
                <a:lnTo>
                  <a:pt x="466979" y="86106"/>
                </a:lnTo>
                <a:lnTo>
                  <a:pt x="484124" y="82677"/>
                </a:lnTo>
                <a:lnTo>
                  <a:pt x="459701" y="2222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41325" y="22225"/>
                </a:moveTo>
                <a:lnTo>
                  <a:pt x="467233" y="86106"/>
                </a:lnTo>
                <a:lnTo>
                  <a:pt x="484378" y="82677"/>
                </a:lnTo>
                <a:lnTo>
                  <a:pt x="450977" y="0"/>
                </a:lnTo>
                <a:lnTo>
                  <a:pt x="254" y="182245"/>
                </a:lnTo>
                <a:lnTo>
                  <a:pt x="0" y="182245"/>
                </a:lnTo>
                <a:lnTo>
                  <a:pt x="254" y="182372"/>
                </a:lnTo>
                <a:lnTo>
                  <a:pt x="45085" y="182372"/>
                </a:lnTo>
                <a:lnTo>
                  <a:pt x="441325" y="22225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9959" y="3129533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08532" y="281457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6069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9959" y="2806319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778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43989" y="2815082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9959" y="2798064"/>
            <a:ext cx="753110" cy="341630"/>
          </a:xfrm>
          <a:custGeom>
            <a:avLst/>
            <a:gdLst/>
            <a:ahLst/>
            <a:cxnLst/>
            <a:rect l="l" t="t" r="r" b="b"/>
            <a:pathLst>
              <a:path w="753109" h="341630">
                <a:moveTo>
                  <a:pt x="0" y="341122"/>
                </a:moveTo>
                <a:lnTo>
                  <a:pt x="752576" y="341122"/>
                </a:lnTo>
                <a:lnTo>
                  <a:pt x="752576" y="0"/>
                </a:lnTo>
                <a:lnTo>
                  <a:pt x="0" y="0"/>
                </a:lnTo>
                <a:lnTo>
                  <a:pt x="0" y="341122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17105" y="2815082"/>
            <a:ext cx="718820" cy="307340"/>
          </a:xfrm>
          <a:custGeom>
            <a:avLst/>
            <a:gdLst/>
            <a:ahLst/>
            <a:cxnLst/>
            <a:rect l="l" t="t" r="r" b="b"/>
            <a:pathLst>
              <a:path w="718820" h="307339">
                <a:moveTo>
                  <a:pt x="718311" y="307086"/>
                </a:moveTo>
                <a:lnTo>
                  <a:pt x="0" y="307086"/>
                </a:lnTo>
                <a:lnTo>
                  <a:pt x="0" y="0"/>
                </a:lnTo>
                <a:lnTo>
                  <a:pt x="718311" y="0"/>
                </a:lnTo>
                <a:lnTo>
                  <a:pt x="718311" y="307086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7807" y="2883407"/>
            <a:ext cx="140207" cy="1706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18831" y="2926079"/>
            <a:ext cx="88392" cy="85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8600" y="2926079"/>
            <a:ext cx="85344" cy="853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51776" y="2846832"/>
            <a:ext cx="643890" cy="240665"/>
          </a:xfrm>
          <a:custGeom>
            <a:avLst/>
            <a:gdLst/>
            <a:ahLst/>
            <a:cxnLst/>
            <a:rect l="l" t="t" r="r" b="b"/>
            <a:pathLst>
              <a:path w="643890" h="240664">
                <a:moveTo>
                  <a:pt x="626364" y="0"/>
                </a:moveTo>
                <a:lnTo>
                  <a:pt x="34290" y="0"/>
                </a:lnTo>
                <a:lnTo>
                  <a:pt x="0" y="34417"/>
                </a:lnTo>
                <a:lnTo>
                  <a:pt x="0" y="206247"/>
                </a:lnTo>
                <a:lnTo>
                  <a:pt x="34290" y="240665"/>
                </a:lnTo>
                <a:lnTo>
                  <a:pt x="626364" y="240665"/>
                </a:lnTo>
                <a:lnTo>
                  <a:pt x="643509" y="223393"/>
                </a:lnTo>
                <a:lnTo>
                  <a:pt x="41529" y="223393"/>
                </a:lnTo>
                <a:lnTo>
                  <a:pt x="17145" y="199136"/>
                </a:lnTo>
                <a:lnTo>
                  <a:pt x="17145" y="41529"/>
                </a:lnTo>
                <a:lnTo>
                  <a:pt x="41529" y="17145"/>
                </a:lnTo>
                <a:lnTo>
                  <a:pt x="643509" y="17145"/>
                </a:lnTo>
                <a:lnTo>
                  <a:pt x="62636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1028" y="2863976"/>
            <a:ext cx="33020" cy="206375"/>
          </a:xfrm>
          <a:custGeom>
            <a:avLst/>
            <a:gdLst/>
            <a:ahLst/>
            <a:cxnLst/>
            <a:rect l="l" t="t" r="r" b="b"/>
            <a:pathLst>
              <a:path w="33020" h="206375">
                <a:moveTo>
                  <a:pt x="24256" y="0"/>
                </a:moveTo>
                <a:lnTo>
                  <a:pt x="0" y="0"/>
                </a:lnTo>
                <a:lnTo>
                  <a:pt x="15747" y="15748"/>
                </a:lnTo>
                <a:lnTo>
                  <a:pt x="15747" y="190627"/>
                </a:lnTo>
                <a:lnTo>
                  <a:pt x="0" y="206247"/>
                </a:lnTo>
                <a:lnTo>
                  <a:pt x="24256" y="206247"/>
                </a:lnTo>
                <a:lnTo>
                  <a:pt x="32892" y="197739"/>
                </a:lnTo>
                <a:lnTo>
                  <a:pt x="32892" y="8636"/>
                </a:lnTo>
                <a:lnTo>
                  <a:pt x="242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51776" y="2846832"/>
            <a:ext cx="652145" cy="240665"/>
          </a:xfrm>
          <a:custGeom>
            <a:avLst/>
            <a:gdLst/>
            <a:ahLst/>
            <a:cxnLst/>
            <a:rect l="l" t="t" r="r" b="b"/>
            <a:pathLst>
              <a:path w="652145" h="240664">
                <a:moveTo>
                  <a:pt x="626364" y="240664"/>
                </a:moveTo>
                <a:lnTo>
                  <a:pt x="652145" y="214883"/>
                </a:lnTo>
                <a:lnTo>
                  <a:pt x="652145" y="25780"/>
                </a:lnTo>
                <a:lnTo>
                  <a:pt x="626364" y="0"/>
                </a:lnTo>
                <a:lnTo>
                  <a:pt x="34290" y="0"/>
                </a:lnTo>
                <a:lnTo>
                  <a:pt x="0" y="34416"/>
                </a:lnTo>
                <a:lnTo>
                  <a:pt x="0" y="206247"/>
                </a:lnTo>
                <a:lnTo>
                  <a:pt x="34290" y="240664"/>
                </a:lnTo>
                <a:lnTo>
                  <a:pt x="626364" y="24066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68920" y="2863976"/>
            <a:ext cx="617855" cy="206375"/>
          </a:xfrm>
          <a:custGeom>
            <a:avLst/>
            <a:gdLst/>
            <a:ahLst/>
            <a:cxnLst/>
            <a:rect l="l" t="t" r="r" b="b"/>
            <a:pathLst>
              <a:path w="617854" h="206375">
                <a:moveTo>
                  <a:pt x="0" y="24384"/>
                </a:moveTo>
                <a:lnTo>
                  <a:pt x="24384" y="0"/>
                </a:lnTo>
                <a:lnTo>
                  <a:pt x="602107" y="0"/>
                </a:lnTo>
                <a:lnTo>
                  <a:pt x="617855" y="15748"/>
                </a:lnTo>
                <a:lnTo>
                  <a:pt x="617855" y="190627"/>
                </a:lnTo>
                <a:lnTo>
                  <a:pt x="602107" y="206248"/>
                </a:lnTo>
                <a:lnTo>
                  <a:pt x="24384" y="206248"/>
                </a:lnTo>
                <a:lnTo>
                  <a:pt x="0" y="181991"/>
                </a:lnTo>
                <a:lnTo>
                  <a:pt x="0" y="2438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55735" y="4224528"/>
            <a:ext cx="594360" cy="591185"/>
          </a:xfrm>
          <a:custGeom>
            <a:avLst/>
            <a:gdLst/>
            <a:ahLst/>
            <a:cxnLst/>
            <a:rect l="l" t="t" r="r" b="b"/>
            <a:pathLst>
              <a:path w="594359" h="591185">
                <a:moveTo>
                  <a:pt x="297052" y="0"/>
                </a:moveTo>
                <a:lnTo>
                  <a:pt x="248792" y="3810"/>
                </a:lnTo>
                <a:lnTo>
                  <a:pt x="203072" y="14986"/>
                </a:lnTo>
                <a:lnTo>
                  <a:pt x="160527" y="32893"/>
                </a:lnTo>
                <a:lnTo>
                  <a:pt x="121538" y="56896"/>
                </a:lnTo>
                <a:lnTo>
                  <a:pt x="86994" y="86487"/>
                </a:lnTo>
                <a:lnTo>
                  <a:pt x="57276" y="120904"/>
                </a:lnTo>
                <a:lnTo>
                  <a:pt x="33146" y="159512"/>
                </a:lnTo>
                <a:lnTo>
                  <a:pt x="15112" y="201930"/>
                </a:lnTo>
                <a:lnTo>
                  <a:pt x="3936" y="247396"/>
                </a:lnTo>
                <a:lnTo>
                  <a:pt x="0" y="295402"/>
                </a:lnTo>
                <a:lnTo>
                  <a:pt x="3936" y="343281"/>
                </a:lnTo>
                <a:lnTo>
                  <a:pt x="15112" y="388747"/>
                </a:lnTo>
                <a:lnTo>
                  <a:pt x="33146" y="431165"/>
                </a:lnTo>
                <a:lnTo>
                  <a:pt x="57276" y="469773"/>
                </a:lnTo>
                <a:lnTo>
                  <a:pt x="86994" y="504190"/>
                </a:lnTo>
                <a:lnTo>
                  <a:pt x="121538" y="533781"/>
                </a:lnTo>
                <a:lnTo>
                  <a:pt x="160527" y="557784"/>
                </a:lnTo>
                <a:lnTo>
                  <a:pt x="203072" y="575691"/>
                </a:lnTo>
                <a:lnTo>
                  <a:pt x="248792" y="586867"/>
                </a:lnTo>
                <a:lnTo>
                  <a:pt x="297052" y="590677"/>
                </a:lnTo>
                <a:lnTo>
                  <a:pt x="345185" y="586867"/>
                </a:lnTo>
                <a:lnTo>
                  <a:pt x="390905" y="575691"/>
                </a:lnTo>
                <a:lnTo>
                  <a:pt x="433577" y="557784"/>
                </a:lnTo>
                <a:lnTo>
                  <a:pt x="462025" y="540131"/>
                </a:lnTo>
                <a:lnTo>
                  <a:pt x="253999" y="540131"/>
                </a:lnTo>
                <a:lnTo>
                  <a:pt x="207517" y="527431"/>
                </a:lnTo>
                <a:lnTo>
                  <a:pt x="165099" y="506476"/>
                </a:lnTo>
                <a:lnTo>
                  <a:pt x="127761" y="478281"/>
                </a:lnTo>
                <a:lnTo>
                  <a:pt x="96392" y="443611"/>
                </a:lnTo>
                <a:lnTo>
                  <a:pt x="72008" y="403606"/>
                </a:lnTo>
                <a:lnTo>
                  <a:pt x="55371" y="359029"/>
                </a:lnTo>
                <a:lnTo>
                  <a:pt x="47624" y="310896"/>
                </a:lnTo>
                <a:lnTo>
                  <a:pt x="592835" y="310896"/>
                </a:lnTo>
                <a:lnTo>
                  <a:pt x="594105" y="295402"/>
                </a:lnTo>
                <a:lnTo>
                  <a:pt x="592835" y="279781"/>
                </a:lnTo>
                <a:lnTo>
                  <a:pt x="47624" y="279781"/>
                </a:lnTo>
                <a:lnTo>
                  <a:pt x="55244" y="232664"/>
                </a:lnTo>
                <a:lnTo>
                  <a:pt x="55371" y="231647"/>
                </a:lnTo>
                <a:lnTo>
                  <a:pt x="71754" y="187706"/>
                </a:lnTo>
                <a:lnTo>
                  <a:pt x="71881" y="187325"/>
                </a:lnTo>
                <a:lnTo>
                  <a:pt x="96392" y="147066"/>
                </a:lnTo>
                <a:lnTo>
                  <a:pt x="127761" y="112395"/>
                </a:lnTo>
                <a:lnTo>
                  <a:pt x="165099" y="84201"/>
                </a:lnTo>
                <a:lnTo>
                  <a:pt x="207517" y="63246"/>
                </a:lnTo>
                <a:lnTo>
                  <a:pt x="253999" y="50546"/>
                </a:lnTo>
                <a:lnTo>
                  <a:pt x="462025" y="50546"/>
                </a:lnTo>
                <a:lnTo>
                  <a:pt x="433577" y="32893"/>
                </a:lnTo>
                <a:lnTo>
                  <a:pt x="390905" y="14986"/>
                </a:lnTo>
                <a:lnTo>
                  <a:pt x="345185" y="3810"/>
                </a:lnTo>
                <a:lnTo>
                  <a:pt x="29705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97214" y="453542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31242" y="0"/>
                </a:moveTo>
                <a:lnTo>
                  <a:pt x="0" y="0"/>
                </a:lnTo>
                <a:lnTo>
                  <a:pt x="9271" y="51943"/>
                </a:lnTo>
                <a:lnTo>
                  <a:pt x="27686" y="101092"/>
                </a:lnTo>
                <a:lnTo>
                  <a:pt x="52832" y="147193"/>
                </a:lnTo>
                <a:lnTo>
                  <a:pt x="81915" y="190119"/>
                </a:lnTo>
                <a:lnTo>
                  <a:pt x="112522" y="229235"/>
                </a:lnTo>
                <a:lnTo>
                  <a:pt x="198501" y="229235"/>
                </a:lnTo>
                <a:lnTo>
                  <a:pt x="210693" y="213740"/>
                </a:lnTo>
                <a:lnTo>
                  <a:pt x="139954" y="213740"/>
                </a:lnTo>
                <a:lnTo>
                  <a:pt x="109982" y="175641"/>
                </a:lnTo>
                <a:lnTo>
                  <a:pt x="81915" y="135001"/>
                </a:lnTo>
                <a:lnTo>
                  <a:pt x="57785" y="92075"/>
                </a:lnTo>
                <a:lnTo>
                  <a:pt x="40132" y="47117"/>
                </a:lnTo>
                <a:lnTo>
                  <a:pt x="3124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95715" y="453542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252856" y="0"/>
                </a:moveTo>
                <a:lnTo>
                  <a:pt x="206374" y="0"/>
                </a:lnTo>
                <a:lnTo>
                  <a:pt x="198627" y="48133"/>
                </a:lnTo>
                <a:lnTo>
                  <a:pt x="182117" y="92710"/>
                </a:lnTo>
                <a:lnTo>
                  <a:pt x="157606" y="132715"/>
                </a:lnTo>
                <a:lnTo>
                  <a:pt x="126237" y="167386"/>
                </a:lnTo>
                <a:lnTo>
                  <a:pt x="88899" y="195580"/>
                </a:lnTo>
                <a:lnTo>
                  <a:pt x="46481" y="216535"/>
                </a:lnTo>
                <a:lnTo>
                  <a:pt x="0" y="229235"/>
                </a:lnTo>
                <a:lnTo>
                  <a:pt x="122046" y="229235"/>
                </a:lnTo>
                <a:lnTo>
                  <a:pt x="167131" y="193294"/>
                </a:lnTo>
                <a:lnTo>
                  <a:pt x="196849" y="158877"/>
                </a:lnTo>
                <a:lnTo>
                  <a:pt x="220979" y="120269"/>
                </a:lnTo>
                <a:lnTo>
                  <a:pt x="238886" y="77851"/>
                </a:lnTo>
                <a:lnTo>
                  <a:pt x="250189" y="32384"/>
                </a:lnTo>
                <a:lnTo>
                  <a:pt x="2528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52801" y="4290567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597"/>
                </a:lnTo>
              </a:path>
            </a:pathLst>
          </a:custGeom>
          <a:ln w="3253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68409" y="4535423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139953" y="0"/>
                </a:moveTo>
                <a:lnTo>
                  <a:pt x="108584" y="0"/>
                </a:lnTo>
                <a:lnTo>
                  <a:pt x="99694" y="47117"/>
                </a:lnTo>
                <a:lnTo>
                  <a:pt x="82041" y="92075"/>
                </a:lnTo>
                <a:lnTo>
                  <a:pt x="58038" y="135001"/>
                </a:lnTo>
                <a:lnTo>
                  <a:pt x="29844" y="175641"/>
                </a:lnTo>
                <a:lnTo>
                  <a:pt x="0" y="213740"/>
                </a:lnTo>
                <a:lnTo>
                  <a:pt x="39496" y="213740"/>
                </a:lnTo>
                <a:lnTo>
                  <a:pt x="58038" y="190119"/>
                </a:lnTo>
                <a:lnTo>
                  <a:pt x="87375" y="147193"/>
                </a:lnTo>
                <a:lnTo>
                  <a:pt x="112521" y="101092"/>
                </a:lnTo>
                <a:lnTo>
                  <a:pt x="130936" y="51943"/>
                </a:lnTo>
                <a:lnTo>
                  <a:pt x="13995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97214" y="427507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198500" y="0"/>
                </a:moveTo>
                <a:lnTo>
                  <a:pt x="112521" y="0"/>
                </a:lnTo>
                <a:lnTo>
                  <a:pt x="81914" y="39243"/>
                </a:lnTo>
                <a:lnTo>
                  <a:pt x="52577" y="82042"/>
                </a:lnTo>
                <a:lnTo>
                  <a:pt x="27304" y="128143"/>
                </a:lnTo>
                <a:lnTo>
                  <a:pt x="8889" y="177419"/>
                </a:lnTo>
                <a:lnTo>
                  <a:pt x="0" y="229235"/>
                </a:lnTo>
                <a:lnTo>
                  <a:pt x="31241" y="229235"/>
                </a:lnTo>
                <a:lnTo>
                  <a:pt x="40131" y="182118"/>
                </a:lnTo>
                <a:lnTo>
                  <a:pt x="57784" y="137160"/>
                </a:lnTo>
                <a:lnTo>
                  <a:pt x="81914" y="94234"/>
                </a:lnTo>
                <a:lnTo>
                  <a:pt x="109981" y="53594"/>
                </a:lnTo>
                <a:lnTo>
                  <a:pt x="139953" y="15494"/>
                </a:lnTo>
                <a:lnTo>
                  <a:pt x="210692" y="15494"/>
                </a:lnTo>
                <a:lnTo>
                  <a:pt x="19850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68409" y="4290567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39497" y="0"/>
                </a:moveTo>
                <a:lnTo>
                  <a:pt x="0" y="0"/>
                </a:lnTo>
                <a:lnTo>
                  <a:pt x="29972" y="38099"/>
                </a:lnTo>
                <a:lnTo>
                  <a:pt x="58039" y="78485"/>
                </a:lnTo>
                <a:lnTo>
                  <a:pt x="82042" y="121284"/>
                </a:lnTo>
                <a:lnTo>
                  <a:pt x="99695" y="166369"/>
                </a:lnTo>
                <a:lnTo>
                  <a:pt x="108585" y="213740"/>
                </a:lnTo>
                <a:lnTo>
                  <a:pt x="139954" y="213740"/>
                </a:lnTo>
                <a:lnTo>
                  <a:pt x="130937" y="161924"/>
                </a:lnTo>
                <a:lnTo>
                  <a:pt x="112522" y="112648"/>
                </a:lnTo>
                <a:lnTo>
                  <a:pt x="87376" y="66547"/>
                </a:lnTo>
                <a:lnTo>
                  <a:pt x="58039" y="23748"/>
                </a:lnTo>
                <a:lnTo>
                  <a:pt x="3949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95715" y="427507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122047" y="0"/>
                </a:moveTo>
                <a:lnTo>
                  <a:pt x="0" y="0"/>
                </a:lnTo>
                <a:lnTo>
                  <a:pt x="46482" y="12700"/>
                </a:lnTo>
                <a:lnTo>
                  <a:pt x="88900" y="33655"/>
                </a:lnTo>
                <a:lnTo>
                  <a:pt x="126238" y="61849"/>
                </a:lnTo>
                <a:lnTo>
                  <a:pt x="157607" y="96520"/>
                </a:lnTo>
                <a:lnTo>
                  <a:pt x="182118" y="136525"/>
                </a:lnTo>
                <a:lnTo>
                  <a:pt x="198628" y="181102"/>
                </a:lnTo>
                <a:lnTo>
                  <a:pt x="206375" y="229235"/>
                </a:lnTo>
                <a:lnTo>
                  <a:pt x="252857" y="229235"/>
                </a:lnTo>
                <a:lnTo>
                  <a:pt x="238887" y="151384"/>
                </a:lnTo>
                <a:lnTo>
                  <a:pt x="220980" y="108966"/>
                </a:lnTo>
                <a:lnTo>
                  <a:pt x="196850" y="70358"/>
                </a:lnTo>
                <a:lnTo>
                  <a:pt x="167132" y="35941"/>
                </a:lnTo>
                <a:lnTo>
                  <a:pt x="132461" y="6350"/>
                </a:lnTo>
                <a:lnTo>
                  <a:pt x="12204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1613407" y="0"/>
                </a:moveTo>
                <a:lnTo>
                  <a:pt x="0" y="0"/>
                </a:lnTo>
                <a:lnTo>
                  <a:pt x="0" y="913955"/>
                </a:lnTo>
                <a:lnTo>
                  <a:pt x="1613407" y="913955"/>
                </a:lnTo>
                <a:lnTo>
                  <a:pt x="1613407" y="380809"/>
                </a:lnTo>
                <a:lnTo>
                  <a:pt x="1684913" y="152323"/>
                </a:lnTo>
                <a:lnTo>
                  <a:pt x="1613407" y="152323"/>
                </a:lnTo>
                <a:lnTo>
                  <a:pt x="1613407" y="0"/>
                </a:lnTo>
                <a:close/>
              </a:path>
              <a:path w="1725295" h="914400">
                <a:moveTo>
                  <a:pt x="1725167" y="23698"/>
                </a:moveTo>
                <a:lnTo>
                  <a:pt x="1613407" y="152323"/>
                </a:lnTo>
                <a:lnTo>
                  <a:pt x="1684913" y="152323"/>
                </a:lnTo>
                <a:lnTo>
                  <a:pt x="1725167" y="23698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 lang="en-US" altLang="zh-CN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中国和巴基斯坦签署了重要 的条约和协议，包括：</a:t>
            </a:r>
            <a:endParaRPr lang="en-US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双边投资条约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中巴经济走 廊（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CPEC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0" y="0"/>
                </a:moveTo>
                <a:lnTo>
                  <a:pt x="941069" y="0"/>
                </a:lnTo>
                <a:lnTo>
                  <a:pt x="1344422" y="0"/>
                </a:lnTo>
                <a:lnTo>
                  <a:pt x="1613408" y="0"/>
                </a:lnTo>
                <a:lnTo>
                  <a:pt x="1613408" y="152323"/>
                </a:lnTo>
                <a:lnTo>
                  <a:pt x="1725168" y="23698"/>
                </a:lnTo>
                <a:lnTo>
                  <a:pt x="1613408" y="380809"/>
                </a:lnTo>
                <a:lnTo>
                  <a:pt x="1613408" y="913955"/>
                </a:lnTo>
                <a:lnTo>
                  <a:pt x="1344422" y="913955"/>
                </a:lnTo>
                <a:lnTo>
                  <a:pt x="941069" y="913955"/>
                </a:lnTo>
                <a:lnTo>
                  <a:pt x="0" y="913955"/>
                </a:lnTo>
                <a:lnTo>
                  <a:pt x="0" y="380809"/>
                </a:lnTo>
                <a:lnTo>
                  <a:pt x="0" y="1523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03149" y="54639"/>
            <a:ext cx="679710" cy="6771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4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416960" y="6373707"/>
            <a:ext cx="99186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5" dirty="0">
                <a:solidFill>
                  <a:srgbClr val="1E1E1E"/>
                </a:solidFill>
                <a:latin typeface="SimSun"/>
                <a:cs typeface="SimSun"/>
              </a:rPr>
              <a:t>来源</a:t>
            </a:r>
            <a:r>
              <a:rPr sz="700" spc="-10" dirty="0">
                <a:solidFill>
                  <a:srgbClr val="1E1E1E"/>
                </a:solidFill>
                <a:latin typeface="SimSun"/>
                <a:cs typeface="SimSun"/>
              </a:rPr>
              <a:t>：上海国际金融中心</a:t>
            </a:r>
            <a:endParaRPr sz="70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10657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60591"/>
            <a:ext cx="3178810" cy="596900"/>
          </a:xfrm>
          <a:custGeom>
            <a:avLst/>
            <a:gdLst/>
            <a:ahLst/>
            <a:cxnLst/>
            <a:rect l="l" t="t" r="r" b="b"/>
            <a:pathLst>
              <a:path w="3178810" h="596900">
                <a:moveTo>
                  <a:pt x="0" y="596798"/>
                </a:moveTo>
                <a:lnTo>
                  <a:pt x="3178683" y="596798"/>
                </a:lnTo>
                <a:lnTo>
                  <a:pt x="3178683" y="0"/>
                </a:lnTo>
                <a:lnTo>
                  <a:pt x="0" y="0"/>
                </a:lnTo>
                <a:lnTo>
                  <a:pt x="0" y="59679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25"/>
            <a:ext cx="3178810" cy="4209415"/>
          </a:xfrm>
          <a:custGeom>
            <a:avLst/>
            <a:gdLst/>
            <a:ahLst/>
            <a:cxnLst/>
            <a:rect l="l" t="t" r="r" b="b"/>
            <a:pathLst>
              <a:path w="3178810" h="4209415">
                <a:moveTo>
                  <a:pt x="0" y="4208907"/>
                </a:moveTo>
                <a:lnTo>
                  <a:pt x="3178683" y="4208907"/>
                </a:lnTo>
                <a:lnTo>
                  <a:pt x="3178683" y="0"/>
                </a:lnTo>
                <a:lnTo>
                  <a:pt x="0" y="0"/>
                </a:lnTo>
                <a:lnTo>
                  <a:pt x="0" y="420890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这些努力得到了国际认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可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，巴基斯坦已被国际媒体报道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为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一个新兴的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有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吸引力的投资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的地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399" y="2048325"/>
            <a:ext cx="4163695" cy="307777"/>
          </a:xfrm>
          <a:prstGeom prst="rect">
            <a:avLst/>
          </a:prstGeom>
          <a:solidFill>
            <a:srgbClr val="787878"/>
          </a:solidFill>
        </p:spPr>
        <p:txBody>
          <a:bodyPr vert="horz" wrap="square" lIns="0" tIns="0" rIns="0" bIns="0" rtlCol="0">
            <a:spAutoFit/>
          </a:bodyPr>
          <a:lstStyle/>
          <a:p>
            <a:pPr marL="713105">
              <a:lnSpc>
                <a:spcPct val="100000"/>
              </a:lnSpc>
            </a:pPr>
            <a:r>
              <a:rPr sz="2000" b="1" spc="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</a:t>
            </a:r>
            <a:r>
              <a:rPr sz="2000" b="1" spc="-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基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被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-3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spc="-2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报道的地方</a:t>
            </a:r>
            <a:endParaRPr sz="2000" b="1" dirty="0"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solidFill>
            <a:srgbClr val="F8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ln w="12192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447" y="2554223"/>
            <a:ext cx="2734055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17447" y="3374135"/>
            <a:ext cx="2590800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" y="3983735"/>
            <a:ext cx="3072383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936" y="4617720"/>
            <a:ext cx="3163824" cy="603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0520" y="1594103"/>
            <a:ext cx="719327" cy="4032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1" y="5733288"/>
            <a:ext cx="12179935" cy="527050"/>
          </a:xfrm>
          <a:custGeom>
            <a:avLst/>
            <a:gdLst/>
            <a:ahLst/>
            <a:cxnLst/>
            <a:rect l="l" t="t" r="r" b="b"/>
            <a:pathLst>
              <a:path w="12179935" h="527050">
                <a:moveTo>
                  <a:pt x="0" y="526999"/>
                </a:moveTo>
                <a:lnTo>
                  <a:pt x="12179554" y="526999"/>
                </a:lnTo>
                <a:lnTo>
                  <a:pt x="12179554" y="0"/>
                </a:lnTo>
                <a:lnTo>
                  <a:pt x="0" y="0"/>
                </a:lnTo>
                <a:lnTo>
                  <a:pt x="0" y="52699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7001" y="5870921"/>
            <a:ext cx="57036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FFFFFF"/>
                </a:solidFill>
                <a:latin typeface="MS Gothic"/>
                <a:cs typeface="MS Gothic"/>
              </a:rPr>
              <a:t>国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际认可凸显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巴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基斯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经济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吸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引力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和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稳定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的提升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49952" y="2011679"/>
            <a:ext cx="6845808" cy="3709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62144" y="1594103"/>
            <a:ext cx="6849109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文章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0240" y="2228088"/>
            <a:ext cx="5123688" cy="774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6815" y="2264664"/>
            <a:ext cx="4998720" cy="655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2244" y="2260092"/>
            <a:ext cx="5011420" cy="664210"/>
          </a:xfrm>
          <a:custGeom>
            <a:avLst/>
            <a:gdLst/>
            <a:ahLst/>
            <a:cxnLst/>
            <a:rect l="l" t="t" r="r" b="b"/>
            <a:pathLst>
              <a:path w="5011420" h="664210">
                <a:moveTo>
                  <a:pt x="0" y="664083"/>
                </a:moveTo>
                <a:lnTo>
                  <a:pt x="5010911" y="664083"/>
                </a:lnTo>
                <a:lnTo>
                  <a:pt x="5010911" y="0"/>
                </a:lnTo>
                <a:lnTo>
                  <a:pt x="0" y="0"/>
                </a:lnTo>
                <a:lnTo>
                  <a:pt x="0" y="664083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40" y="3898391"/>
            <a:ext cx="4005071" cy="746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6815" y="3931920"/>
            <a:ext cx="3883151" cy="627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2244" y="3930434"/>
            <a:ext cx="3895725" cy="636905"/>
          </a:xfrm>
          <a:custGeom>
            <a:avLst/>
            <a:gdLst/>
            <a:ahLst/>
            <a:cxnLst/>
            <a:rect l="l" t="t" r="r" b="b"/>
            <a:pathLst>
              <a:path w="3895725" h="636904">
                <a:moveTo>
                  <a:pt x="0" y="636485"/>
                </a:moveTo>
                <a:lnTo>
                  <a:pt x="3895217" y="636485"/>
                </a:lnTo>
                <a:lnTo>
                  <a:pt x="3895217" y="0"/>
                </a:lnTo>
                <a:lnTo>
                  <a:pt x="0" y="0"/>
                </a:lnTo>
                <a:lnTo>
                  <a:pt x="0" y="636485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0240" y="3060192"/>
            <a:ext cx="5629656" cy="7437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6815" y="3096767"/>
            <a:ext cx="5507736" cy="6248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2244" y="3095193"/>
            <a:ext cx="5520055" cy="630555"/>
          </a:xfrm>
          <a:custGeom>
            <a:avLst/>
            <a:gdLst/>
            <a:ahLst/>
            <a:cxnLst/>
            <a:rect l="l" t="t" r="r" b="b"/>
            <a:pathLst>
              <a:path w="5520055" h="630554">
                <a:moveTo>
                  <a:pt x="0" y="630478"/>
                </a:moveTo>
                <a:lnTo>
                  <a:pt x="5519928" y="630478"/>
                </a:lnTo>
                <a:lnTo>
                  <a:pt x="5519928" y="0"/>
                </a:lnTo>
                <a:lnTo>
                  <a:pt x="0" y="0"/>
                </a:lnTo>
                <a:lnTo>
                  <a:pt x="0" y="630478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0240" y="4675632"/>
            <a:ext cx="5718048" cy="807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6815" y="4712208"/>
            <a:ext cx="5596128" cy="6857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2244" y="4707623"/>
            <a:ext cx="5608320" cy="697865"/>
          </a:xfrm>
          <a:custGeom>
            <a:avLst/>
            <a:gdLst/>
            <a:ahLst/>
            <a:cxnLst/>
            <a:rect l="l" t="t" r="r" b="b"/>
            <a:pathLst>
              <a:path w="5608320" h="697864">
                <a:moveTo>
                  <a:pt x="0" y="697496"/>
                </a:moveTo>
                <a:lnTo>
                  <a:pt x="5608320" y="697496"/>
                </a:lnTo>
                <a:lnTo>
                  <a:pt x="5608320" y="0"/>
                </a:lnTo>
                <a:lnTo>
                  <a:pt x="0" y="0"/>
                </a:lnTo>
                <a:lnTo>
                  <a:pt x="0" y="697496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6800" y="2054351"/>
            <a:ext cx="6964680" cy="3675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672" y="2487167"/>
            <a:ext cx="3654552" cy="29474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54969" y="119972"/>
            <a:ext cx="573020" cy="5708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0720" y="2286000"/>
            <a:ext cx="5005070" cy="600710"/>
          </a:xfrm>
          <a:custGeom>
            <a:avLst/>
            <a:gdLst/>
            <a:ahLst/>
            <a:cxnLst/>
            <a:rect l="l" t="t" r="r" b="b"/>
            <a:pathLst>
              <a:path w="5005070" h="600710">
                <a:moveTo>
                  <a:pt x="0" y="600455"/>
                </a:moveTo>
                <a:lnTo>
                  <a:pt x="5004816" y="600455"/>
                </a:lnTo>
                <a:lnTo>
                  <a:pt x="5004816" y="0"/>
                </a:lnTo>
                <a:lnTo>
                  <a:pt x="0" y="0"/>
                </a:lnTo>
                <a:lnTo>
                  <a:pt x="0" y="600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1200" y="3133344"/>
            <a:ext cx="5257800" cy="570230"/>
          </a:xfrm>
          <a:custGeom>
            <a:avLst/>
            <a:gdLst/>
            <a:ahLst/>
            <a:cxnLst/>
            <a:rect l="l" t="t" r="r" b="b"/>
            <a:pathLst>
              <a:path w="5257800" h="570229">
                <a:moveTo>
                  <a:pt x="0" y="569976"/>
                </a:moveTo>
                <a:lnTo>
                  <a:pt x="5257800" y="569976"/>
                </a:lnTo>
                <a:lnTo>
                  <a:pt x="5257800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000" y="4779264"/>
            <a:ext cx="5560060" cy="554990"/>
          </a:xfrm>
          <a:custGeom>
            <a:avLst/>
            <a:gdLst/>
            <a:ahLst/>
            <a:cxnLst/>
            <a:rect l="l" t="t" r="r" b="b"/>
            <a:pathLst>
              <a:path w="5560059" h="554989">
                <a:moveTo>
                  <a:pt x="0" y="554736"/>
                </a:moveTo>
                <a:lnTo>
                  <a:pt x="5559552" y="554736"/>
                </a:lnTo>
                <a:lnTo>
                  <a:pt x="5559552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91200" y="3941064"/>
            <a:ext cx="3733800" cy="631190"/>
          </a:xfrm>
          <a:custGeom>
            <a:avLst/>
            <a:gdLst/>
            <a:ahLst/>
            <a:cxnLst/>
            <a:rect l="l" t="t" r="r" b="b"/>
            <a:pathLst>
              <a:path w="3733800" h="631189">
                <a:moveTo>
                  <a:pt x="0" y="630936"/>
                </a:moveTo>
                <a:lnTo>
                  <a:pt x="3733800" y="630936"/>
                </a:lnTo>
                <a:lnTo>
                  <a:pt x="37338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F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3029" y="2444369"/>
            <a:ext cx="5293995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20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斯坦不再</a:t>
            </a:r>
            <a:r>
              <a:rPr sz="1800" b="1" spc="5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高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风险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经济堪称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迷你奇迹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”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-4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I</a:t>
            </a:r>
            <a:r>
              <a:rPr sz="1800" b="1" spc="-3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M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F</a:t>
            </a: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援助</a:t>
            </a:r>
            <a:r>
              <a:rPr sz="1800" b="1" spc="1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18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动巴基斯坦经济超预期增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长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spc="-49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IM</a:t>
            </a:r>
            <a:r>
              <a:rPr sz="1800" spc="-15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F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总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裁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巴基斯坦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正朝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“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</a:t>
            </a: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确方向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”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发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展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》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《世界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银行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坚持结构性改革对经济稳定至关重</a:t>
            </a:r>
            <a:r>
              <a:rPr sz="1800" spc="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要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605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24015" y="3396869"/>
            <a:ext cx="5587365" cy="2988945"/>
          </a:xfrm>
          <a:custGeom>
            <a:avLst/>
            <a:gdLst/>
            <a:ahLst/>
            <a:cxnLst/>
            <a:rect l="l" t="t" r="r" b="b"/>
            <a:pathLst>
              <a:path w="5587365" h="2988945">
                <a:moveTo>
                  <a:pt x="5586984" y="0"/>
                </a:moveTo>
                <a:lnTo>
                  <a:pt x="0" y="0"/>
                </a:lnTo>
                <a:lnTo>
                  <a:pt x="0" y="2988335"/>
                </a:lnTo>
                <a:lnTo>
                  <a:pt x="5586984" y="2988335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4015" y="1118616"/>
            <a:ext cx="5587365" cy="2278380"/>
          </a:xfrm>
          <a:custGeom>
            <a:avLst/>
            <a:gdLst/>
            <a:ahLst/>
            <a:cxnLst/>
            <a:rect l="l" t="t" r="r" b="b"/>
            <a:pathLst>
              <a:path w="5587365" h="2278379">
                <a:moveTo>
                  <a:pt x="5586984" y="0"/>
                </a:moveTo>
                <a:lnTo>
                  <a:pt x="0" y="0"/>
                </a:lnTo>
                <a:lnTo>
                  <a:pt x="0" y="2278253"/>
                </a:lnTo>
                <a:lnTo>
                  <a:pt x="5586984" y="2278253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761111"/>
            <a:ext cx="8382000" cy="355600"/>
          </a:xfrm>
          <a:custGeom>
            <a:avLst/>
            <a:gdLst/>
            <a:ahLst/>
            <a:cxnLst/>
            <a:rect l="l" t="t" r="r" b="b"/>
            <a:pathLst>
              <a:path w="8382000" h="355600">
                <a:moveTo>
                  <a:pt x="0" y="355600"/>
                </a:moveTo>
                <a:lnTo>
                  <a:pt x="8382000" y="355600"/>
                </a:lnTo>
                <a:lnTo>
                  <a:pt x="838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1116711"/>
            <a:ext cx="2794000" cy="2278380"/>
          </a:xfrm>
          <a:custGeom>
            <a:avLst/>
            <a:gdLst/>
            <a:ahLst/>
            <a:cxnLst/>
            <a:rect l="l" t="t" r="r" b="b"/>
            <a:pathLst>
              <a:path w="2794000" h="2278379">
                <a:moveTo>
                  <a:pt x="0" y="2278380"/>
                </a:moveTo>
                <a:lnTo>
                  <a:pt x="2794000" y="2278380"/>
                </a:lnTo>
                <a:lnTo>
                  <a:pt x="2794000" y="0"/>
                </a:lnTo>
                <a:lnTo>
                  <a:pt x="0" y="0"/>
                </a:lnTo>
                <a:lnTo>
                  <a:pt x="0" y="227838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3395090"/>
            <a:ext cx="2794000" cy="2988310"/>
          </a:xfrm>
          <a:custGeom>
            <a:avLst/>
            <a:gdLst/>
            <a:ahLst/>
            <a:cxnLst/>
            <a:rect l="l" t="t" r="r" b="b"/>
            <a:pathLst>
              <a:path w="2794000" h="2988310">
                <a:moveTo>
                  <a:pt x="0" y="2988310"/>
                </a:moveTo>
                <a:lnTo>
                  <a:pt x="2794000" y="2988310"/>
                </a:lnTo>
                <a:lnTo>
                  <a:pt x="2794000" y="0"/>
                </a:lnTo>
                <a:lnTo>
                  <a:pt x="0" y="0"/>
                </a:lnTo>
                <a:lnTo>
                  <a:pt x="0" y="298831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3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111671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39509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97774" y="1225467"/>
            <a:ext cx="270599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535"/>
              </a:spcBef>
            </a:pP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杭州新海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（中国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55244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5000</a:t>
            </a: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万至</a:t>
            </a:r>
            <a:r>
              <a:rPr sz="1400" b="1" spc="-25" dirty="0">
                <a:solidFill>
                  <a:srgbClr val="005C2E"/>
                </a:solidFill>
                <a:latin typeface="Arial"/>
                <a:cs typeface="Arial"/>
              </a:rPr>
              <a:t>700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spc="-30" dirty="0">
                <a:solidFill>
                  <a:srgbClr val="005C2E"/>
                </a:solidFill>
                <a:latin typeface="SimSun"/>
                <a:cs typeface="SimSun"/>
              </a:rPr>
              <a:t>万美元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14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合资企业扩大巴基斯坦</a:t>
            </a:r>
            <a:r>
              <a:rPr sz="1400" b="1" spc="-30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b="1" spc="-2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生产能力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527" y="1173956"/>
            <a:ext cx="152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D</a:t>
            </a:r>
            <a:r>
              <a:rPr sz="1400" b="1" spc="-5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ts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阿联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酋）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2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8527" y="1826609"/>
            <a:ext cx="246443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卡拉奇门户码头管理、运营和开发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年特许经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营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协议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43161" y="1172178"/>
            <a:ext cx="17145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l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q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ab</a:t>
            </a:r>
            <a:r>
              <a:rPr sz="1400" b="1" spc="-35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Ca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卡塔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尔）电力建设公司（中 国）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20.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9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lang="en-US" sz="1400" spc="-25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>
              <a:lnSpc>
                <a:spcPct val="90000"/>
              </a:lnSpc>
            </a:pPr>
            <a:endParaRPr sz="1400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5071" y="1987404"/>
            <a:ext cx="1854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卡西姆港燃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煤发电厂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0619" y="3622431"/>
            <a:ext cx="2709992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8135" algn="just"/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迪拜环球港务集团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b="1" spc="-25" dirty="0" err="1">
                <a:solidFill>
                  <a:srgbClr val="005C2E"/>
                </a:solidFill>
                <a:latin typeface="SimSun"/>
                <a:cs typeface="SimSun"/>
              </a:rPr>
              <a:t>和国</a:t>
            </a: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家物流公司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（巴基斯坦）</a:t>
            </a:r>
            <a:r>
              <a:rPr sz="1400" spc="-25" dirty="0" err="1">
                <a:solidFill>
                  <a:srgbClr val="005C2E"/>
                </a:solidFill>
                <a:latin typeface="SimSun"/>
                <a:cs typeface="SimSun"/>
              </a:rPr>
              <a:t>合资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投资</a:t>
            </a:r>
            <a:r>
              <a:rPr sz="1400" spc="-30" dirty="0" err="1">
                <a:solidFill>
                  <a:srgbClr val="005C2E"/>
                </a:solidFill>
                <a:latin typeface="SimSun"/>
                <a:cs typeface="SimSun"/>
              </a:rPr>
              <a:t>未公开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65100" marR="5080" indent="-152400">
              <a:lnSpc>
                <a:spcPts val="137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b="1" spc="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卡拉奇港至普里普里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公里货运走廊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8891" y="3607581"/>
            <a:ext cx="18587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b="1" spc="-5" dirty="0" err="1">
                <a:solidFill>
                  <a:srgbClr val="005C2E"/>
                </a:solidFill>
                <a:latin typeface="SimSun"/>
                <a:cs typeface="SimSun"/>
              </a:rPr>
              <a:t>阿拉伯航空</a:t>
            </a:r>
            <a:r>
              <a:rPr sz="1400" spc="-5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与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ak</a:t>
            </a:r>
            <a:r>
              <a:rPr sz="1400" b="1" spc="-20" dirty="0" err="1">
                <a:solidFill>
                  <a:srgbClr val="005C2E"/>
                </a:solidFill>
                <a:latin typeface="Arial"/>
                <a:cs typeface="Arial"/>
              </a:rPr>
              <a:t>s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G</a:t>
            </a:r>
            <a:r>
              <a:rPr sz="1400" b="1" spc="-10" dirty="0" err="1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 err="1">
                <a:solidFill>
                  <a:srgbClr val="005C2E"/>
                </a:solidFill>
                <a:latin typeface="Arial"/>
                <a:cs typeface="Arial"/>
              </a:rPr>
              <a:t>u</a:t>
            </a:r>
            <a:r>
              <a:rPr sz="1400" b="1" spc="-10" dirty="0" err="1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 err="1">
                <a:solidFill>
                  <a:srgbClr val="005C2E"/>
                </a:solidFill>
                <a:latin typeface="SimSun"/>
                <a:cs typeface="SimSun"/>
              </a:rPr>
              <a:t>巴基斯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坦）合资企业投资未公开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6771" y="4586949"/>
            <a:ext cx="2607945" cy="575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892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spc="10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E1E1E"/>
                </a:solidFill>
                <a:latin typeface="SimSun"/>
                <a:cs typeface="SimSun"/>
              </a:rPr>
              <a:t>与巴基斯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坦</a:t>
            </a:r>
            <a:r>
              <a:rPr sz="1400" spc="-7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b="1" spc="10" dirty="0">
                <a:solidFill>
                  <a:srgbClr val="1E1E1E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sz="1400" b="1" spc="-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集团合资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计划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于</a:t>
            </a:r>
            <a:r>
              <a:rPr sz="1400" spc="-26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r>
              <a:rPr sz="1400" b="1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年推出廉价航空公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司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b="1" spc="-20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y Ji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nn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6370" y="3536982"/>
            <a:ext cx="23126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err="1">
                <a:solidFill>
                  <a:srgbClr val="005C2E"/>
                </a:solidFill>
                <a:latin typeface="SimSun"/>
                <a:cs typeface="SimSun"/>
              </a:rPr>
              <a:t>其他公告和谅解备忘</a:t>
            </a: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录</a:t>
            </a:r>
            <a:endParaRPr lang="en-US" sz="1400" b="1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（非详尽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69040" y="1627632"/>
            <a:ext cx="353568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9640" y="1188719"/>
            <a:ext cx="338327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69040" y="1188719"/>
            <a:ext cx="353568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7671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2432" y="1188719"/>
            <a:ext cx="353567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59823" y="2791967"/>
            <a:ext cx="807720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90047" y="2846832"/>
            <a:ext cx="1298448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3103" y="5617464"/>
            <a:ext cx="1072896" cy="670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4319" y="5769864"/>
            <a:ext cx="993648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50095" y="3953255"/>
            <a:ext cx="1752600" cy="1207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88880" y="4953000"/>
            <a:ext cx="146608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1640" y="5605271"/>
            <a:ext cx="1511807" cy="4907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3447" y="2630423"/>
            <a:ext cx="2136648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49640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09247" y="37733"/>
            <a:ext cx="603503" cy="601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8300" y="6299200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6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459455" y="312800"/>
            <a:ext cx="2389479" cy="295465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r>
              <a:rPr lang="zh-CN" alt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多家全球和地区实体宣布近期在巴基斯坦的外国直接投（</a:t>
            </a:r>
            <a:r>
              <a:rPr 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FDI</a:t>
            </a:r>
            <a:r>
              <a:rPr lang="zh-CN" alt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）项目</a:t>
            </a:r>
            <a:endParaRPr lang="en-US" sz="3200" b="1" kern="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81BCFB90-717F-5836-563F-5522F5D036D0}"/>
              </a:ext>
            </a:extLst>
          </p:cNvPr>
          <p:cNvSpPr txBox="1">
            <a:spLocks/>
          </p:cNvSpPr>
          <p:nvPr/>
        </p:nvSpPr>
        <p:spPr>
          <a:xfrm>
            <a:off x="3366766" y="231407"/>
            <a:ext cx="8382000" cy="4431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巴基斯坦外国直接投资（</a:t>
            </a:r>
            <a:r>
              <a:rPr 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FDI</a:t>
            </a:r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）项目示例</a:t>
            </a:r>
            <a:endParaRPr lang="en-US" sz="3200" kern="0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3501873" y="751456"/>
            <a:ext cx="595482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55244">
              <a:lnSpc>
                <a:spcPct val="100000"/>
              </a:lnSpc>
            </a:pPr>
            <a:r>
              <a:rPr lang="zh-CN" altLang="en-US" b="1" dirty="0">
                <a:solidFill>
                  <a:srgbClr val="FFFFFF"/>
                </a:solidFill>
              </a:rPr>
              <a:t>外商直接投资项目（非</a:t>
            </a:r>
            <a:r>
              <a:rPr lang="zh-CN" altLang="en-US" b="1" spc="-20" dirty="0">
                <a:solidFill>
                  <a:srgbClr val="FFFFFF"/>
                </a:solidFill>
              </a:rPr>
              <a:t>详</a:t>
            </a:r>
            <a:r>
              <a:rPr lang="zh-CN" altLang="en-US" b="1" spc="-5" dirty="0">
                <a:solidFill>
                  <a:srgbClr val="FFFFFF"/>
                </a:solidFill>
              </a:rPr>
              <a:t>尽</a:t>
            </a:r>
            <a:r>
              <a:rPr lang="zh-CN" altLang="en-US" b="1" dirty="0">
                <a:solidFill>
                  <a:srgbClr val="FFFFFF"/>
                </a:solidFill>
              </a:rPr>
              <a:t>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174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304800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"/>
              <a:ext cx="3048000" cy="6859905"/>
            </a:xfrm>
            <a:custGeom>
              <a:avLst/>
              <a:gdLst/>
              <a:ahLst/>
              <a:cxnLst/>
              <a:rect l="l" t="t" r="r" b="b"/>
              <a:pathLst>
                <a:path w="3048000" h="6859905">
                  <a:moveTo>
                    <a:pt x="3048000" y="0"/>
                  </a:moveTo>
                  <a:lnTo>
                    <a:pt x="0" y="0"/>
                  </a:lnTo>
                  <a:lnTo>
                    <a:pt x="0" y="6859524"/>
                  </a:lnTo>
                  <a:lnTo>
                    <a:pt x="3048000" y="6859524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51" y="633567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7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50640" y="898525"/>
            <a:ext cx="3533140" cy="743585"/>
          </a:xfrm>
          <a:custGeom>
            <a:avLst/>
            <a:gdLst/>
            <a:ahLst/>
            <a:cxnLst/>
            <a:rect l="l" t="t" r="r" b="b"/>
            <a:pathLst>
              <a:path w="3533140" h="743585">
                <a:moveTo>
                  <a:pt x="3532632" y="0"/>
                </a:moveTo>
                <a:lnTo>
                  <a:pt x="0" y="0"/>
                </a:lnTo>
                <a:lnTo>
                  <a:pt x="0" y="743026"/>
                </a:lnTo>
                <a:lnTo>
                  <a:pt x="3532632" y="743026"/>
                </a:lnTo>
                <a:lnTo>
                  <a:pt x="353263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300" y="330200"/>
            <a:ext cx="2641600" cy="270343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5"/>
              </a:spcBef>
            </a:pPr>
            <a:r>
              <a:rPr lang="zh-CN" altLang="en-US" sz="3200" spc="-1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展望未来，巴基斯</a:t>
            </a:r>
            <a:r>
              <a:rPr lang="zh-CN" altLang="en-US" sz="3200" spc="-75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坦计划通过 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13</a:t>
            </a:r>
            <a:r>
              <a:rPr lang="zh-CN" altLang="en-US" sz="3200" spc="-5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 </a:t>
            </a:r>
            <a:r>
              <a:rPr lang="zh-CN" altLang="en-US" sz="3200" spc="-5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个</a:t>
            </a:r>
            <a:b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</a:br>
            <a:r>
              <a:rPr lang="zh-CN" altLang="en-US" sz="3200" spc="-1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投资领域推动国内</a:t>
            </a:r>
            <a:r>
              <a:rPr lang="zh-CN" altLang="en-US" sz="3200" spc="-25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增长</a:t>
            </a:r>
            <a:b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</a:br>
            <a:endParaRPr sz="3200" spc="-2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1653" y="228600"/>
            <a:ext cx="594334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zh-CN" altLang="en-US" sz="3200" b="1" spc="-1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巴基斯坦重点投资领域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7463" y="1187559"/>
            <a:ext cx="35331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dirty="0">
                <a:solidFill>
                  <a:srgbClr val="7E7E7E"/>
                </a:solidFill>
                <a:latin typeface="Arial" panose="020B0604020202020204"/>
                <a:ea typeface="SimSun" panose="02010600030101010101" pitchFamily="2" charset="-122"/>
                <a:cs typeface="Arial" panose="020B0604020202020204"/>
                <a:sym typeface="+mn-ea"/>
              </a:rPr>
              <a:t>半导体</a:t>
            </a:r>
            <a:endParaRPr lang="zh-CN" altLang="en-US" sz="2000" b="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22650" y="892047"/>
            <a:ext cx="8388350" cy="756285"/>
            <a:chOff x="3422650" y="892047"/>
            <a:chExt cx="8388350" cy="75628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898397"/>
              <a:ext cx="909574" cy="7430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29000" y="89839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31" y="2500"/>
                  </a:lnTo>
                  <a:lnTo>
                    <a:pt x="559076" y="9814"/>
                  </a:lnTo>
                  <a:lnTo>
                    <a:pt x="608181" y="21663"/>
                  </a:lnTo>
                  <a:lnTo>
                    <a:pt x="654805" y="37769"/>
                  </a:lnTo>
                  <a:lnTo>
                    <a:pt x="698608" y="57853"/>
                  </a:lnTo>
                  <a:lnTo>
                    <a:pt x="739247" y="81636"/>
                  </a:lnTo>
                  <a:lnTo>
                    <a:pt x="776382" y="108839"/>
                  </a:lnTo>
                  <a:lnTo>
                    <a:pt x="809673" y="139183"/>
                  </a:lnTo>
                  <a:lnTo>
                    <a:pt x="838777" y="172389"/>
                  </a:lnTo>
                  <a:lnTo>
                    <a:pt x="863354" y="208180"/>
                  </a:lnTo>
                  <a:lnTo>
                    <a:pt x="883064" y="246275"/>
                  </a:lnTo>
                  <a:lnTo>
                    <a:pt x="897564" y="286396"/>
                  </a:lnTo>
                  <a:lnTo>
                    <a:pt x="906514" y="328265"/>
                  </a:lnTo>
                  <a:lnTo>
                    <a:pt x="909574" y="371601"/>
                  </a:lnTo>
                  <a:lnTo>
                    <a:pt x="906514" y="414913"/>
                  </a:lnTo>
                  <a:lnTo>
                    <a:pt x="897564" y="456760"/>
                  </a:lnTo>
                  <a:lnTo>
                    <a:pt x="883064" y="496863"/>
                  </a:lnTo>
                  <a:lnTo>
                    <a:pt x="863354" y="534943"/>
                  </a:lnTo>
                  <a:lnTo>
                    <a:pt x="838777" y="570721"/>
                  </a:lnTo>
                  <a:lnTo>
                    <a:pt x="809673" y="603917"/>
                  </a:lnTo>
                  <a:lnTo>
                    <a:pt x="776382" y="634253"/>
                  </a:lnTo>
                  <a:lnTo>
                    <a:pt x="739247" y="661450"/>
                  </a:lnTo>
                  <a:lnTo>
                    <a:pt x="698608" y="685229"/>
                  </a:lnTo>
                  <a:lnTo>
                    <a:pt x="654805" y="705310"/>
                  </a:lnTo>
                  <a:lnTo>
                    <a:pt x="608181" y="721414"/>
                  </a:lnTo>
                  <a:lnTo>
                    <a:pt x="559076" y="733263"/>
                  </a:lnTo>
                  <a:lnTo>
                    <a:pt x="507831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8367" y="898448"/>
              <a:ext cx="3533140" cy="743585"/>
            </a:xfrm>
            <a:custGeom>
              <a:avLst/>
              <a:gdLst/>
              <a:ahLst/>
              <a:cxnLst/>
              <a:rect l="l" t="t" r="r" b="b"/>
              <a:pathLst>
                <a:path w="3533140" h="743585">
                  <a:moveTo>
                    <a:pt x="3532631" y="0"/>
                  </a:moveTo>
                  <a:lnTo>
                    <a:pt x="0" y="0"/>
                  </a:lnTo>
                  <a:lnTo>
                    <a:pt x="0" y="743026"/>
                  </a:lnTo>
                  <a:lnTo>
                    <a:pt x="3532631" y="743026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78368" y="1133677"/>
            <a:ext cx="35331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3595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-15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农业部门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50385" y="1718868"/>
            <a:ext cx="3533140" cy="743585"/>
          </a:xfrm>
          <a:custGeom>
            <a:avLst/>
            <a:gdLst/>
            <a:ahLst/>
            <a:cxnLst/>
            <a:rect l="l" t="t" r="r" b="b"/>
            <a:pathLst>
              <a:path w="3533140" h="743585">
                <a:moveTo>
                  <a:pt x="3532632" y="0"/>
                </a:moveTo>
                <a:lnTo>
                  <a:pt x="0" y="0"/>
                </a:lnTo>
                <a:lnTo>
                  <a:pt x="0" y="743026"/>
                </a:lnTo>
                <a:lnTo>
                  <a:pt x="3532632" y="743026"/>
                </a:lnTo>
                <a:lnTo>
                  <a:pt x="353263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50385" y="1954783"/>
            <a:ext cx="35331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dirty="0">
                <a:solidFill>
                  <a:srgbClr val="7E7E7E"/>
                </a:solidFill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电力行业</a:t>
            </a:r>
            <a:r>
              <a:rPr lang="en-US" altLang="zh-CN" sz="2000" b="1" dirty="0">
                <a:solidFill>
                  <a:srgbClr val="7E7E7E"/>
                </a:solidFill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   </a:t>
            </a:r>
            <a:endParaRPr lang="zh-CN" altLang="en-US" sz="2000" b="1" dirty="0">
              <a:solidFill>
                <a:srgbClr val="7E7E7E"/>
              </a:solidFill>
              <a:latin typeface="Arial" panose="020B0604020202020204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22650" y="1712467"/>
            <a:ext cx="8388350" cy="756285"/>
            <a:chOff x="3422650" y="1712467"/>
            <a:chExt cx="8388350" cy="75628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1718817"/>
              <a:ext cx="909574" cy="74307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29000" y="171881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2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31" y="2500"/>
                  </a:lnTo>
                  <a:lnTo>
                    <a:pt x="559076" y="9814"/>
                  </a:lnTo>
                  <a:lnTo>
                    <a:pt x="608181" y="21663"/>
                  </a:lnTo>
                  <a:lnTo>
                    <a:pt x="654805" y="37769"/>
                  </a:lnTo>
                  <a:lnTo>
                    <a:pt x="698608" y="57853"/>
                  </a:lnTo>
                  <a:lnTo>
                    <a:pt x="739247" y="81636"/>
                  </a:lnTo>
                  <a:lnTo>
                    <a:pt x="776382" y="108839"/>
                  </a:lnTo>
                  <a:lnTo>
                    <a:pt x="809673" y="139183"/>
                  </a:lnTo>
                  <a:lnTo>
                    <a:pt x="838777" y="172389"/>
                  </a:lnTo>
                  <a:lnTo>
                    <a:pt x="863354" y="208180"/>
                  </a:lnTo>
                  <a:lnTo>
                    <a:pt x="883064" y="246275"/>
                  </a:lnTo>
                  <a:lnTo>
                    <a:pt x="897564" y="286396"/>
                  </a:lnTo>
                  <a:lnTo>
                    <a:pt x="906514" y="328265"/>
                  </a:lnTo>
                  <a:lnTo>
                    <a:pt x="909574" y="371602"/>
                  </a:lnTo>
                  <a:lnTo>
                    <a:pt x="906514" y="414913"/>
                  </a:lnTo>
                  <a:lnTo>
                    <a:pt x="897564" y="456760"/>
                  </a:lnTo>
                  <a:lnTo>
                    <a:pt x="883064" y="496863"/>
                  </a:lnTo>
                  <a:lnTo>
                    <a:pt x="863354" y="534943"/>
                  </a:lnTo>
                  <a:lnTo>
                    <a:pt x="838777" y="570721"/>
                  </a:lnTo>
                  <a:lnTo>
                    <a:pt x="809673" y="603917"/>
                  </a:lnTo>
                  <a:lnTo>
                    <a:pt x="776382" y="634253"/>
                  </a:lnTo>
                  <a:lnTo>
                    <a:pt x="739247" y="661450"/>
                  </a:lnTo>
                  <a:lnTo>
                    <a:pt x="698608" y="685229"/>
                  </a:lnTo>
                  <a:lnTo>
                    <a:pt x="654805" y="705310"/>
                  </a:lnTo>
                  <a:lnTo>
                    <a:pt x="608181" y="721414"/>
                  </a:lnTo>
                  <a:lnTo>
                    <a:pt x="559076" y="733263"/>
                  </a:lnTo>
                  <a:lnTo>
                    <a:pt x="507831" y="740577"/>
                  </a:lnTo>
                  <a:lnTo>
                    <a:pt x="454787" y="743077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2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78367" y="1718868"/>
              <a:ext cx="3533140" cy="743585"/>
            </a:xfrm>
            <a:custGeom>
              <a:avLst/>
              <a:gdLst/>
              <a:ahLst/>
              <a:cxnLst/>
              <a:rect l="l" t="t" r="r" b="b"/>
              <a:pathLst>
                <a:path w="3533140" h="743585">
                  <a:moveTo>
                    <a:pt x="3532631" y="0"/>
                  </a:moveTo>
                  <a:lnTo>
                    <a:pt x="0" y="0"/>
                  </a:lnTo>
                  <a:lnTo>
                    <a:pt x="0" y="743026"/>
                  </a:lnTo>
                  <a:lnTo>
                    <a:pt x="3532631" y="743026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78368" y="1954783"/>
            <a:ext cx="3533140" cy="549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3595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钢铁和铜</a:t>
            </a:r>
            <a:endParaRPr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823595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50385" y="2539288"/>
            <a:ext cx="3533140" cy="743585"/>
          </a:xfrm>
          <a:custGeom>
            <a:avLst/>
            <a:gdLst/>
            <a:ahLst/>
            <a:cxnLst/>
            <a:rect l="l" t="t" r="r" b="b"/>
            <a:pathLst>
              <a:path w="3533140" h="743585">
                <a:moveTo>
                  <a:pt x="3532632" y="0"/>
                </a:moveTo>
                <a:lnTo>
                  <a:pt x="0" y="0"/>
                </a:lnTo>
                <a:lnTo>
                  <a:pt x="0" y="743026"/>
                </a:lnTo>
                <a:lnTo>
                  <a:pt x="3532632" y="743026"/>
                </a:lnTo>
                <a:lnTo>
                  <a:pt x="353263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50385" y="2775331"/>
            <a:ext cx="35331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dirty="0">
                <a:solidFill>
                  <a:srgbClr val="7E7E7E"/>
                </a:solidFill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制药行业</a:t>
            </a:r>
            <a:endParaRPr lang="zh-CN" altLang="en-US" sz="2000" dirty="0">
              <a:latin typeface="Arial" panose="020B0604020202020204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22650" y="2532888"/>
            <a:ext cx="8388350" cy="1570355"/>
            <a:chOff x="3422650" y="2532888"/>
            <a:chExt cx="8388350" cy="157035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2539288"/>
              <a:ext cx="909535" cy="74302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429000" y="2539238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31" y="2500"/>
                  </a:lnTo>
                  <a:lnTo>
                    <a:pt x="559076" y="9814"/>
                  </a:lnTo>
                  <a:lnTo>
                    <a:pt x="608181" y="21663"/>
                  </a:lnTo>
                  <a:lnTo>
                    <a:pt x="654805" y="37769"/>
                  </a:lnTo>
                  <a:lnTo>
                    <a:pt x="698608" y="57853"/>
                  </a:lnTo>
                  <a:lnTo>
                    <a:pt x="739247" y="81636"/>
                  </a:lnTo>
                  <a:lnTo>
                    <a:pt x="776382" y="108839"/>
                  </a:lnTo>
                  <a:lnTo>
                    <a:pt x="809673" y="139183"/>
                  </a:lnTo>
                  <a:lnTo>
                    <a:pt x="838777" y="172389"/>
                  </a:lnTo>
                  <a:lnTo>
                    <a:pt x="863354" y="208180"/>
                  </a:lnTo>
                  <a:lnTo>
                    <a:pt x="883064" y="246275"/>
                  </a:lnTo>
                  <a:lnTo>
                    <a:pt x="897564" y="286396"/>
                  </a:lnTo>
                  <a:lnTo>
                    <a:pt x="906514" y="328265"/>
                  </a:lnTo>
                  <a:lnTo>
                    <a:pt x="909574" y="371601"/>
                  </a:lnTo>
                  <a:lnTo>
                    <a:pt x="906514" y="414913"/>
                  </a:lnTo>
                  <a:lnTo>
                    <a:pt x="897564" y="456760"/>
                  </a:lnTo>
                  <a:lnTo>
                    <a:pt x="883064" y="496863"/>
                  </a:lnTo>
                  <a:lnTo>
                    <a:pt x="863354" y="534943"/>
                  </a:lnTo>
                  <a:lnTo>
                    <a:pt x="838777" y="570721"/>
                  </a:lnTo>
                  <a:lnTo>
                    <a:pt x="809673" y="603917"/>
                  </a:lnTo>
                  <a:lnTo>
                    <a:pt x="776382" y="634253"/>
                  </a:lnTo>
                  <a:lnTo>
                    <a:pt x="739247" y="661450"/>
                  </a:lnTo>
                  <a:lnTo>
                    <a:pt x="698608" y="685229"/>
                  </a:lnTo>
                  <a:lnTo>
                    <a:pt x="654805" y="705310"/>
                  </a:lnTo>
                  <a:lnTo>
                    <a:pt x="608181" y="721414"/>
                  </a:lnTo>
                  <a:lnTo>
                    <a:pt x="559076" y="733263"/>
                  </a:lnTo>
                  <a:lnTo>
                    <a:pt x="507831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78367" y="2539288"/>
              <a:ext cx="3533140" cy="743585"/>
            </a:xfrm>
            <a:custGeom>
              <a:avLst/>
              <a:gdLst/>
              <a:ahLst/>
              <a:cxnLst/>
              <a:rect l="l" t="t" r="r" b="b"/>
              <a:pathLst>
                <a:path w="3533140" h="743585">
                  <a:moveTo>
                    <a:pt x="3532631" y="0"/>
                  </a:moveTo>
                  <a:lnTo>
                    <a:pt x="0" y="0"/>
                  </a:lnTo>
                  <a:lnTo>
                    <a:pt x="0" y="743026"/>
                  </a:lnTo>
                  <a:lnTo>
                    <a:pt x="3532631" y="743026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D6E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50386" y="3359708"/>
              <a:ext cx="3533140" cy="743585"/>
            </a:xfrm>
            <a:custGeom>
              <a:avLst/>
              <a:gdLst/>
              <a:ahLst/>
              <a:cxnLst/>
              <a:rect l="l" t="t" r="r" b="b"/>
              <a:pathLst>
                <a:path w="3533140" h="743585">
                  <a:moveTo>
                    <a:pt x="3532632" y="0"/>
                  </a:moveTo>
                  <a:lnTo>
                    <a:pt x="0" y="0"/>
                  </a:lnTo>
                  <a:lnTo>
                    <a:pt x="0" y="743026"/>
                  </a:lnTo>
                  <a:lnTo>
                    <a:pt x="3532632" y="743026"/>
                  </a:lnTo>
                  <a:lnTo>
                    <a:pt x="353263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850385" y="3595877"/>
            <a:ext cx="3533140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石油行业</a:t>
            </a:r>
            <a:r>
              <a:rPr lang="en-US" altLang="zh-CN" sz="2000" b="1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   </a:t>
            </a:r>
            <a:endParaRPr lang="zh-CN" altLang="en-US" sz="2000" b="1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822960">
              <a:lnSpc>
                <a:spcPct val="100000"/>
              </a:lnSpc>
              <a:spcBef>
                <a:spcPts val="100"/>
              </a:spcBef>
            </a:pPr>
            <a:endParaRPr lang="zh-CN" altLang="en-US" sz="14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22650" y="3353308"/>
            <a:ext cx="8388350" cy="756285"/>
            <a:chOff x="3422650" y="3353308"/>
            <a:chExt cx="8388350" cy="756285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3359658"/>
              <a:ext cx="909574" cy="7430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429000" y="3359658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31" y="2500"/>
                  </a:lnTo>
                  <a:lnTo>
                    <a:pt x="559076" y="9814"/>
                  </a:lnTo>
                  <a:lnTo>
                    <a:pt x="608181" y="21663"/>
                  </a:lnTo>
                  <a:lnTo>
                    <a:pt x="654805" y="37769"/>
                  </a:lnTo>
                  <a:lnTo>
                    <a:pt x="698608" y="57853"/>
                  </a:lnTo>
                  <a:lnTo>
                    <a:pt x="739247" y="81636"/>
                  </a:lnTo>
                  <a:lnTo>
                    <a:pt x="776382" y="108839"/>
                  </a:lnTo>
                  <a:lnTo>
                    <a:pt x="809673" y="139183"/>
                  </a:lnTo>
                  <a:lnTo>
                    <a:pt x="838777" y="172389"/>
                  </a:lnTo>
                  <a:lnTo>
                    <a:pt x="863354" y="208180"/>
                  </a:lnTo>
                  <a:lnTo>
                    <a:pt x="883064" y="246275"/>
                  </a:lnTo>
                  <a:lnTo>
                    <a:pt x="897564" y="286396"/>
                  </a:lnTo>
                  <a:lnTo>
                    <a:pt x="906514" y="328265"/>
                  </a:lnTo>
                  <a:lnTo>
                    <a:pt x="909574" y="371601"/>
                  </a:lnTo>
                  <a:lnTo>
                    <a:pt x="906514" y="414913"/>
                  </a:lnTo>
                  <a:lnTo>
                    <a:pt x="897564" y="456760"/>
                  </a:lnTo>
                  <a:lnTo>
                    <a:pt x="883064" y="496863"/>
                  </a:lnTo>
                  <a:lnTo>
                    <a:pt x="863354" y="534943"/>
                  </a:lnTo>
                  <a:lnTo>
                    <a:pt x="838777" y="570721"/>
                  </a:lnTo>
                  <a:lnTo>
                    <a:pt x="809673" y="603917"/>
                  </a:lnTo>
                  <a:lnTo>
                    <a:pt x="776382" y="634253"/>
                  </a:lnTo>
                  <a:lnTo>
                    <a:pt x="739247" y="661450"/>
                  </a:lnTo>
                  <a:lnTo>
                    <a:pt x="698608" y="685229"/>
                  </a:lnTo>
                  <a:lnTo>
                    <a:pt x="654805" y="705310"/>
                  </a:lnTo>
                  <a:lnTo>
                    <a:pt x="608181" y="721414"/>
                  </a:lnTo>
                  <a:lnTo>
                    <a:pt x="559076" y="733263"/>
                  </a:lnTo>
                  <a:lnTo>
                    <a:pt x="507831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78367" y="3359708"/>
              <a:ext cx="3533140" cy="743585"/>
            </a:xfrm>
            <a:custGeom>
              <a:avLst/>
              <a:gdLst/>
              <a:ahLst/>
              <a:cxnLst/>
              <a:rect l="l" t="t" r="r" b="b"/>
              <a:pathLst>
                <a:path w="3533140" h="743585">
                  <a:moveTo>
                    <a:pt x="3532631" y="0"/>
                  </a:moveTo>
                  <a:lnTo>
                    <a:pt x="0" y="0"/>
                  </a:lnTo>
                  <a:lnTo>
                    <a:pt x="0" y="743026"/>
                  </a:lnTo>
                  <a:lnTo>
                    <a:pt x="3532631" y="743026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39860" y="3352800"/>
            <a:ext cx="3533140" cy="66620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-10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汽车：电动汽车</a:t>
            </a:r>
            <a:r>
              <a:rPr lang="en-US" altLang="zh-CN" sz="2000" b="1" spc="-10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 </a:t>
            </a:r>
            <a:r>
              <a:rPr lang="zh-CN" altLang="en-US" sz="2000" b="1" spc="-10" dirty="0">
                <a:solidFill>
                  <a:srgbClr val="7E7E7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b="1" spc="-10" dirty="0">
                <a:solidFill>
                  <a:srgbClr val="7E7E7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EV</a:t>
            </a:r>
            <a:r>
              <a:rPr lang="zh-CN" altLang="en-US" sz="2000" b="1" spc="-10" dirty="0">
                <a:solidFill>
                  <a:srgbClr val="7E7E7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）</a:t>
            </a:r>
            <a:endParaRPr lang="en-US" altLang="zh-CN" sz="2000" b="1" spc="-10" dirty="0">
              <a:solidFill>
                <a:srgbClr val="7E7E7E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-10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和传统汽车</a:t>
            </a:r>
            <a:endParaRPr sz="2000" b="1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50385" y="4180128"/>
            <a:ext cx="3533140" cy="743585"/>
          </a:xfrm>
          <a:custGeom>
            <a:avLst/>
            <a:gdLst/>
            <a:ahLst/>
            <a:cxnLst/>
            <a:rect l="l" t="t" r="r" b="b"/>
            <a:pathLst>
              <a:path w="3533140" h="743585">
                <a:moveTo>
                  <a:pt x="3532632" y="0"/>
                </a:moveTo>
                <a:lnTo>
                  <a:pt x="0" y="0"/>
                </a:lnTo>
                <a:lnTo>
                  <a:pt x="0" y="743026"/>
                </a:lnTo>
                <a:lnTo>
                  <a:pt x="3532632" y="743026"/>
                </a:lnTo>
                <a:lnTo>
                  <a:pt x="353263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r>
              <a:rPr lang="en-US" altLang="zh-CN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     </a:t>
            </a:r>
          </a:p>
          <a:p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</a:t>
            </a:r>
            <a:r>
              <a:rPr lang="zh-CN" altLang="en-US" sz="2000" b="1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纺织行业</a:t>
            </a:r>
            <a:endParaRPr lang="zh-CN" altLang="en-US" sz="2000" b="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278368" y="4180128"/>
            <a:ext cx="3533140" cy="743585"/>
          </a:xfrm>
          <a:custGeom>
            <a:avLst/>
            <a:gdLst/>
            <a:ahLst/>
            <a:cxnLst/>
            <a:rect l="l" t="t" r="r" b="b"/>
            <a:pathLst>
              <a:path w="3533140" h="743585">
                <a:moveTo>
                  <a:pt x="3532631" y="0"/>
                </a:moveTo>
                <a:lnTo>
                  <a:pt x="0" y="0"/>
                </a:lnTo>
                <a:lnTo>
                  <a:pt x="0" y="743026"/>
                </a:lnTo>
                <a:lnTo>
                  <a:pt x="3532631" y="743026"/>
                </a:lnTo>
                <a:lnTo>
                  <a:pt x="3532631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143873" y="4419472"/>
            <a:ext cx="35331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zh-CN" altLang="en-US" sz="2000" b="1" spc="-10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化学品和石化产品</a:t>
            </a:r>
            <a:endParaRPr sz="2000" b="1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50385" y="5000548"/>
            <a:ext cx="3533140" cy="743585"/>
          </a:xfrm>
          <a:custGeom>
            <a:avLst/>
            <a:gdLst/>
            <a:ahLst/>
            <a:cxnLst/>
            <a:rect l="l" t="t" r="r" b="b"/>
            <a:pathLst>
              <a:path w="3533140" h="743585">
                <a:moveTo>
                  <a:pt x="3532632" y="0"/>
                </a:moveTo>
                <a:lnTo>
                  <a:pt x="0" y="0"/>
                </a:lnTo>
                <a:lnTo>
                  <a:pt x="0" y="743026"/>
                </a:lnTo>
                <a:lnTo>
                  <a:pt x="3532632" y="743026"/>
                </a:lnTo>
                <a:lnTo>
                  <a:pt x="353263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850385" y="5236540"/>
            <a:ext cx="3533140" cy="549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05"/>
              </a:spcBef>
            </a:pPr>
            <a:r>
              <a:rPr lang="en-US" altLang="zh-CN" sz="2000" b="1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 </a:t>
            </a:r>
            <a:r>
              <a:rPr lang="zh-CN" altLang="en-US" sz="2000" b="1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航空</a:t>
            </a:r>
            <a:r>
              <a:rPr lang="en-US" altLang="zh-CN" sz="2000" b="1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     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822960">
              <a:lnSpc>
                <a:spcPct val="100000"/>
              </a:lnSpc>
              <a:spcBef>
                <a:spcPts val="105"/>
              </a:spcBef>
            </a:pPr>
            <a:endParaRPr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422650" y="4994147"/>
            <a:ext cx="8388350" cy="756285"/>
            <a:chOff x="3422650" y="4994147"/>
            <a:chExt cx="8388350" cy="756285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5000548"/>
              <a:ext cx="909574" cy="74302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29000" y="500049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31" y="2500"/>
                  </a:lnTo>
                  <a:lnTo>
                    <a:pt x="559076" y="9814"/>
                  </a:lnTo>
                  <a:lnTo>
                    <a:pt x="608181" y="21663"/>
                  </a:lnTo>
                  <a:lnTo>
                    <a:pt x="654805" y="37769"/>
                  </a:lnTo>
                  <a:lnTo>
                    <a:pt x="698608" y="57853"/>
                  </a:lnTo>
                  <a:lnTo>
                    <a:pt x="739247" y="81636"/>
                  </a:lnTo>
                  <a:lnTo>
                    <a:pt x="776382" y="108839"/>
                  </a:lnTo>
                  <a:lnTo>
                    <a:pt x="809673" y="139183"/>
                  </a:lnTo>
                  <a:lnTo>
                    <a:pt x="838777" y="172389"/>
                  </a:lnTo>
                  <a:lnTo>
                    <a:pt x="863354" y="208180"/>
                  </a:lnTo>
                  <a:lnTo>
                    <a:pt x="883064" y="246275"/>
                  </a:lnTo>
                  <a:lnTo>
                    <a:pt x="897564" y="286396"/>
                  </a:lnTo>
                  <a:lnTo>
                    <a:pt x="906514" y="328265"/>
                  </a:lnTo>
                  <a:lnTo>
                    <a:pt x="909574" y="371601"/>
                  </a:lnTo>
                  <a:lnTo>
                    <a:pt x="906514" y="414913"/>
                  </a:lnTo>
                  <a:lnTo>
                    <a:pt x="897564" y="456760"/>
                  </a:lnTo>
                  <a:lnTo>
                    <a:pt x="883064" y="496863"/>
                  </a:lnTo>
                  <a:lnTo>
                    <a:pt x="863354" y="534943"/>
                  </a:lnTo>
                  <a:lnTo>
                    <a:pt x="838777" y="570721"/>
                  </a:lnTo>
                  <a:lnTo>
                    <a:pt x="809673" y="603917"/>
                  </a:lnTo>
                  <a:lnTo>
                    <a:pt x="776382" y="634253"/>
                  </a:lnTo>
                  <a:lnTo>
                    <a:pt x="739247" y="661450"/>
                  </a:lnTo>
                  <a:lnTo>
                    <a:pt x="698608" y="685229"/>
                  </a:lnTo>
                  <a:lnTo>
                    <a:pt x="654805" y="705310"/>
                  </a:lnTo>
                  <a:lnTo>
                    <a:pt x="608181" y="721414"/>
                  </a:lnTo>
                  <a:lnTo>
                    <a:pt x="559076" y="733263"/>
                  </a:lnTo>
                  <a:lnTo>
                    <a:pt x="507831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78367" y="5000548"/>
              <a:ext cx="3533140" cy="743585"/>
            </a:xfrm>
            <a:custGeom>
              <a:avLst/>
              <a:gdLst/>
              <a:ahLst/>
              <a:cxnLst/>
              <a:rect l="l" t="t" r="r" b="b"/>
              <a:pathLst>
                <a:path w="3533140" h="743585">
                  <a:moveTo>
                    <a:pt x="3532631" y="0"/>
                  </a:moveTo>
                  <a:lnTo>
                    <a:pt x="0" y="0"/>
                  </a:lnTo>
                  <a:lnTo>
                    <a:pt x="0" y="743026"/>
                  </a:lnTo>
                  <a:lnTo>
                    <a:pt x="3532631" y="743026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278368" y="5236540"/>
            <a:ext cx="35331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3595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spc="-15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太阳能</a:t>
            </a:r>
            <a:endParaRPr lang="zh-CN" altLang="en-US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25761" y="892047"/>
            <a:ext cx="5313680" cy="5672455"/>
            <a:chOff x="3425761" y="892047"/>
            <a:chExt cx="5313680" cy="5672455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3580" y="898397"/>
              <a:ext cx="909447" cy="7430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823580" y="89839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05" y="2500"/>
                  </a:lnTo>
                  <a:lnTo>
                    <a:pt x="559029" y="9814"/>
                  </a:lnTo>
                  <a:lnTo>
                    <a:pt x="608116" y="21663"/>
                  </a:lnTo>
                  <a:lnTo>
                    <a:pt x="654724" y="37769"/>
                  </a:lnTo>
                  <a:lnTo>
                    <a:pt x="698514" y="57853"/>
                  </a:lnTo>
                  <a:lnTo>
                    <a:pt x="739144" y="81636"/>
                  </a:lnTo>
                  <a:lnTo>
                    <a:pt x="776271" y="108839"/>
                  </a:lnTo>
                  <a:lnTo>
                    <a:pt x="809556" y="139183"/>
                  </a:lnTo>
                  <a:lnTo>
                    <a:pt x="838656" y="172389"/>
                  </a:lnTo>
                  <a:lnTo>
                    <a:pt x="863230" y="208180"/>
                  </a:lnTo>
                  <a:lnTo>
                    <a:pt x="882938" y="246275"/>
                  </a:lnTo>
                  <a:lnTo>
                    <a:pt x="897437" y="286396"/>
                  </a:lnTo>
                  <a:lnTo>
                    <a:pt x="906387" y="328265"/>
                  </a:lnTo>
                  <a:lnTo>
                    <a:pt x="909447" y="371601"/>
                  </a:lnTo>
                  <a:lnTo>
                    <a:pt x="906387" y="414913"/>
                  </a:lnTo>
                  <a:lnTo>
                    <a:pt x="897437" y="456760"/>
                  </a:lnTo>
                  <a:lnTo>
                    <a:pt x="882938" y="496863"/>
                  </a:lnTo>
                  <a:lnTo>
                    <a:pt x="863230" y="534943"/>
                  </a:lnTo>
                  <a:lnTo>
                    <a:pt x="838656" y="570721"/>
                  </a:lnTo>
                  <a:lnTo>
                    <a:pt x="809556" y="603917"/>
                  </a:lnTo>
                  <a:lnTo>
                    <a:pt x="776271" y="634253"/>
                  </a:lnTo>
                  <a:lnTo>
                    <a:pt x="739144" y="661450"/>
                  </a:lnTo>
                  <a:lnTo>
                    <a:pt x="698514" y="685229"/>
                  </a:lnTo>
                  <a:lnTo>
                    <a:pt x="654724" y="705310"/>
                  </a:lnTo>
                  <a:lnTo>
                    <a:pt x="608116" y="721414"/>
                  </a:lnTo>
                  <a:lnTo>
                    <a:pt x="559029" y="733263"/>
                  </a:lnTo>
                  <a:lnTo>
                    <a:pt x="507805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3580" y="1718868"/>
              <a:ext cx="909447" cy="74302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823580" y="171881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2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05" y="2500"/>
                  </a:lnTo>
                  <a:lnTo>
                    <a:pt x="559029" y="9814"/>
                  </a:lnTo>
                  <a:lnTo>
                    <a:pt x="608116" y="21663"/>
                  </a:lnTo>
                  <a:lnTo>
                    <a:pt x="654724" y="37769"/>
                  </a:lnTo>
                  <a:lnTo>
                    <a:pt x="698514" y="57853"/>
                  </a:lnTo>
                  <a:lnTo>
                    <a:pt x="739144" y="81636"/>
                  </a:lnTo>
                  <a:lnTo>
                    <a:pt x="776271" y="108839"/>
                  </a:lnTo>
                  <a:lnTo>
                    <a:pt x="809556" y="139183"/>
                  </a:lnTo>
                  <a:lnTo>
                    <a:pt x="838656" y="172389"/>
                  </a:lnTo>
                  <a:lnTo>
                    <a:pt x="863230" y="208180"/>
                  </a:lnTo>
                  <a:lnTo>
                    <a:pt x="882938" y="246275"/>
                  </a:lnTo>
                  <a:lnTo>
                    <a:pt x="897437" y="286396"/>
                  </a:lnTo>
                  <a:lnTo>
                    <a:pt x="906387" y="328265"/>
                  </a:lnTo>
                  <a:lnTo>
                    <a:pt x="909447" y="371602"/>
                  </a:lnTo>
                  <a:lnTo>
                    <a:pt x="906387" y="414913"/>
                  </a:lnTo>
                  <a:lnTo>
                    <a:pt x="897437" y="456760"/>
                  </a:lnTo>
                  <a:lnTo>
                    <a:pt x="882938" y="496863"/>
                  </a:lnTo>
                  <a:lnTo>
                    <a:pt x="863230" y="534943"/>
                  </a:lnTo>
                  <a:lnTo>
                    <a:pt x="838656" y="570721"/>
                  </a:lnTo>
                  <a:lnTo>
                    <a:pt x="809556" y="603917"/>
                  </a:lnTo>
                  <a:lnTo>
                    <a:pt x="776271" y="634253"/>
                  </a:lnTo>
                  <a:lnTo>
                    <a:pt x="739144" y="661450"/>
                  </a:lnTo>
                  <a:lnTo>
                    <a:pt x="698514" y="685229"/>
                  </a:lnTo>
                  <a:lnTo>
                    <a:pt x="654724" y="705310"/>
                  </a:lnTo>
                  <a:lnTo>
                    <a:pt x="608116" y="721414"/>
                  </a:lnTo>
                  <a:lnTo>
                    <a:pt x="559029" y="733263"/>
                  </a:lnTo>
                  <a:lnTo>
                    <a:pt x="507805" y="740577"/>
                  </a:lnTo>
                  <a:lnTo>
                    <a:pt x="454787" y="743077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2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23580" y="2539288"/>
              <a:ext cx="909447" cy="74302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823580" y="253923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05" y="2500"/>
                  </a:lnTo>
                  <a:lnTo>
                    <a:pt x="559029" y="9814"/>
                  </a:lnTo>
                  <a:lnTo>
                    <a:pt x="608116" y="21663"/>
                  </a:lnTo>
                  <a:lnTo>
                    <a:pt x="654724" y="37769"/>
                  </a:lnTo>
                  <a:lnTo>
                    <a:pt x="698514" y="57853"/>
                  </a:lnTo>
                  <a:lnTo>
                    <a:pt x="739144" y="81636"/>
                  </a:lnTo>
                  <a:lnTo>
                    <a:pt x="776271" y="108839"/>
                  </a:lnTo>
                  <a:lnTo>
                    <a:pt x="809556" y="139183"/>
                  </a:lnTo>
                  <a:lnTo>
                    <a:pt x="838656" y="172389"/>
                  </a:lnTo>
                  <a:lnTo>
                    <a:pt x="863230" y="208180"/>
                  </a:lnTo>
                  <a:lnTo>
                    <a:pt x="882938" y="246275"/>
                  </a:lnTo>
                  <a:lnTo>
                    <a:pt x="897437" y="286396"/>
                  </a:lnTo>
                  <a:lnTo>
                    <a:pt x="906387" y="328265"/>
                  </a:lnTo>
                  <a:lnTo>
                    <a:pt x="909447" y="371601"/>
                  </a:lnTo>
                  <a:lnTo>
                    <a:pt x="906387" y="414913"/>
                  </a:lnTo>
                  <a:lnTo>
                    <a:pt x="897437" y="456760"/>
                  </a:lnTo>
                  <a:lnTo>
                    <a:pt x="882938" y="496863"/>
                  </a:lnTo>
                  <a:lnTo>
                    <a:pt x="863230" y="534943"/>
                  </a:lnTo>
                  <a:lnTo>
                    <a:pt x="838656" y="570721"/>
                  </a:lnTo>
                  <a:lnTo>
                    <a:pt x="809556" y="603917"/>
                  </a:lnTo>
                  <a:lnTo>
                    <a:pt x="776271" y="634253"/>
                  </a:lnTo>
                  <a:lnTo>
                    <a:pt x="739144" y="661450"/>
                  </a:lnTo>
                  <a:lnTo>
                    <a:pt x="698514" y="685229"/>
                  </a:lnTo>
                  <a:lnTo>
                    <a:pt x="654724" y="705310"/>
                  </a:lnTo>
                  <a:lnTo>
                    <a:pt x="608116" y="721414"/>
                  </a:lnTo>
                  <a:lnTo>
                    <a:pt x="559029" y="733263"/>
                  </a:lnTo>
                  <a:lnTo>
                    <a:pt x="507805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005C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3580" y="3359708"/>
              <a:ext cx="909447" cy="74302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823580" y="3359658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05" y="2500"/>
                  </a:lnTo>
                  <a:lnTo>
                    <a:pt x="559029" y="9814"/>
                  </a:lnTo>
                  <a:lnTo>
                    <a:pt x="608116" y="21663"/>
                  </a:lnTo>
                  <a:lnTo>
                    <a:pt x="654724" y="37769"/>
                  </a:lnTo>
                  <a:lnTo>
                    <a:pt x="698514" y="57853"/>
                  </a:lnTo>
                  <a:lnTo>
                    <a:pt x="739144" y="81636"/>
                  </a:lnTo>
                  <a:lnTo>
                    <a:pt x="776271" y="108839"/>
                  </a:lnTo>
                  <a:lnTo>
                    <a:pt x="809556" y="139183"/>
                  </a:lnTo>
                  <a:lnTo>
                    <a:pt x="838656" y="172389"/>
                  </a:lnTo>
                  <a:lnTo>
                    <a:pt x="863230" y="208180"/>
                  </a:lnTo>
                  <a:lnTo>
                    <a:pt x="882938" y="246275"/>
                  </a:lnTo>
                  <a:lnTo>
                    <a:pt x="897437" y="286396"/>
                  </a:lnTo>
                  <a:lnTo>
                    <a:pt x="906387" y="328265"/>
                  </a:lnTo>
                  <a:lnTo>
                    <a:pt x="909447" y="371601"/>
                  </a:lnTo>
                  <a:lnTo>
                    <a:pt x="906387" y="414913"/>
                  </a:lnTo>
                  <a:lnTo>
                    <a:pt x="897437" y="456760"/>
                  </a:lnTo>
                  <a:lnTo>
                    <a:pt x="882938" y="496863"/>
                  </a:lnTo>
                  <a:lnTo>
                    <a:pt x="863230" y="534943"/>
                  </a:lnTo>
                  <a:lnTo>
                    <a:pt x="838656" y="570721"/>
                  </a:lnTo>
                  <a:lnTo>
                    <a:pt x="809556" y="603917"/>
                  </a:lnTo>
                  <a:lnTo>
                    <a:pt x="776271" y="634253"/>
                  </a:lnTo>
                  <a:lnTo>
                    <a:pt x="739144" y="661450"/>
                  </a:lnTo>
                  <a:lnTo>
                    <a:pt x="698514" y="685229"/>
                  </a:lnTo>
                  <a:lnTo>
                    <a:pt x="654724" y="705310"/>
                  </a:lnTo>
                  <a:lnTo>
                    <a:pt x="608116" y="721414"/>
                  </a:lnTo>
                  <a:lnTo>
                    <a:pt x="559029" y="733263"/>
                  </a:lnTo>
                  <a:lnTo>
                    <a:pt x="507805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3580" y="4180128"/>
              <a:ext cx="909447" cy="74302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23580" y="418007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2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9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05" y="2500"/>
                  </a:lnTo>
                  <a:lnTo>
                    <a:pt x="559029" y="9814"/>
                  </a:lnTo>
                  <a:lnTo>
                    <a:pt x="608116" y="21663"/>
                  </a:lnTo>
                  <a:lnTo>
                    <a:pt x="654724" y="37769"/>
                  </a:lnTo>
                  <a:lnTo>
                    <a:pt x="698514" y="57853"/>
                  </a:lnTo>
                  <a:lnTo>
                    <a:pt x="739144" y="81636"/>
                  </a:lnTo>
                  <a:lnTo>
                    <a:pt x="776271" y="108839"/>
                  </a:lnTo>
                  <a:lnTo>
                    <a:pt x="809556" y="139183"/>
                  </a:lnTo>
                  <a:lnTo>
                    <a:pt x="838656" y="172389"/>
                  </a:lnTo>
                  <a:lnTo>
                    <a:pt x="863230" y="208180"/>
                  </a:lnTo>
                  <a:lnTo>
                    <a:pt x="882938" y="246275"/>
                  </a:lnTo>
                  <a:lnTo>
                    <a:pt x="897437" y="286396"/>
                  </a:lnTo>
                  <a:lnTo>
                    <a:pt x="906387" y="328265"/>
                  </a:lnTo>
                  <a:lnTo>
                    <a:pt x="909447" y="371602"/>
                  </a:lnTo>
                  <a:lnTo>
                    <a:pt x="906387" y="414913"/>
                  </a:lnTo>
                  <a:lnTo>
                    <a:pt x="897437" y="456760"/>
                  </a:lnTo>
                  <a:lnTo>
                    <a:pt x="882938" y="496863"/>
                  </a:lnTo>
                  <a:lnTo>
                    <a:pt x="863230" y="534943"/>
                  </a:lnTo>
                  <a:lnTo>
                    <a:pt x="838656" y="570721"/>
                  </a:lnTo>
                  <a:lnTo>
                    <a:pt x="809556" y="603917"/>
                  </a:lnTo>
                  <a:lnTo>
                    <a:pt x="776271" y="634253"/>
                  </a:lnTo>
                  <a:lnTo>
                    <a:pt x="739144" y="661450"/>
                  </a:lnTo>
                  <a:lnTo>
                    <a:pt x="698514" y="685229"/>
                  </a:lnTo>
                  <a:lnTo>
                    <a:pt x="654724" y="705310"/>
                  </a:lnTo>
                  <a:lnTo>
                    <a:pt x="608116" y="721414"/>
                  </a:lnTo>
                  <a:lnTo>
                    <a:pt x="559029" y="733263"/>
                  </a:lnTo>
                  <a:lnTo>
                    <a:pt x="507805" y="740577"/>
                  </a:lnTo>
                  <a:lnTo>
                    <a:pt x="454787" y="743077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2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23580" y="5000548"/>
              <a:ext cx="909447" cy="74302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23580" y="5000497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5">
                  <a:moveTo>
                    <a:pt x="0" y="371601"/>
                  </a:moveTo>
                  <a:lnTo>
                    <a:pt x="3059" y="328265"/>
                  </a:lnTo>
                  <a:lnTo>
                    <a:pt x="12009" y="286396"/>
                  </a:lnTo>
                  <a:lnTo>
                    <a:pt x="26509" y="246275"/>
                  </a:lnTo>
                  <a:lnTo>
                    <a:pt x="46219" y="208180"/>
                  </a:lnTo>
                  <a:lnTo>
                    <a:pt x="70796" y="172389"/>
                  </a:lnTo>
                  <a:lnTo>
                    <a:pt x="99900" y="139183"/>
                  </a:lnTo>
                  <a:lnTo>
                    <a:pt x="133191" y="108838"/>
                  </a:lnTo>
                  <a:lnTo>
                    <a:pt x="170326" y="81636"/>
                  </a:lnTo>
                  <a:lnTo>
                    <a:pt x="210965" y="57853"/>
                  </a:lnTo>
                  <a:lnTo>
                    <a:pt x="254768" y="37769"/>
                  </a:lnTo>
                  <a:lnTo>
                    <a:pt x="301392" y="21663"/>
                  </a:lnTo>
                  <a:lnTo>
                    <a:pt x="350497" y="9814"/>
                  </a:lnTo>
                  <a:lnTo>
                    <a:pt x="401742" y="2500"/>
                  </a:lnTo>
                  <a:lnTo>
                    <a:pt x="454787" y="0"/>
                  </a:lnTo>
                  <a:lnTo>
                    <a:pt x="507805" y="2500"/>
                  </a:lnTo>
                  <a:lnTo>
                    <a:pt x="559029" y="9814"/>
                  </a:lnTo>
                  <a:lnTo>
                    <a:pt x="608116" y="21663"/>
                  </a:lnTo>
                  <a:lnTo>
                    <a:pt x="654724" y="37769"/>
                  </a:lnTo>
                  <a:lnTo>
                    <a:pt x="698514" y="57853"/>
                  </a:lnTo>
                  <a:lnTo>
                    <a:pt x="739144" y="81636"/>
                  </a:lnTo>
                  <a:lnTo>
                    <a:pt x="776271" y="108839"/>
                  </a:lnTo>
                  <a:lnTo>
                    <a:pt x="809556" y="139183"/>
                  </a:lnTo>
                  <a:lnTo>
                    <a:pt x="838656" y="172389"/>
                  </a:lnTo>
                  <a:lnTo>
                    <a:pt x="863230" y="208180"/>
                  </a:lnTo>
                  <a:lnTo>
                    <a:pt x="882938" y="246275"/>
                  </a:lnTo>
                  <a:lnTo>
                    <a:pt x="897437" y="286396"/>
                  </a:lnTo>
                  <a:lnTo>
                    <a:pt x="906387" y="328265"/>
                  </a:lnTo>
                  <a:lnTo>
                    <a:pt x="909447" y="371601"/>
                  </a:lnTo>
                  <a:lnTo>
                    <a:pt x="906387" y="414913"/>
                  </a:lnTo>
                  <a:lnTo>
                    <a:pt x="897437" y="456760"/>
                  </a:lnTo>
                  <a:lnTo>
                    <a:pt x="882938" y="496863"/>
                  </a:lnTo>
                  <a:lnTo>
                    <a:pt x="863230" y="534943"/>
                  </a:lnTo>
                  <a:lnTo>
                    <a:pt x="838656" y="570721"/>
                  </a:lnTo>
                  <a:lnTo>
                    <a:pt x="809556" y="603917"/>
                  </a:lnTo>
                  <a:lnTo>
                    <a:pt x="776271" y="634253"/>
                  </a:lnTo>
                  <a:lnTo>
                    <a:pt x="739144" y="661450"/>
                  </a:lnTo>
                  <a:lnTo>
                    <a:pt x="698514" y="685229"/>
                  </a:lnTo>
                  <a:lnTo>
                    <a:pt x="654724" y="705310"/>
                  </a:lnTo>
                  <a:lnTo>
                    <a:pt x="608116" y="721414"/>
                  </a:lnTo>
                  <a:lnTo>
                    <a:pt x="559029" y="733263"/>
                  </a:lnTo>
                  <a:lnTo>
                    <a:pt x="507805" y="740577"/>
                  </a:lnTo>
                  <a:lnTo>
                    <a:pt x="454787" y="743076"/>
                  </a:lnTo>
                  <a:lnTo>
                    <a:pt x="401742" y="740577"/>
                  </a:lnTo>
                  <a:lnTo>
                    <a:pt x="350497" y="733263"/>
                  </a:lnTo>
                  <a:lnTo>
                    <a:pt x="301392" y="721414"/>
                  </a:lnTo>
                  <a:lnTo>
                    <a:pt x="254768" y="705310"/>
                  </a:lnTo>
                  <a:lnTo>
                    <a:pt x="210965" y="685229"/>
                  </a:lnTo>
                  <a:lnTo>
                    <a:pt x="170326" y="661450"/>
                  </a:lnTo>
                  <a:lnTo>
                    <a:pt x="133191" y="634253"/>
                  </a:lnTo>
                  <a:lnTo>
                    <a:pt x="99900" y="603917"/>
                  </a:lnTo>
                  <a:lnTo>
                    <a:pt x="70796" y="570721"/>
                  </a:lnTo>
                  <a:lnTo>
                    <a:pt x="46219" y="534943"/>
                  </a:lnTo>
                  <a:lnTo>
                    <a:pt x="26509" y="496863"/>
                  </a:lnTo>
                  <a:lnTo>
                    <a:pt x="12009" y="456760"/>
                  </a:lnTo>
                  <a:lnTo>
                    <a:pt x="3059" y="414913"/>
                  </a:lnTo>
                  <a:lnTo>
                    <a:pt x="0" y="371601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28999" y="4184141"/>
              <a:ext cx="909535" cy="74295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427348" y="4182490"/>
              <a:ext cx="913130" cy="746760"/>
            </a:xfrm>
            <a:custGeom>
              <a:avLst/>
              <a:gdLst/>
              <a:ahLst/>
              <a:cxnLst/>
              <a:rect l="l" t="t" r="r" b="b"/>
              <a:pathLst>
                <a:path w="913129" h="746760">
                  <a:moveTo>
                    <a:pt x="456438" y="0"/>
                  </a:moveTo>
                  <a:lnTo>
                    <a:pt x="503047" y="1904"/>
                  </a:lnTo>
                  <a:lnTo>
                    <a:pt x="548386" y="7619"/>
                  </a:lnTo>
                  <a:lnTo>
                    <a:pt x="592074" y="16763"/>
                  </a:lnTo>
                  <a:lnTo>
                    <a:pt x="633984" y="29336"/>
                  </a:lnTo>
                  <a:lnTo>
                    <a:pt x="673862" y="44957"/>
                  </a:lnTo>
                  <a:lnTo>
                    <a:pt x="711453" y="63626"/>
                  </a:lnTo>
                  <a:lnTo>
                    <a:pt x="746633" y="85089"/>
                  </a:lnTo>
                  <a:lnTo>
                    <a:pt x="779017" y="109219"/>
                  </a:lnTo>
                  <a:lnTo>
                    <a:pt x="808481" y="135635"/>
                  </a:lnTo>
                  <a:lnTo>
                    <a:pt x="834771" y="164464"/>
                  </a:lnTo>
                  <a:lnTo>
                    <a:pt x="857630" y="195198"/>
                  </a:lnTo>
                  <a:lnTo>
                    <a:pt x="892175" y="262127"/>
                  </a:lnTo>
                  <a:lnTo>
                    <a:pt x="910463" y="334898"/>
                  </a:lnTo>
                  <a:lnTo>
                    <a:pt x="912749" y="373125"/>
                  </a:lnTo>
                  <a:lnTo>
                    <a:pt x="910463" y="411352"/>
                  </a:lnTo>
                  <a:lnTo>
                    <a:pt x="892175" y="484123"/>
                  </a:lnTo>
                  <a:lnTo>
                    <a:pt x="857630" y="551052"/>
                  </a:lnTo>
                  <a:lnTo>
                    <a:pt x="834771" y="581913"/>
                  </a:lnTo>
                  <a:lnTo>
                    <a:pt x="808481" y="610615"/>
                  </a:lnTo>
                  <a:lnTo>
                    <a:pt x="779017" y="637031"/>
                  </a:lnTo>
                  <a:lnTo>
                    <a:pt x="746633" y="661161"/>
                  </a:lnTo>
                  <a:lnTo>
                    <a:pt x="711453" y="682624"/>
                  </a:lnTo>
                  <a:lnTo>
                    <a:pt x="673862" y="701293"/>
                  </a:lnTo>
                  <a:lnTo>
                    <a:pt x="633984" y="716914"/>
                  </a:lnTo>
                  <a:lnTo>
                    <a:pt x="592074" y="729487"/>
                  </a:lnTo>
                  <a:lnTo>
                    <a:pt x="548386" y="738631"/>
                  </a:lnTo>
                  <a:lnTo>
                    <a:pt x="503047" y="744346"/>
                  </a:lnTo>
                  <a:lnTo>
                    <a:pt x="456438" y="746251"/>
                  </a:lnTo>
                  <a:lnTo>
                    <a:pt x="409828" y="744346"/>
                  </a:lnTo>
                  <a:lnTo>
                    <a:pt x="364489" y="738631"/>
                  </a:lnTo>
                  <a:lnTo>
                    <a:pt x="320801" y="729487"/>
                  </a:lnTo>
                  <a:lnTo>
                    <a:pt x="278891" y="716914"/>
                  </a:lnTo>
                  <a:lnTo>
                    <a:pt x="239013" y="701293"/>
                  </a:lnTo>
                  <a:lnTo>
                    <a:pt x="201422" y="682624"/>
                  </a:lnTo>
                  <a:lnTo>
                    <a:pt x="166242" y="661161"/>
                  </a:lnTo>
                  <a:lnTo>
                    <a:pt x="133858" y="637031"/>
                  </a:lnTo>
                  <a:lnTo>
                    <a:pt x="104393" y="610615"/>
                  </a:lnTo>
                  <a:lnTo>
                    <a:pt x="78104" y="581913"/>
                  </a:lnTo>
                  <a:lnTo>
                    <a:pt x="55245" y="551052"/>
                  </a:lnTo>
                  <a:lnTo>
                    <a:pt x="20574" y="484123"/>
                  </a:lnTo>
                  <a:lnTo>
                    <a:pt x="2412" y="411352"/>
                  </a:lnTo>
                  <a:lnTo>
                    <a:pt x="0" y="373125"/>
                  </a:lnTo>
                  <a:lnTo>
                    <a:pt x="2412" y="334898"/>
                  </a:lnTo>
                  <a:lnTo>
                    <a:pt x="20574" y="262127"/>
                  </a:lnTo>
                  <a:lnTo>
                    <a:pt x="55245" y="195198"/>
                  </a:lnTo>
                  <a:lnTo>
                    <a:pt x="78104" y="164464"/>
                  </a:lnTo>
                  <a:lnTo>
                    <a:pt x="104393" y="135635"/>
                  </a:lnTo>
                  <a:lnTo>
                    <a:pt x="133858" y="109219"/>
                  </a:lnTo>
                  <a:lnTo>
                    <a:pt x="166242" y="85089"/>
                  </a:lnTo>
                  <a:lnTo>
                    <a:pt x="201422" y="63626"/>
                  </a:lnTo>
                  <a:lnTo>
                    <a:pt x="239013" y="44957"/>
                  </a:lnTo>
                  <a:lnTo>
                    <a:pt x="278891" y="29336"/>
                  </a:lnTo>
                  <a:lnTo>
                    <a:pt x="320801" y="16763"/>
                  </a:lnTo>
                  <a:lnTo>
                    <a:pt x="364489" y="7619"/>
                  </a:lnTo>
                  <a:lnTo>
                    <a:pt x="409828" y="1904"/>
                  </a:lnTo>
                  <a:lnTo>
                    <a:pt x="456438" y="0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50385" y="5820968"/>
              <a:ext cx="3533140" cy="743585"/>
            </a:xfrm>
            <a:custGeom>
              <a:avLst/>
              <a:gdLst/>
              <a:ahLst/>
              <a:cxnLst/>
              <a:rect l="l" t="t" r="r" b="b"/>
              <a:pathLst>
                <a:path w="3533140" h="743584">
                  <a:moveTo>
                    <a:pt x="3532632" y="0"/>
                  </a:moveTo>
                  <a:lnTo>
                    <a:pt x="0" y="0"/>
                  </a:lnTo>
                  <a:lnTo>
                    <a:pt x="0" y="743026"/>
                  </a:lnTo>
                  <a:lnTo>
                    <a:pt x="3532632" y="743026"/>
                  </a:lnTo>
                  <a:lnTo>
                    <a:pt x="353263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850385" y="6057696"/>
            <a:ext cx="35331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皮革制品</a:t>
            </a:r>
            <a:endParaRPr sz="2000" b="1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394011" y="5819381"/>
            <a:ext cx="913130" cy="746760"/>
            <a:chOff x="3394011" y="5819381"/>
            <a:chExt cx="913130" cy="746760"/>
          </a:xfrm>
        </p:grpSpPr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5598" y="5820968"/>
              <a:ext cx="909447" cy="74302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395598" y="5820968"/>
              <a:ext cx="909955" cy="743585"/>
            </a:xfrm>
            <a:custGeom>
              <a:avLst/>
              <a:gdLst/>
              <a:ahLst/>
              <a:cxnLst/>
              <a:rect l="l" t="t" r="r" b="b"/>
              <a:pathLst>
                <a:path w="909954" h="743584">
                  <a:moveTo>
                    <a:pt x="0" y="371513"/>
                  </a:moveTo>
                  <a:lnTo>
                    <a:pt x="3059" y="328186"/>
                  </a:lnTo>
                  <a:lnTo>
                    <a:pt x="12009" y="286328"/>
                  </a:lnTo>
                  <a:lnTo>
                    <a:pt x="26509" y="246216"/>
                  </a:lnTo>
                  <a:lnTo>
                    <a:pt x="46219" y="208130"/>
                  </a:lnTo>
                  <a:lnTo>
                    <a:pt x="70796" y="172349"/>
                  </a:lnTo>
                  <a:lnTo>
                    <a:pt x="99900" y="139150"/>
                  </a:lnTo>
                  <a:lnTo>
                    <a:pt x="133191" y="108813"/>
                  </a:lnTo>
                  <a:lnTo>
                    <a:pt x="170326" y="81617"/>
                  </a:lnTo>
                  <a:lnTo>
                    <a:pt x="210965" y="57840"/>
                  </a:lnTo>
                  <a:lnTo>
                    <a:pt x="254768" y="37760"/>
                  </a:lnTo>
                  <a:lnTo>
                    <a:pt x="301392" y="21658"/>
                  </a:lnTo>
                  <a:lnTo>
                    <a:pt x="350497" y="9811"/>
                  </a:lnTo>
                  <a:lnTo>
                    <a:pt x="401742" y="2499"/>
                  </a:lnTo>
                  <a:lnTo>
                    <a:pt x="454787" y="0"/>
                  </a:lnTo>
                  <a:lnTo>
                    <a:pt x="507805" y="2499"/>
                  </a:lnTo>
                  <a:lnTo>
                    <a:pt x="559029" y="9811"/>
                  </a:lnTo>
                  <a:lnTo>
                    <a:pt x="608116" y="21658"/>
                  </a:lnTo>
                  <a:lnTo>
                    <a:pt x="654724" y="37760"/>
                  </a:lnTo>
                  <a:lnTo>
                    <a:pt x="698514" y="57840"/>
                  </a:lnTo>
                  <a:lnTo>
                    <a:pt x="739144" y="81617"/>
                  </a:lnTo>
                  <a:lnTo>
                    <a:pt x="776271" y="108813"/>
                  </a:lnTo>
                  <a:lnTo>
                    <a:pt x="809556" y="139150"/>
                  </a:lnTo>
                  <a:lnTo>
                    <a:pt x="838656" y="172349"/>
                  </a:lnTo>
                  <a:lnTo>
                    <a:pt x="863230" y="208130"/>
                  </a:lnTo>
                  <a:lnTo>
                    <a:pt x="882938" y="246216"/>
                  </a:lnTo>
                  <a:lnTo>
                    <a:pt x="897437" y="286328"/>
                  </a:lnTo>
                  <a:lnTo>
                    <a:pt x="906387" y="328186"/>
                  </a:lnTo>
                  <a:lnTo>
                    <a:pt x="909447" y="371513"/>
                  </a:lnTo>
                  <a:lnTo>
                    <a:pt x="906387" y="414839"/>
                  </a:lnTo>
                  <a:lnTo>
                    <a:pt x="897437" y="456697"/>
                  </a:lnTo>
                  <a:lnTo>
                    <a:pt x="882938" y="496809"/>
                  </a:lnTo>
                  <a:lnTo>
                    <a:pt x="863230" y="534895"/>
                  </a:lnTo>
                  <a:lnTo>
                    <a:pt x="838656" y="570676"/>
                  </a:lnTo>
                  <a:lnTo>
                    <a:pt x="809556" y="603875"/>
                  </a:lnTo>
                  <a:lnTo>
                    <a:pt x="776271" y="634212"/>
                  </a:lnTo>
                  <a:lnTo>
                    <a:pt x="739144" y="661409"/>
                  </a:lnTo>
                  <a:lnTo>
                    <a:pt x="698514" y="685186"/>
                  </a:lnTo>
                  <a:lnTo>
                    <a:pt x="654724" y="705265"/>
                  </a:lnTo>
                  <a:lnTo>
                    <a:pt x="608116" y="721367"/>
                  </a:lnTo>
                  <a:lnTo>
                    <a:pt x="559029" y="733214"/>
                  </a:lnTo>
                  <a:lnTo>
                    <a:pt x="507805" y="740526"/>
                  </a:lnTo>
                  <a:lnTo>
                    <a:pt x="454787" y="743026"/>
                  </a:lnTo>
                  <a:lnTo>
                    <a:pt x="401742" y="740526"/>
                  </a:lnTo>
                  <a:lnTo>
                    <a:pt x="350497" y="733214"/>
                  </a:lnTo>
                  <a:lnTo>
                    <a:pt x="301392" y="721367"/>
                  </a:lnTo>
                  <a:lnTo>
                    <a:pt x="254768" y="705265"/>
                  </a:lnTo>
                  <a:lnTo>
                    <a:pt x="210965" y="685186"/>
                  </a:lnTo>
                  <a:lnTo>
                    <a:pt x="170326" y="661409"/>
                  </a:lnTo>
                  <a:lnTo>
                    <a:pt x="133191" y="634212"/>
                  </a:lnTo>
                  <a:lnTo>
                    <a:pt x="99900" y="603875"/>
                  </a:lnTo>
                  <a:lnTo>
                    <a:pt x="70796" y="570676"/>
                  </a:lnTo>
                  <a:lnTo>
                    <a:pt x="46219" y="534895"/>
                  </a:lnTo>
                  <a:lnTo>
                    <a:pt x="26509" y="496809"/>
                  </a:lnTo>
                  <a:lnTo>
                    <a:pt x="12009" y="456697"/>
                  </a:lnTo>
                  <a:lnTo>
                    <a:pt x="3059" y="414839"/>
                  </a:lnTo>
                  <a:lnTo>
                    <a:pt x="0" y="371513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153400" y="2590800"/>
            <a:ext cx="3627755" cy="68223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823595">
              <a:lnSpc>
                <a:spcPct val="100000"/>
              </a:lnSpc>
              <a:spcBef>
                <a:spcPts val="64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ICT</a:t>
            </a:r>
            <a:r>
              <a:rPr lang="zh-CN" altLang="en-US" sz="2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、金融科技与软件</a:t>
            </a:r>
          </a:p>
          <a:p>
            <a:pPr marL="1737995" lvl="2" indent="457200">
              <a:lnSpc>
                <a:spcPct val="100000"/>
              </a:lnSpc>
              <a:spcBef>
                <a:spcPts val="64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  </a:t>
            </a:r>
            <a:r>
              <a:rPr lang="zh-CN" altLang="en-US" sz="1400" b="1" spc="-1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本演讲的重点</a:t>
            </a:r>
            <a:endParaRPr sz="1400" b="1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pic>
        <p:nvPicPr>
          <p:cNvPr id="7" name="Image 9"/>
          <p:cNvPicPr>
            <a:picLocks noGrp="1"/>
          </p:cNvPicPr>
          <p:nvPr>
            <p:ph sz="half" idx="2"/>
          </p:nvPr>
        </p:nvPicPr>
        <p:blipFill>
          <a:blip r:embed="rId15" cstate="print"/>
          <a:srcRect t="1209" b="1209"/>
          <a:stretch>
            <a:fillRect/>
          </a:stretch>
        </p:blipFill>
        <p:spPr>
          <a:xfrm>
            <a:off x="11507470" y="-18415"/>
            <a:ext cx="736600" cy="6902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07135"/>
            <a:ext cx="12192000" cy="5335905"/>
            <a:chOff x="0" y="1524000"/>
            <a:chExt cx="12192000" cy="5335905"/>
          </a:xfrm>
        </p:grpSpPr>
        <p:sp>
          <p:nvSpPr>
            <p:cNvPr id="3" name="object 3"/>
            <p:cNvSpPr/>
            <p:nvPr/>
          </p:nvSpPr>
          <p:spPr>
            <a:xfrm>
              <a:off x="3048000" y="1524000"/>
              <a:ext cx="9144000" cy="5334000"/>
            </a:xfrm>
            <a:custGeom>
              <a:avLst/>
              <a:gdLst/>
              <a:ahLst/>
              <a:cxnLst/>
              <a:rect l="l" t="t" r="r" b="b"/>
              <a:pathLst>
                <a:path w="9144000" h="5334000">
                  <a:moveTo>
                    <a:pt x="0" y="5333999"/>
                  </a:moveTo>
                  <a:lnTo>
                    <a:pt x="9144000" y="5333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33399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857999"/>
              <a:ext cx="3048000" cy="1905"/>
            </a:xfrm>
            <a:custGeom>
              <a:avLst/>
              <a:gdLst/>
              <a:ahLst/>
              <a:cxnLst/>
              <a:rect l="l" t="t" r="r" b="b"/>
              <a:pathLst>
                <a:path w="3048000" h="1904">
                  <a:moveTo>
                    <a:pt x="0" y="1587"/>
                  </a:moveTo>
                  <a:lnTo>
                    <a:pt x="3048000" y="1587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551" y="6360356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8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1491" y="95220"/>
            <a:ext cx="376887" cy="57168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-1270"/>
            <a:ext cx="12192000" cy="6543040"/>
            <a:chOff x="0" y="-1523"/>
            <a:chExt cx="12192000" cy="6859905"/>
          </a:xfrm>
        </p:grpSpPr>
        <p:sp>
          <p:nvSpPr>
            <p:cNvPr id="8" name="object 8"/>
            <p:cNvSpPr/>
            <p:nvPr/>
          </p:nvSpPr>
          <p:spPr>
            <a:xfrm>
              <a:off x="0" y="1523999"/>
              <a:ext cx="3180080" cy="5334000"/>
            </a:xfrm>
            <a:custGeom>
              <a:avLst/>
              <a:gdLst/>
              <a:ahLst/>
              <a:cxnLst/>
              <a:rect l="l" t="t" r="r" b="b"/>
              <a:pathLst>
                <a:path w="3180080" h="5334000">
                  <a:moveTo>
                    <a:pt x="3179699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3179699" y="5334000"/>
                  </a:lnTo>
                  <a:lnTo>
                    <a:pt x="31796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-1523"/>
              <a:ext cx="12192000" cy="1525905"/>
            </a:xfrm>
            <a:custGeom>
              <a:avLst/>
              <a:gdLst/>
              <a:ahLst/>
              <a:cxnLst/>
              <a:rect l="l" t="t" r="r" b="b"/>
              <a:pathLst>
                <a:path w="12192000" h="1525905">
                  <a:moveTo>
                    <a:pt x="12192000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2192000" y="1525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851" y="633567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8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1000" y="69342"/>
            <a:ext cx="11811000" cy="5998210"/>
            <a:chOff x="381000" y="69342"/>
            <a:chExt cx="11811000" cy="599821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7921" y="69342"/>
              <a:ext cx="624027" cy="6234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1000" y="1675320"/>
              <a:ext cx="1175385" cy="4392295"/>
            </a:xfrm>
            <a:custGeom>
              <a:avLst/>
              <a:gdLst/>
              <a:ahLst/>
              <a:cxnLst/>
              <a:rect l="l" t="t" r="r" b="b"/>
              <a:pathLst>
                <a:path w="1175385" h="4392295">
                  <a:moveTo>
                    <a:pt x="1174775" y="0"/>
                  </a:moveTo>
                  <a:lnTo>
                    <a:pt x="0" y="0"/>
                  </a:lnTo>
                  <a:lnTo>
                    <a:pt x="0" y="4392041"/>
                  </a:lnTo>
                  <a:lnTo>
                    <a:pt x="1174775" y="4392041"/>
                  </a:lnTo>
                  <a:lnTo>
                    <a:pt x="1174775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11100435" cy="81089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spcBef>
                <a:spcPts val="105"/>
              </a:spcBef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巴基斯坦正迅速发展成为数字中心，拥有由七大关键领域组成的蓬勃发展的信息技术与电信</a:t>
            </a:r>
            <a:r>
              <a:rPr lang="zh-CN" altLang="en-US" sz="3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en-US" sz="3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IT&amp;T</a:t>
            </a:r>
            <a:r>
              <a:rPr lang="zh-CN" altLang="en-US" sz="3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）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产业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1000" y="3397885"/>
            <a:ext cx="1943211" cy="1094740"/>
          </a:xfrm>
          <a:prstGeom prst="rect">
            <a:avLst/>
          </a:prstGeom>
        </p:spPr>
        <p:txBody>
          <a:bodyPr vert="horz" wrap="square" lIns="0" tIns="33019" rIns="0" bIns="0" rtlCol="0">
            <a:noAutofit/>
          </a:bodyPr>
          <a:lstStyle/>
          <a:p>
            <a:pPr marL="71755" marR="756920">
              <a:spcBef>
                <a:spcPts val="260"/>
              </a:spcBef>
            </a:pPr>
            <a:r>
              <a:rPr lang="zh-CN" altLang="en-US" sz="2000" b="1" spc="-1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信息技术与电信</a:t>
            </a:r>
          </a:p>
          <a:p>
            <a:pPr marL="71755" marR="756920">
              <a:spcBef>
                <a:spcPts val="260"/>
              </a:spcBef>
            </a:pPr>
            <a:r>
              <a:rPr lang="zh-CN" altLang="en-US" sz="2000" b="1" spc="-1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关键领域</a:t>
            </a:r>
            <a:endParaRPr sz="2000" b="1" spc="-10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92235" y="1675383"/>
            <a:ext cx="1986914" cy="4283710"/>
            <a:chOff x="1092235" y="1675383"/>
            <a:chExt cx="1986914" cy="4283710"/>
          </a:xfrm>
        </p:grpSpPr>
        <p:sp>
          <p:nvSpPr>
            <p:cNvPr id="17" name="object 17"/>
            <p:cNvSpPr/>
            <p:nvPr/>
          </p:nvSpPr>
          <p:spPr>
            <a:xfrm>
              <a:off x="1092235" y="5780121"/>
              <a:ext cx="354965" cy="179070"/>
            </a:xfrm>
            <a:custGeom>
              <a:avLst/>
              <a:gdLst/>
              <a:ahLst/>
              <a:cxnLst/>
              <a:rect l="l" t="t" r="r" b="b"/>
              <a:pathLst>
                <a:path w="354965" h="179070">
                  <a:moveTo>
                    <a:pt x="230433" y="16766"/>
                  </a:moveTo>
                  <a:lnTo>
                    <a:pt x="168596" y="23733"/>
                  </a:lnTo>
                  <a:lnTo>
                    <a:pt x="0" y="23733"/>
                  </a:lnTo>
                  <a:lnTo>
                    <a:pt x="0" y="134491"/>
                  </a:lnTo>
                  <a:lnTo>
                    <a:pt x="58909" y="134491"/>
                  </a:lnTo>
                  <a:lnTo>
                    <a:pt x="167974" y="178533"/>
                  </a:lnTo>
                  <a:lnTo>
                    <a:pt x="215263" y="153973"/>
                  </a:lnTo>
                  <a:lnTo>
                    <a:pt x="167028" y="153973"/>
                  </a:lnTo>
                  <a:lnTo>
                    <a:pt x="63641" y="112410"/>
                  </a:lnTo>
                  <a:lnTo>
                    <a:pt x="22238" y="112410"/>
                  </a:lnTo>
                  <a:lnTo>
                    <a:pt x="22238" y="45813"/>
                  </a:lnTo>
                  <a:lnTo>
                    <a:pt x="64232" y="45813"/>
                  </a:lnTo>
                  <a:lnTo>
                    <a:pt x="104925" y="24087"/>
                  </a:lnTo>
                  <a:lnTo>
                    <a:pt x="230433" y="24087"/>
                  </a:lnTo>
                  <a:lnTo>
                    <a:pt x="230433" y="16766"/>
                  </a:lnTo>
                  <a:close/>
                </a:path>
                <a:path w="354965" h="179070">
                  <a:moveTo>
                    <a:pt x="354521" y="46286"/>
                  </a:moveTo>
                  <a:lnTo>
                    <a:pt x="332519" y="46286"/>
                  </a:lnTo>
                  <a:lnTo>
                    <a:pt x="332519" y="68248"/>
                  </a:lnTo>
                  <a:lnTo>
                    <a:pt x="167028" y="153973"/>
                  </a:lnTo>
                  <a:lnTo>
                    <a:pt x="215263" y="153973"/>
                  </a:lnTo>
                  <a:lnTo>
                    <a:pt x="354521" y="81591"/>
                  </a:lnTo>
                  <a:lnTo>
                    <a:pt x="354521" y="46286"/>
                  </a:lnTo>
                  <a:close/>
                </a:path>
                <a:path w="354965" h="179070">
                  <a:moveTo>
                    <a:pt x="230433" y="41563"/>
                  </a:moveTo>
                  <a:lnTo>
                    <a:pt x="208312" y="41563"/>
                  </a:lnTo>
                  <a:lnTo>
                    <a:pt x="208312" y="63643"/>
                  </a:lnTo>
                  <a:lnTo>
                    <a:pt x="196364" y="67539"/>
                  </a:lnTo>
                  <a:lnTo>
                    <a:pt x="154726" y="75923"/>
                  </a:lnTo>
                  <a:lnTo>
                    <a:pt x="154726" y="96468"/>
                  </a:lnTo>
                  <a:lnTo>
                    <a:pt x="198494" y="88439"/>
                  </a:lnTo>
                  <a:lnTo>
                    <a:pt x="305113" y="54905"/>
                  </a:lnTo>
                  <a:lnTo>
                    <a:pt x="230433" y="54905"/>
                  </a:lnTo>
                  <a:lnTo>
                    <a:pt x="230433" y="41563"/>
                  </a:lnTo>
                  <a:close/>
                </a:path>
                <a:path w="354965" h="179070">
                  <a:moveTo>
                    <a:pt x="354521" y="16176"/>
                  </a:moveTo>
                  <a:lnTo>
                    <a:pt x="230433" y="54905"/>
                  </a:lnTo>
                  <a:lnTo>
                    <a:pt x="305113" y="54905"/>
                  </a:lnTo>
                  <a:lnTo>
                    <a:pt x="332519" y="46286"/>
                  </a:lnTo>
                  <a:lnTo>
                    <a:pt x="354521" y="46286"/>
                  </a:lnTo>
                  <a:lnTo>
                    <a:pt x="354521" y="16176"/>
                  </a:lnTo>
                  <a:close/>
                </a:path>
                <a:path w="354965" h="179070">
                  <a:moveTo>
                    <a:pt x="230433" y="24087"/>
                  </a:moveTo>
                  <a:lnTo>
                    <a:pt x="104925" y="24087"/>
                  </a:lnTo>
                  <a:lnTo>
                    <a:pt x="167360" y="46286"/>
                  </a:lnTo>
                  <a:lnTo>
                    <a:pt x="165969" y="46286"/>
                  </a:lnTo>
                  <a:lnTo>
                    <a:pt x="208312" y="41563"/>
                  </a:lnTo>
                  <a:lnTo>
                    <a:pt x="230433" y="41563"/>
                  </a:lnTo>
                  <a:lnTo>
                    <a:pt x="230433" y="24087"/>
                  </a:lnTo>
                  <a:close/>
                </a:path>
                <a:path w="354965" h="179070">
                  <a:moveTo>
                    <a:pt x="103150" y="0"/>
                  </a:moveTo>
                  <a:lnTo>
                    <a:pt x="58672" y="23733"/>
                  </a:lnTo>
                  <a:lnTo>
                    <a:pt x="169963" y="23733"/>
                  </a:lnTo>
                  <a:lnTo>
                    <a:pt x="103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468" y="5618828"/>
              <a:ext cx="179922" cy="1468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89023" y="1675383"/>
              <a:ext cx="1490345" cy="2134235"/>
            </a:xfrm>
            <a:custGeom>
              <a:avLst/>
              <a:gdLst/>
              <a:ahLst/>
              <a:cxnLst/>
              <a:rect l="l" t="t" r="r" b="b"/>
              <a:pathLst>
                <a:path w="1490345" h="2134235">
                  <a:moveTo>
                    <a:pt x="1489837" y="0"/>
                  </a:moveTo>
                  <a:lnTo>
                    <a:pt x="0" y="0"/>
                  </a:lnTo>
                  <a:lnTo>
                    <a:pt x="0" y="2134235"/>
                  </a:lnTo>
                  <a:lnTo>
                    <a:pt x="1489837" y="2134235"/>
                  </a:lnTo>
                  <a:lnTo>
                    <a:pt x="1489837" y="0"/>
                  </a:lnTo>
                  <a:close/>
                </a:path>
              </a:pathLst>
            </a:custGeom>
            <a:solidFill>
              <a:srgbClr val="DDEFC7"/>
            </a:solidFill>
          </p:spPr>
          <p:txBody>
            <a:bodyPr wrap="square" lIns="0" tIns="0" rIns="0" bIns="0" rtlCol="0"/>
            <a:lstStyle/>
            <a:p>
              <a:endParaRPr lang="zh-CN" altLang="en-US" dirty="0"/>
            </a:p>
            <a:p>
              <a:endParaRPr lang="zh-CN" altLang="en-US" dirty="0"/>
            </a:p>
            <a:p>
              <a:endParaRPr lang="zh-CN" altLang="en-US" dirty="0"/>
            </a:p>
            <a:p>
              <a:pPr algn="ctr"/>
              <a:r>
                <a:rPr lang="zh-CN" altLang="en-US" b="1" dirty="0">
                  <a:latin typeface="SimSun" panose="02010600030101010101" pitchFamily="2" charset="-122"/>
                  <a:ea typeface="SimSun" panose="02010600030101010101" pitchFamily="2" charset="-122"/>
                </a:rPr>
                <a:t>电信</a:t>
              </a:r>
            </a:p>
          </p:txBody>
        </p:sp>
      </p:grpSp>
      <p:sp>
        <p:nvSpPr>
          <p:cNvPr id="21" name="object 21"/>
          <p:cNvSpPr/>
          <p:nvPr/>
        </p:nvSpPr>
        <p:spPr>
          <a:xfrm>
            <a:off x="1589024" y="3926217"/>
            <a:ext cx="1490345" cy="2134235"/>
          </a:xfrm>
          <a:custGeom>
            <a:avLst/>
            <a:gdLst/>
            <a:ahLst/>
            <a:cxnLst/>
            <a:rect l="l" t="t" r="r" b="b"/>
            <a:pathLst>
              <a:path w="1490345" h="2134235">
                <a:moveTo>
                  <a:pt x="1489837" y="0"/>
                </a:moveTo>
                <a:lnTo>
                  <a:pt x="0" y="0"/>
                </a:lnTo>
                <a:lnTo>
                  <a:pt x="0" y="2134235"/>
                </a:lnTo>
                <a:lnTo>
                  <a:pt x="1489837" y="2134235"/>
                </a:lnTo>
                <a:lnTo>
                  <a:pt x="1489837" y="0"/>
                </a:lnTo>
                <a:close/>
              </a:path>
            </a:pathLst>
          </a:custGeom>
          <a:solidFill>
            <a:srgbClr val="DDE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89024" y="3926217"/>
            <a:ext cx="1490345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r>
              <a:rPr lang="en-US" altLang="zh-CN" sz="1600" b="1" spc="-10" dirty="0">
                <a:solidFill>
                  <a:srgbClr val="1E1E1E"/>
                </a:solidFill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         </a:t>
            </a:r>
            <a:r>
              <a:rPr lang="en-US" altLang="zh-CN" b="1" spc="-10" dirty="0">
                <a:solidFill>
                  <a:srgbClr val="1E1E1E"/>
                </a:solidFill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 </a:t>
            </a:r>
            <a:r>
              <a:rPr lang="zh-CN" altLang="en-US" b="1" spc="-10" dirty="0">
                <a:solidFill>
                  <a:srgbClr val="1E1E1E"/>
                </a:solidFill>
                <a:latin typeface="Arial" panose="020B0604020202020204"/>
                <a:ea typeface="SimSun" panose="02010600030101010101" pitchFamily="2" charset="-122"/>
                <a:cs typeface="Arial" panose="020B0604020202020204"/>
              </a:rPr>
              <a:t>技术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112135" y="1675383"/>
            <a:ext cx="2481580" cy="1876283"/>
          </a:xfrm>
          <a:prstGeom prst="rect">
            <a:avLst/>
          </a:prstGeom>
          <a:solidFill>
            <a:srgbClr val="FFFFFF"/>
          </a:solidFill>
          <a:ln w="12700">
            <a:solidFill>
              <a:srgbClr val="BBE192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5"/>
              </a:spcBef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 marL="264160" marR="90170" indent="-172720">
              <a:lnSpc>
                <a:spcPct val="90000"/>
              </a:lnSpc>
              <a:buChar char="•"/>
              <a:tabLst>
                <a:tab pos="264160" algn="l"/>
              </a:tabLst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指支撑端到端信息与通信系统高效运行的物理与虚拟基础设施，包括硬件设备、运营设施及网络系统</a:t>
            </a:r>
          </a:p>
          <a:p>
            <a:pPr marL="91440" marR="90170" indent="0">
              <a:lnSpc>
                <a:spcPct val="90000"/>
              </a:lnSpc>
              <a:buNone/>
              <a:tabLst>
                <a:tab pos="264160" algn="l"/>
              </a:tabLst>
            </a:pPr>
            <a:endParaRPr lang="en-US" altLang="en-US" sz="1400" dirty="0">
              <a:latin typeface="Arial" panose="020B0604020202020204"/>
              <a:cs typeface="Arial" panose="020B0604020202020204"/>
            </a:endParaRPr>
          </a:p>
          <a:p>
            <a:pPr marL="264160" marR="90170" indent="-172720">
              <a:lnSpc>
                <a:spcPct val="90000"/>
              </a:lnSpc>
              <a:buChar char="•"/>
              <a:tabLst>
                <a:tab pos="264160" algn="l"/>
              </a:tabLst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主要组成部分包括：光纤通信网络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4G/5G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连接能力、数据中心以及海底光缆等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12135" y="4141825"/>
            <a:ext cx="2481580" cy="1938655"/>
          </a:xfrm>
          <a:prstGeom prst="rect">
            <a:avLst/>
          </a:prstGeom>
          <a:solidFill>
            <a:srgbClr val="FFFFFF"/>
          </a:solidFill>
          <a:ln w="12700">
            <a:solidFill>
              <a:srgbClr val="BBE1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指用于满足数字经济发展需求的技术工具与系统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涵盖软件、硬件、信息技术服务以及新兴技术（如人工智能、区块链）等</a:t>
            </a:r>
          </a:p>
          <a:p>
            <a:pPr>
              <a:lnSpc>
                <a:spcPct val="100000"/>
              </a:lnSpc>
            </a:pPr>
            <a:endParaRPr lang="en-US" altLang="en-US"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altLang="en-US" sz="1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65672" y="1672208"/>
            <a:ext cx="5726430" cy="4395470"/>
            <a:chOff x="5765672" y="1672208"/>
            <a:chExt cx="5726430" cy="4395470"/>
          </a:xfrm>
        </p:grpSpPr>
        <p:sp>
          <p:nvSpPr>
            <p:cNvPr id="26" name="object 26"/>
            <p:cNvSpPr/>
            <p:nvPr/>
          </p:nvSpPr>
          <p:spPr>
            <a:xfrm>
              <a:off x="5832474" y="1675383"/>
              <a:ext cx="0" cy="4385310"/>
            </a:xfrm>
            <a:custGeom>
              <a:avLst/>
              <a:gdLst/>
              <a:ahLst/>
              <a:cxnLst/>
              <a:rect l="l" t="t" r="r" b="b"/>
              <a:pathLst>
                <a:path h="4385310">
                  <a:moveTo>
                    <a:pt x="0" y="0"/>
                  </a:moveTo>
                  <a:lnTo>
                    <a:pt x="0" y="4385068"/>
                  </a:lnTo>
                </a:path>
              </a:pathLst>
            </a:custGeom>
            <a:ln w="6350">
              <a:solidFill>
                <a:srgbClr val="1E1E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65672" y="3745610"/>
              <a:ext cx="140335" cy="245110"/>
            </a:xfrm>
            <a:custGeom>
              <a:avLst/>
              <a:gdLst/>
              <a:ahLst/>
              <a:cxnLst/>
              <a:rect l="l" t="t" r="r" b="b"/>
              <a:pathLst>
                <a:path w="140335" h="245110">
                  <a:moveTo>
                    <a:pt x="0" y="0"/>
                  </a:moveTo>
                  <a:lnTo>
                    <a:pt x="0" y="244601"/>
                  </a:lnTo>
                  <a:lnTo>
                    <a:pt x="139826" y="12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90995" y="1675320"/>
              <a:ext cx="5301615" cy="4392295"/>
            </a:xfrm>
            <a:custGeom>
              <a:avLst/>
              <a:gdLst/>
              <a:ahLst/>
              <a:cxnLst/>
              <a:rect l="l" t="t" r="r" b="b"/>
              <a:pathLst>
                <a:path w="5301615" h="4392295">
                  <a:moveTo>
                    <a:pt x="5301107" y="0"/>
                  </a:moveTo>
                  <a:lnTo>
                    <a:pt x="0" y="0"/>
                  </a:lnTo>
                  <a:lnTo>
                    <a:pt x="0" y="4392041"/>
                  </a:lnTo>
                  <a:lnTo>
                    <a:pt x="5301107" y="4392041"/>
                  </a:lnTo>
                  <a:lnTo>
                    <a:pt x="5301107" y="0"/>
                  </a:lnTo>
                  <a:close/>
                </a:path>
              </a:pathLst>
            </a:custGeom>
            <a:solidFill>
              <a:srgbClr val="539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91451" y="1707642"/>
            <a:ext cx="31703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巴基斯坦正在崛起的数字中心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</a:p>
        </p:txBody>
      </p:sp>
      <p:sp>
        <p:nvSpPr>
          <p:cNvPr id="30" name="object 30"/>
          <p:cNvSpPr/>
          <p:nvPr/>
        </p:nvSpPr>
        <p:spPr>
          <a:xfrm>
            <a:off x="6260210" y="2068322"/>
            <a:ext cx="1677670" cy="1909445"/>
          </a:xfrm>
          <a:custGeom>
            <a:avLst/>
            <a:gdLst/>
            <a:ahLst/>
            <a:cxnLst/>
            <a:rect l="l" t="t" r="r" b="b"/>
            <a:pathLst>
              <a:path w="1677670" h="1909445">
                <a:moveTo>
                  <a:pt x="1677669" y="0"/>
                </a:moveTo>
                <a:lnTo>
                  <a:pt x="0" y="0"/>
                </a:lnTo>
                <a:lnTo>
                  <a:pt x="0" y="1909190"/>
                </a:lnTo>
                <a:lnTo>
                  <a:pt x="1677669" y="1909190"/>
                </a:lnTo>
                <a:lnTo>
                  <a:pt x="1677669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93815" y="2798445"/>
            <a:ext cx="1423035" cy="105605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555"/>
              </a:spcBef>
            </a:pPr>
            <a:r>
              <a:rPr lang="en-US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50</a:t>
            </a:r>
            <a:r>
              <a:rPr lang="zh-CN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亿美元</a:t>
            </a:r>
          </a:p>
          <a:p>
            <a:pPr marR="3175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R="3175" algn="ctr">
              <a:lnSpc>
                <a:spcPct val="100000"/>
              </a:lnSpc>
              <a:spcBef>
                <a:spcPts val="555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2025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</a:t>
            </a:r>
            <a:r>
              <a:rPr lang="en-US" altLang="zh-CN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服务出口预期</a:t>
            </a:r>
          </a:p>
        </p:txBody>
      </p:sp>
      <p:sp>
        <p:nvSpPr>
          <p:cNvPr id="32" name="object 32"/>
          <p:cNvSpPr/>
          <p:nvPr/>
        </p:nvSpPr>
        <p:spPr>
          <a:xfrm>
            <a:off x="7993126" y="2068322"/>
            <a:ext cx="1677670" cy="1909445"/>
          </a:xfrm>
          <a:custGeom>
            <a:avLst/>
            <a:gdLst/>
            <a:ahLst/>
            <a:cxnLst/>
            <a:rect l="l" t="t" r="r" b="b"/>
            <a:pathLst>
              <a:path w="1677670" h="1909445">
                <a:moveTo>
                  <a:pt x="1677670" y="0"/>
                </a:moveTo>
                <a:lnTo>
                  <a:pt x="0" y="0"/>
                </a:lnTo>
                <a:lnTo>
                  <a:pt x="0" y="1909190"/>
                </a:lnTo>
                <a:lnTo>
                  <a:pt x="1677670" y="1909190"/>
                </a:lnTo>
                <a:lnTo>
                  <a:pt x="167767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66125" y="2798445"/>
            <a:ext cx="945515" cy="8406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55"/>
              </a:spcBef>
            </a:pPr>
            <a:r>
              <a:rPr lang="zh-CN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超过</a:t>
            </a:r>
            <a:r>
              <a:rPr lang="en-US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1.4</a:t>
            </a:r>
            <a:r>
              <a:rPr lang="zh-CN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</a:t>
            </a:r>
          </a:p>
          <a:p>
            <a:pPr marR="4445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R="4445" algn="ctr">
              <a:lnSpc>
                <a:spcPct val="100000"/>
              </a:lnSpc>
              <a:spcBef>
                <a:spcPts val="555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互联网用户</a:t>
            </a:r>
          </a:p>
        </p:txBody>
      </p:sp>
      <p:sp>
        <p:nvSpPr>
          <p:cNvPr id="34" name="object 34"/>
          <p:cNvSpPr/>
          <p:nvPr/>
        </p:nvSpPr>
        <p:spPr>
          <a:xfrm>
            <a:off x="9726041" y="2068322"/>
            <a:ext cx="1677670" cy="1909445"/>
          </a:xfrm>
          <a:custGeom>
            <a:avLst/>
            <a:gdLst/>
            <a:ahLst/>
            <a:cxnLst/>
            <a:rect l="l" t="t" r="r" b="b"/>
            <a:pathLst>
              <a:path w="1677670" h="1909445">
                <a:moveTo>
                  <a:pt x="1677670" y="0"/>
                </a:moveTo>
                <a:lnTo>
                  <a:pt x="0" y="0"/>
                </a:lnTo>
                <a:lnTo>
                  <a:pt x="0" y="1909190"/>
                </a:lnTo>
                <a:lnTo>
                  <a:pt x="1677670" y="1909190"/>
                </a:lnTo>
                <a:lnTo>
                  <a:pt x="167767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858502" y="2798445"/>
            <a:ext cx="1426210" cy="105605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555"/>
              </a:spcBef>
            </a:pPr>
            <a:r>
              <a:rPr lang="en-US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+14</a:t>
            </a:r>
            <a:r>
              <a:rPr lang="zh-CN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位跃升</a:t>
            </a:r>
          </a:p>
          <a:p>
            <a:pPr marR="1905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R="1905" algn="ctr">
              <a:lnSpc>
                <a:spcPct val="100000"/>
              </a:lnSpc>
              <a:spcBef>
                <a:spcPts val="555"/>
              </a:spcBef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联合国电子政务发展指数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59703" y="4043121"/>
            <a:ext cx="1677670" cy="1909445"/>
          </a:xfrm>
          <a:custGeom>
            <a:avLst/>
            <a:gdLst/>
            <a:ahLst/>
            <a:cxnLst/>
            <a:rect l="l" t="t" r="r" b="b"/>
            <a:pathLst>
              <a:path w="1677670" h="1909445">
                <a:moveTo>
                  <a:pt x="1677670" y="0"/>
                </a:moveTo>
                <a:lnTo>
                  <a:pt x="0" y="0"/>
                </a:lnTo>
                <a:lnTo>
                  <a:pt x="0" y="1909191"/>
                </a:lnTo>
                <a:lnTo>
                  <a:pt x="1677670" y="1909191"/>
                </a:lnTo>
                <a:lnTo>
                  <a:pt x="167767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26961" y="4831460"/>
            <a:ext cx="1358265" cy="9823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1750" marR="37465" algn="ctr">
              <a:lnSpc>
                <a:spcPts val="1300"/>
              </a:lnSpc>
              <a:spcBef>
                <a:spcPts val="260"/>
              </a:spcBef>
            </a:pPr>
            <a:r>
              <a:rPr lang="zh-CN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宽带普及率提升</a:t>
            </a:r>
            <a:r>
              <a:rPr lang="en-US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20</a:t>
            </a:r>
            <a:r>
              <a:rPr lang="zh-CN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个百分点</a:t>
            </a:r>
          </a:p>
          <a:p>
            <a:pPr marL="31750" marR="37465" algn="ctr">
              <a:lnSpc>
                <a:spcPts val="1300"/>
              </a:lnSpc>
              <a:spcBef>
                <a:spcPts val="260"/>
              </a:spcBef>
            </a:pPr>
            <a:endParaRPr lang="zh-CN" altLang="en-US" sz="1200" dirty="0">
              <a:latin typeface="Arial" panose="020B0604020202020204"/>
              <a:cs typeface="Arial" panose="020B0604020202020204"/>
            </a:endParaRPr>
          </a:p>
          <a:p>
            <a:pPr marL="31750" marR="37465" algn="ctr">
              <a:lnSpc>
                <a:spcPts val="1300"/>
              </a:lnSpc>
              <a:spcBef>
                <a:spcPts val="260"/>
              </a:spcBef>
            </a:pPr>
            <a:r>
              <a:rPr lang="en-US" altLang="en-US" sz="1400" dirty="0">
                <a:latin typeface="Arial" panose="020B0604020202020204"/>
                <a:cs typeface="Arial" panose="020B0604020202020204"/>
                <a:sym typeface="+mn-ea"/>
              </a:rPr>
              <a:t>2020–2024</a:t>
            </a:r>
            <a:r>
              <a:rPr lang="zh-CN" altLang="en-US" sz="1400" dirty="0">
                <a:latin typeface="Arial" panose="020B0604020202020204"/>
                <a:cs typeface="Arial" panose="020B0604020202020204"/>
                <a:sym typeface="+mn-ea"/>
              </a:rPr>
              <a:t>年</a:t>
            </a:r>
            <a:endParaRPr lang="zh-CN" altLang="en-US" sz="1400" dirty="0">
              <a:latin typeface="Arial" panose="020B0604020202020204"/>
              <a:cs typeface="Arial" panose="020B0604020202020204"/>
            </a:endParaRPr>
          </a:p>
          <a:p>
            <a:pPr marL="31750" marR="37465" algn="ctr">
              <a:lnSpc>
                <a:spcPts val="1300"/>
              </a:lnSpc>
              <a:spcBef>
                <a:spcPts val="260"/>
              </a:spcBef>
            </a:pPr>
            <a:endParaRPr lang="zh-CN" altLang="en-US"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730105" y="4043121"/>
            <a:ext cx="1677670" cy="1909445"/>
          </a:xfrm>
          <a:custGeom>
            <a:avLst/>
            <a:gdLst/>
            <a:ahLst/>
            <a:cxnLst/>
            <a:rect l="l" t="t" r="r" b="b"/>
            <a:pathLst>
              <a:path w="1677670" h="1909445">
                <a:moveTo>
                  <a:pt x="1677670" y="0"/>
                </a:moveTo>
                <a:lnTo>
                  <a:pt x="0" y="0"/>
                </a:lnTo>
                <a:lnTo>
                  <a:pt x="0" y="1909191"/>
                </a:lnTo>
                <a:lnTo>
                  <a:pt x="1677670" y="1909191"/>
                </a:lnTo>
                <a:lnTo>
                  <a:pt x="167767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92589" y="4773548"/>
            <a:ext cx="1565910" cy="157927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555"/>
              </a:spcBef>
            </a:pPr>
            <a:r>
              <a:rPr lang="en-US" altLang="en-US" sz="1400" b="1" dirty="0">
                <a:solidFill>
                  <a:srgbClr val="00722B"/>
                </a:solidFill>
                <a:latin typeface="Arial" panose="020B0604020202020204"/>
                <a:cs typeface="Arial" panose="020B0604020202020204"/>
                <a:sym typeface="+mn-ea"/>
              </a:rPr>
              <a:t>4G/5G</a:t>
            </a:r>
            <a:r>
              <a:rPr lang="zh-CN" altLang="en-US" sz="1400" b="1" dirty="0">
                <a:solidFill>
                  <a:srgbClr val="00722B"/>
                </a:solidFill>
                <a:latin typeface="Arial" panose="020B0604020202020204"/>
                <a:cs typeface="Arial" panose="020B0604020202020204"/>
                <a:sym typeface="+mn-ea"/>
              </a:rPr>
              <a:t>网络</a:t>
            </a:r>
            <a:endParaRPr lang="zh-CN" altLang="en-US" sz="1400" b="1" dirty="0">
              <a:solidFill>
                <a:srgbClr val="00722B"/>
              </a:solidFill>
              <a:latin typeface="Arial" panose="020B0604020202020204"/>
              <a:cs typeface="Arial" panose="020B0604020202020204"/>
            </a:endParaRPr>
          </a:p>
          <a:p>
            <a:pPr marR="3810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Arial" panose="020B0604020202020204"/>
              <a:cs typeface="Arial" panose="020B0604020202020204"/>
            </a:endParaRPr>
          </a:p>
          <a:p>
            <a:pPr marR="3810" algn="ctr">
              <a:lnSpc>
                <a:spcPct val="100000"/>
              </a:lnSpc>
              <a:spcBef>
                <a:spcPts val="555"/>
              </a:spcBef>
            </a:pPr>
            <a:r>
              <a:rPr lang="zh-CN" altLang="en-US" sz="1400" dirty="0">
                <a:latin typeface="Arial" panose="020B0604020202020204"/>
                <a:cs typeface="Arial" panose="020B0604020202020204"/>
              </a:rPr>
              <a:t>预计在未来五年内实现全国范围的</a:t>
            </a:r>
          </a:p>
          <a:p>
            <a:pPr marR="3810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Arial" panose="020B0604020202020204"/>
              <a:cs typeface="Arial" panose="020B0604020202020204"/>
            </a:endParaRPr>
          </a:p>
          <a:p>
            <a:pPr marR="3810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94904" y="4043121"/>
            <a:ext cx="1677670" cy="1909445"/>
          </a:xfrm>
          <a:custGeom>
            <a:avLst/>
            <a:gdLst/>
            <a:ahLst/>
            <a:cxnLst/>
            <a:rect l="l" t="t" r="r" b="b"/>
            <a:pathLst>
              <a:path w="1677670" h="1909445">
                <a:moveTo>
                  <a:pt x="1677670" y="0"/>
                </a:moveTo>
                <a:lnTo>
                  <a:pt x="0" y="0"/>
                </a:lnTo>
                <a:lnTo>
                  <a:pt x="0" y="1909191"/>
                </a:lnTo>
                <a:lnTo>
                  <a:pt x="1677670" y="1909191"/>
                </a:lnTo>
                <a:lnTo>
                  <a:pt x="167767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165338" y="4773548"/>
            <a:ext cx="1351280" cy="157927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555"/>
              </a:spcBef>
            </a:pPr>
            <a:r>
              <a:rPr lang="zh-CN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预计增长</a:t>
            </a:r>
            <a:r>
              <a:rPr lang="en-US" altLang="en-US" sz="1400" b="1" dirty="0">
                <a:solidFill>
                  <a:srgbClr val="00722B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8%</a:t>
            </a:r>
            <a:endParaRPr lang="en-US" altLang="en-US" sz="1400" b="1" dirty="0">
              <a:solidFill>
                <a:srgbClr val="00722B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R="5080" algn="ctr">
              <a:lnSpc>
                <a:spcPct val="100000"/>
              </a:lnSpc>
              <a:spcBef>
                <a:spcPts val="555"/>
              </a:spcBef>
            </a:pPr>
            <a:endParaRPr lang="en-US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R="5080" algn="ctr">
              <a:lnSpc>
                <a:spcPct val="100000"/>
              </a:lnSpc>
              <a:spcBef>
                <a:spcPts val="555"/>
              </a:spcBef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2024–2028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年本地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IT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服务市场</a:t>
            </a:r>
          </a:p>
          <a:p>
            <a:pPr marR="5080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R="5080" algn="ctr">
              <a:lnSpc>
                <a:spcPct val="100000"/>
              </a:lnSpc>
              <a:spcBef>
                <a:spcPts val="555"/>
              </a:spcBef>
            </a:pPr>
            <a:endParaRPr lang="zh-CN" altLang="en-US" sz="1200" dirty="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6300" y="6261100"/>
            <a:ext cx="5194300" cy="1925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5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资料来源：信息技术与电信部（</a:t>
            </a:r>
            <a:r>
              <a:rPr lang="en-US" altLang="en-US" sz="105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Ministry of IT&amp;T</a:t>
            </a:r>
            <a:r>
              <a:rPr lang="zh-CN" altLang="en-US" sz="105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）、巴基斯坦软件协会（</a:t>
            </a:r>
            <a:r>
              <a:rPr lang="en-US" altLang="en-US" sz="105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P@SHA</a:t>
            </a:r>
            <a:r>
              <a:rPr lang="zh-CN" altLang="en-US" sz="105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2502364" y="2197036"/>
            <a:ext cx="8376920" cy="3774440"/>
            <a:chOff x="2502364" y="2197036"/>
            <a:chExt cx="8376920" cy="3774440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799" y="2197049"/>
              <a:ext cx="632002" cy="63200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8999" y="2197036"/>
              <a:ext cx="662990" cy="6630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06430" y="2242896"/>
              <a:ext cx="541959" cy="5418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151" y="4142358"/>
              <a:ext cx="609600" cy="6096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4907" y="4142320"/>
              <a:ext cx="601129" cy="60112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6430" y="4204436"/>
              <a:ext cx="572795" cy="57279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502364" y="3182062"/>
              <a:ext cx="508000" cy="476884"/>
            </a:xfrm>
            <a:custGeom>
              <a:avLst/>
              <a:gdLst/>
              <a:ahLst/>
              <a:cxnLst/>
              <a:rect l="l" t="t" r="r" b="b"/>
              <a:pathLst>
                <a:path w="508000" h="476885">
                  <a:moveTo>
                    <a:pt x="258576" y="0"/>
                  </a:moveTo>
                  <a:lnTo>
                    <a:pt x="209235" y="3828"/>
                  </a:lnTo>
                  <a:lnTo>
                    <a:pt x="161197" y="17362"/>
                  </a:lnTo>
                  <a:lnTo>
                    <a:pt x="116157" y="39726"/>
                  </a:lnTo>
                  <a:lnTo>
                    <a:pt x="77377" y="69620"/>
                  </a:lnTo>
                  <a:lnTo>
                    <a:pt x="45379" y="106408"/>
                  </a:lnTo>
                  <a:lnTo>
                    <a:pt x="20685" y="149451"/>
                  </a:lnTo>
                  <a:lnTo>
                    <a:pt x="6301" y="191863"/>
                  </a:lnTo>
                  <a:lnTo>
                    <a:pt x="0" y="234947"/>
                  </a:lnTo>
                  <a:lnTo>
                    <a:pt x="1416" y="277762"/>
                  </a:lnTo>
                  <a:lnTo>
                    <a:pt x="10183" y="319366"/>
                  </a:lnTo>
                  <a:lnTo>
                    <a:pt x="25935" y="358817"/>
                  </a:lnTo>
                  <a:lnTo>
                    <a:pt x="48305" y="395176"/>
                  </a:lnTo>
                  <a:lnTo>
                    <a:pt x="76927" y="427499"/>
                  </a:lnTo>
                  <a:lnTo>
                    <a:pt x="111435" y="454847"/>
                  </a:lnTo>
                  <a:lnTo>
                    <a:pt x="151461" y="476276"/>
                  </a:lnTo>
                  <a:lnTo>
                    <a:pt x="165372" y="449041"/>
                  </a:lnTo>
                  <a:lnTo>
                    <a:pt x="126059" y="427144"/>
                  </a:lnTo>
                  <a:lnTo>
                    <a:pt x="92942" y="398975"/>
                  </a:lnTo>
                  <a:lnTo>
                    <a:pt x="66476" y="365667"/>
                  </a:lnTo>
                  <a:lnTo>
                    <a:pt x="47119" y="328354"/>
                  </a:lnTo>
                  <a:lnTo>
                    <a:pt x="35326" y="288169"/>
                  </a:lnTo>
                  <a:lnTo>
                    <a:pt x="31555" y="246244"/>
                  </a:lnTo>
                  <a:lnTo>
                    <a:pt x="36261" y="203713"/>
                  </a:lnTo>
                  <a:lnTo>
                    <a:pt x="49901" y="161709"/>
                  </a:lnTo>
                  <a:lnTo>
                    <a:pt x="71377" y="124282"/>
                  </a:lnTo>
                  <a:lnTo>
                    <a:pt x="99634" y="92087"/>
                  </a:lnTo>
                  <a:lnTo>
                    <a:pt x="133630" y="65764"/>
                  </a:lnTo>
                  <a:lnTo>
                    <a:pt x="172321" y="45953"/>
                  </a:lnTo>
                  <a:lnTo>
                    <a:pt x="214690" y="33933"/>
                  </a:lnTo>
                  <a:lnTo>
                    <a:pt x="257708" y="30467"/>
                  </a:lnTo>
                  <a:lnTo>
                    <a:pt x="300463" y="35426"/>
                  </a:lnTo>
                  <a:lnTo>
                    <a:pt x="342045" y="48681"/>
                  </a:lnTo>
                  <a:lnTo>
                    <a:pt x="385963" y="74245"/>
                  </a:lnTo>
                  <a:lnTo>
                    <a:pt x="421851" y="107789"/>
                  </a:lnTo>
                  <a:lnTo>
                    <a:pt x="449003" y="147623"/>
                  </a:lnTo>
                  <a:lnTo>
                    <a:pt x="466712" y="192054"/>
                  </a:lnTo>
                  <a:lnTo>
                    <a:pt x="474273" y="239391"/>
                  </a:lnTo>
                  <a:lnTo>
                    <a:pt x="470980" y="287943"/>
                  </a:lnTo>
                  <a:lnTo>
                    <a:pt x="456127" y="336017"/>
                  </a:lnTo>
                  <a:lnTo>
                    <a:pt x="436151" y="371867"/>
                  </a:lnTo>
                  <a:lnTo>
                    <a:pt x="410044" y="403251"/>
                  </a:lnTo>
                  <a:lnTo>
                    <a:pt x="378458" y="429274"/>
                  </a:lnTo>
                  <a:lnTo>
                    <a:pt x="342045" y="449042"/>
                  </a:lnTo>
                  <a:lnTo>
                    <a:pt x="354568" y="476276"/>
                  </a:lnTo>
                  <a:lnTo>
                    <a:pt x="396737" y="453999"/>
                  </a:lnTo>
                  <a:lnTo>
                    <a:pt x="433170" y="424700"/>
                  </a:lnTo>
                  <a:lnTo>
                    <a:pt x="463344" y="389528"/>
                  </a:lnTo>
                  <a:lnTo>
                    <a:pt x="486735" y="349633"/>
                  </a:lnTo>
                  <a:lnTo>
                    <a:pt x="501118" y="306817"/>
                  </a:lnTo>
                  <a:lnTo>
                    <a:pt x="507419" y="263417"/>
                  </a:lnTo>
                  <a:lnTo>
                    <a:pt x="506002" y="220365"/>
                  </a:lnTo>
                  <a:lnTo>
                    <a:pt x="497234" y="178591"/>
                  </a:lnTo>
                  <a:lnTo>
                    <a:pt x="481482" y="139025"/>
                  </a:lnTo>
                  <a:lnTo>
                    <a:pt x="459112" y="102597"/>
                  </a:lnTo>
                  <a:lnTo>
                    <a:pt x="430490" y="70238"/>
                  </a:lnTo>
                  <a:lnTo>
                    <a:pt x="395982" y="42879"/>
                  </a:lnTo>
                  <a:lnTo>
                    <a:pt x="355956" y="21448"/>
                  </a:lnTo>
                  <a:lnTo>
                    <a:pt x="307918" y="5874"/>
                  </a:lnTo>
                  <a:lnTo>
                    <a:pt x="258576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7209" y="3364202"/>
              <a:ext cx="136341" cy="31592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562970" y="3243682"/>
              <a:ext cx="382905" cy="364490"/>
            </a:xfrm>
            <a:custGeom>
              <a:avLst/>
              <a:gdLst/>
              <a:ahLst/>
              <a:cxnLst/>
              <a:rect l="l" t="t" r="r" b="b"/>
              <a:pathLst>
                <a:path w="382905" h="364489">
                  <a:moveTo>
                    <a:pt x="184754" y="0"/>
                  </a:moveTo>
                  <a:lnTo>
                    <a:pt x="111716" y="17021"/>
                  </a:lnTo>
                  <a:lnTo>
                    <a:pt x="51202" y="59237"/>
                  </a:lnTo>
                  <a:lnTo>
                    <a:pt x="11554" y="121877"/>
                  </a:lnTo>
                  <a:lnTo>
                    <a:pt x="0" y="170850"/>
                  </a:lnTo>
                  <a:lnTo>
                    <a:pt x="2125" y="219520"/>
                  </a:lnTo>
                  <a:lnTo>
                    <a:pt x="16771" y="265543"/>
                  </a:lnTo>
                  <a:lnTo>
                    <a:pt x="42778" y="306572"/>
                  </a:lnTo>
                  <a:lnTo>
                    <a:pt x="78987" y="340264"/>
                  </a:lnTo>
                  <a:lnTo>
                    <a:pt x="124239" y="364271"/>
                  </a:lnTo>
                  <a:lnTo>
                    <a:pt x="135374" y="334312"/>
                  </a:lnTo>
                  <a:lnTo>
                    <a:pt x="91220" y="309025"/>
                  </a:lnTo>
                  <a:lnTo>
                    <a:pt x="58287" y="272890"/>
                  </a:lnTo>
                  <a:lnTo>
                    <a:pt x="38109" y="229107"/>
                  </a:lnTo>
                  <a:lnTo>
                    <a:pt x="32221" y="180879"/>
                  </a:lnTo>
                  <a:lnTo>
                    <a:pt x="42160" y="131408"/>
                  </a:lnTo>
                  <a:lnTo>
                    <a:pt x="75027" y="78981"/>
                  </a:lnTo>
                  <a:lnTo>
                    <a:pt x="125626" y="42896"/>
                  </a:lnTo>
                  <a:lnTo>
                    <a:pt x="186321" y="28599"/>
                  </a:lnTo>
                  <a:lnTo>
                    <a:pt x="217385" y="30641"/>
                  </a:lnTo>
                  <a:lnTo>
                    <a:pt x="292206" y="64095"/>
                  </a:lnTo>
                  <a:lnTo>
                    <a:pt x="325138" y="100231"/>
                  </a:lnTo>
                  <a:lnTo>
                    <a:pt x="345317" y="144014"/>
                  </a:lnTo>
                  <a:lnTo>
                    <a:pt x="351206" y="192241"/>
                  </a:lnTo>
                  <a:lnTo>
                    <a:pt x="341267" y="241708"/>
                  </a:lnTo>
                  <a:lnTo>
                    <a:pt x="326548" y="271477"/>
                  </a:lnTo>
                  <a:lnTo>
                    <a:pt x="305962" y="297031"/>
                  </a:lnTo>
                  <a:lnTo>
                    <a:pt x="280420" y="317735"/>
                  </a:lnTo>
                  <a:lnTo>
                    <a:pt x="250832" y="332950"/>
                  </a:lnTo>
                  <a:lnTo>
                    <a:pt x="263355" y="362910"/>
                  </a:lnTo>
                  <a:lnTo>
                    <a:pt x="298699" y="344738"/>
                  </a:lnTo>
                  <a:lnTo>
                    <a:pt x="329088" y="319672"/>
                  </a:lnTo>
                  <a:lnTo>
                    <a:pt x="353741" y="288989"/>
                  </a:lnTo>
                  <a:lnTo>
                    <a:pt x="371875" y="253966"/>
                  </a:lnTo>
                  <a:lnTo>
                    <a:pt x="382200" y="211527"/>
                  </a:lnTo>
                  <a:lnTo>
                    <a:pt x="382596" y="169230"/>
                  </a:lnTo>
                  <a:lnTo>
                    <a:pt x="373696" y="128553"/>
                  </a:lnTo>
                  <a:lnTo>
                    <a:pt x="356132" y="90972"/>
                  </a:lnTo>
                  <a:lnTo>
                    <a:pt x="330539" y="57964"/>
                  </a:lnTo>
                  <a:lnTo>
                    <a:pt x="297548" y="31007"/>
                  </a:lnTo>
                  <a:lnTo>
                    <a:pt x="257793" y="11577"/>
                  </a:lnTo>
                  <a:lnTo>
                    <a:pt x="221664" y="2087"/>
                  </a:lnTo>
                  <a:lnTo>
                    <a:pt x="184754" y="0"/>
                  </a:lnTo>
                  <a:close/>
                </a:path>
              </a:pathLst>
            </a:custGeom>
            <a:solidFill>
              <a:srgbClr val="005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74683" y="5472366"/>
              <a:ext cx="374015" cy="499109"/>
            </a:xfrm>
            <a:custGeom>
              <a:avLst/>
              <a:gdLst/>
              <a:ahLst/>
              <a:cxnLst/>
              <a:rect l="l" t="t" r="r" b="b"/>
              <a:pathLst>
                <a:path w="374014" h="499110">
                  <a:moveTo>
                    <a:pt x="231343" y="465937"/>
                  </a:moveTo>
                  <a:lnTo>
                    <a:pt x="137553" y="465937"/>
                  </a:lnTo>
                  <a:lnTo>
                    <a:pt x="137553" y="498703"/>
                  </a:lnTo>
                  <a:lnTo>
                    <a:pt x="231343" y="498703"/>
                  </a:lnTo>
                  <a:lnTo>
                    <a:pt x="231343" y="465937"/>
                  </a:lnTo>
                  <a:close/>
                </a:path>
                <a:path w="374014" h="499110">
                  <a:moveTo>
                    <a:pt x="373583" y="165100"/>
                  </a:moveTo>
                  <a:lnTo>
                    <a:pt x="372021" y="158750"/>
                  </a:lnTo>
                  <a:lnTo>
                    <a:pt x="372021" y="151130"/>
                  </a:lnTo>
                  <a:lnTo>
                    <a:pt x="368896" y="143510"/>
                  </a:lnTo>
                  <a:lnTo>
                    <a:pt x="366522" y="134620"/>
                  </a:lnTo>
                  <a:lnTo>
                    <a:pt x="364007" y="125730"/>
                  </a:lnTo>
                  <a:lnTo>
                    <a:pt x="357949" y="109220"/>
                  </a:lnTo>
                  <a:lnTo>
                    <a:pt x="357949" y="107950"/>
                  </a:lnTo>
                  <a:lnTo>
                    <a:pt x="356387" y="106680"/>
                  </a:lnTo>
                  <a:lnTo>
                    <a:pt x="354825" y="101600"/>
                  </a:lnTo>
                  <a:lnTo>
                    <a:pt x="351701" y="97790"/>
                  </a:lnTo>
                  <a:lnTo>
                    <a:pt x="350139" y="93980"/>
                  </a:lnTo>
                  <a:lnTo>
                    <a:pt x="348576" y="92710"/>
                  </a:lnTo>
                  <a:lnTo>
                    <a:pt x="348576" y="90170"/>
                  </a:lnTo>
                  <a:lnTo>
                    <a:pt x="347002" y="88900"/>
                  </a:lnTo>
                  <a:lnTo>
                    <a:pt x="345440" y="86360"/>
                  </a:lnTo>
                  <a:lnTo>
                    <a:pt x="342315" y="82550"/>
                  </a:lnTo>
                  <a:lnTo>
                    <a:pt x="339191" y="76200"/>
                  </a:lnTo>
                  <a:lnTo>
                    <a:pt x="336067" y="73660"/>
                  </a:lnTo>
                  <a:lnTo>
                    <a:pt x="334505" y="69850"/>
                  </a:lnTo>
                  <a:lnTo>
                    <a:pt x="334505" y="175260"/>
                  </a:lnTo>
                  <a:lnTo>
                    <a:pt x="334505" y="201930"/>
                  </a:lnTo>
                  <a:lnTo>
                    <a:pt x="332943" y="205740"/>
                  </a:lnTo>
                  <a:lnTo>
                    <a:pt x="332943" y="209550"/>
                  </a:lnTo>
                  <a:lnTo>
                    <a:pt x="331381" y="210820"/>
                  </a:lnTo>
                  <a:lnTo>
                    <a:pt x="329819" y="213360"/>
                  </a:lnTo>
                  <a:lnTo>
                    <a:pt x="328244" y="218440"/>
                  </a:lnTo>
                  <a:lnTo>
                    <a:pt x="328244" y="223520"/>
                  </a:lnTo>
                  <a:lnTo>
                    <a:pt x="326682" y="226060"/>
                  </a:lnTo>
                  <a:lnTo>
                    <a:pt x="326682" y="227330"/>
                  </a:lnTo>
                  <a:lnTo>
                    <a:pt x="325120" y="231140"/>
                  </a:lnTo>
                  <a:lnTo>
                    <a:pt x="325120" y="233680"/>
                  </a:lnTo>
                  <a:lnTo>
                    <a:pt x="323557" y="238760"/>
                  </a:lnTo>
                  <a:lnTo>
                    <a:pt x="321995" y="241300"/>
                  </a:lnTo>
                  <a:lnTo>
                    <a:pt x="320433" y="246380"/>
                  </a:lnTo>
                  <a:lnTo>
                    <a:pt x="318871" y="250190"/>
                  </a:lnTo>
                  <a:lnTo>
                    <a:pt x="317309" y="251460"/>
                  </a:lnTo>
                  <a:lnTo>
                    <a:pt x="317309" y="254000"/>
                  </a:lnTo>
                  <a:lnTo>
                    <a:pt x="314185" y="261620"/>
                  </a:lnTo>
                  <a:lnTo>
                    <a:pt x="311061" y="265430"/>
                  </a:lnTo>
                  <a:lnTo>
                    <a:pt x="309499" y="267970"/>
                  </a:lnTo>
                  <a:lnTo>
                    <a:pt x="306362" y="271780"/>
                  </a:lnTo>
                  <a:lnTo>
                    <a:pt x="304800" y="274320"/>
                  </a:lnTo>
                  <a:lnTo>
                    <a:pt x="295427" y="284480"/>
                  </a:lnTo>
                  <a:lnTo>
                    <a:pt x="295427" y="285750"/>
                  </a:lnTo>
                  <a:lnTo>
                    <a:pt x="278231" y="302260"/>
                  </a:lnTo>
                  <a:lnTo>
                    <a:pt x="256298" y="325120"/>
                  </a:lnTo>
                  <a:lnTo>
                    <a:pt x="239928" y="350520"/>
                  </a:lnTo>
                  <a:lnTo>
                    <a:pt x="229438" y="378460"/>
                  </a:lnTo>
                  <a:lnTo>
                    <a:pt x="225082" y="408940"/>
                  </a:lnTo>
                  <a:lnTo>
                    <a:pt x="140677" y="408940"/>
                  </a:lnTo>
                  <a:lnTo>
                    <a:pt x="125831" y="350520"/>
                  </a:lnTo>
                  <a:lnTo>
                    <a:pt x="87528" y="302260"/>
                  </a:lnTo>
                  <a:lnTo>
                    <a:pt x="76593" y="293370"/>
                  </a:lnTo>
                  <a:lnTo>
                    <a:pt x="73456" y="290830"/>
                  </a:lnTo>
                  <a:lnTo>
                    <a:pt x="71894" y="287020"/>
                  </a:lnTo>
                  <a:lnTo>
                    <a:pt x="70332" y="285750"/>
                  </a:lnTo>
                  <a:lnTo>
                    <a:pt x="70332" y="284480"/>
                  </a:lnTo>
                  <a:lnTo>
                    <a:pt x="67208" y="280670"/>
                  </a:lnTo>
                  <a:lnTo>
                    <a:pt x="64084" y="275590"/>
                  </a:lnTo>
                  <a:lnTo>
                    <a:pt x="59397" y="271780"/>
                  </a:lnTo>
                  <a:lnTo>
                    <a:pt x="57835" y="267970"/>
                  </a:lnTo>
                  <a:lnTo>
                    <a:pt x="56273" y="266700"/>
                  </a:lnTo>
                  <a:lnTo>
                    <a:pt x="53136" y="260350"/>
                  </a:lnTo>
                  <a:lnTo>
                    <a:pt x="50012" y="256540"/>
                  </a:lnTo>
                  <a:lnTo>
                    <a:pt x="46888" y="250190"/>
                  </a:lnTo>
                  <a:lnTo>
                    <a:pt x="45326" y="247650"/>
                  </a:lnTo>
                  <a:lnTo>
                    <a:pt x="45326" y="245110"/>
                  </a:lnTo>
                  <a:lnTo>
                    <a:pt x="40640" y="233680"/>
                  </a:lnTo>
                  <a:lnTo>
                    <a:pt x="40640" y="232410"/>
                  </a:lnTo>
                  <a:lnTo>
                    <a:pt x="39077" y="231140"/>
                  </a:lnTo>
                  <a:lnTo>
                    <a:pt x="39077" y="226060"/>
                  </a:lnTo>
                  <a:lnTo>
                    <a:pt x="37515" y="220980"/>
                  </a:lnTo>
                  <a:lnTo>
                    <a:pt x="37515" y="217170"/>
                  </a:lnTo>
                  <a:lnTo>
                    <a:pt x="34378" y="210820"/>
                  </a:lnTo>
                  <a:lnTo>
                    <a:pt x="34378" y="207010"/>
                  </a:lnTo>
                  <a:lnTo>
                    <a:pt x="32816" y="205740"/>
                  </a:lnTo>
                  <a:lnTo>
                    <a:pt x="32816" y="201930"/>
                  </a:lnTo>
                  <a:lnTo>
                    <a:pt x="31254" y="196850"/>
                  </a:lnTo>
                  <a:lnTo>
                    <a:pt x="31254" y="170180"/>
                  </a:lnTo>
                  <a:lnTo>
                    <a:pt x="32816" y="165100"/>
                  </a:lnTo>
                  <a:lnTo>
                    <a:pt x="32816" y="158750"/>
                  </a:lnTo>
                  <a:lnTo>
                    <a:pt x="34378" y="156210"/>
                  </a:lnTo>
                  <a:lnTo>
                    <a:pt x="34378" y="152400"/>
                  </a:lnTo>
                  <a:lnTo>
                    <a:pt x="36753" y="143510"/>
                  </a:lnTo>
                  <a:lnTo>
                    <a:pt x="39268" y="135890"/>
                  </a:lnTo>
                  <a:lnTo>
                    <a:pt x="42075" y="128270"/>
                  </a:lnTo>
                  <a:lnTo>
                    <a:pt x="45326" y="121920"/>
                  </a:lnTo>
                  <a:lnTo>
                    <a:pt x="46888" y="120650"/>
                  </a:lnTo>
                  <a:lnTo>
                    <a:pt x="46888" y="118110"/>
                  </a:lnTo>
                  <a:lnTo>
                    <a:pt x="51574" y="109220"/>
                  </a:lnTo>
                  <a:lnTo>
                    <a:pt x="51574" y="106680"/>
                  </a:lnTo>
                  <a:lnTo>
                    <a:pt x="53136" y="106680"/>
                  </a:lnTo>
                  <a:lnTo>
                    <a:pt x="53136" y="104140"/>
                  </a:lnTo>
                  <a:lnTo>
                    <a:pt x="54698" y="102870"/>
                  </a:lnTo>
                  <a:lnTo>
                    <a:pt x="56273" y="100330"/>
                  </a:lnTo>
                  <a:lnTo>
                    <a:pt x="59397" y="96520"/>
                  </a:lnTo>
                  <a:lnTo>
                    <a:pt x="60960" y="93980"/>
                  </a:lnTo>
                  <a:lnTo>
                    <a:pt x="70332" y="83820"/>
                  </a:lnTo>
                  <a:lnTo>
                    <a:pt x="71894" y="81280"/>
                  </a:lnTo>
                  <a:lnTo>
                    <a:pt x="75031" y="77470"/>
                  </a:lnTo>
                  <a:lnTo>
                    <a:pt x="76593" y="77470"/>
                  </a:lnTo>
                  <a:lnTo>
                    <a:pt x="89090" y="66040"/>
                  </a:lnTo>
                  <a:lnTo>
                    <a:pt x="90652" y="66040"/>
                  </a:lnTo>
                  <a:lnTo>
                    <a:pt x="93776" y="62230"/>
                  </a:lnTo>
                  <a:lnTo>
                    <a:pt x="96913" y="60960"/>
                  </a:lnTo>
                  <a:lnTo>
                    <a:pt x="98475" y="59690"/>
                  </a:lnTo>
                  <a:lnTo>
                    <a:pt x="100037" y="59690"/>
                  </a:lnTo>
                  <a:lnTo>
                    <a:pt x="100037" y="58420"/>
                  </a:lnTo>
                  <a:lnTo>
                    <a:pt x="101600" y="58420"/>
                  </a:lnTo>
                  <a:lnTo>
                    <a:pt x="106286" y="53340"/>
                  </a:lnTo>
                  <a:lnTo>
                    <a:pt x="118795" y="46990"/>
                  </a:lnTo>
                  <a:lnTo>
                    <a:pt x="120357" y="45720"/>
                  </a:lnTo>
                  <a:lnTo>
                    <a:pt x="121920" y="45720"/>
                  </a:lnTo>
                  <a:lnTo>
                    <a:pt x="121920" y="43180"/>
                  </a:lnTo>
                  <a:lnTo>
                    <a:pt x="125044" y="43180"/>
                  </a:lnTo>
                  <a:lnTo>
                    <a:pt x="131292" y="40640"/>
                  </a:lnTo>
                  <a:lnTo>
                    <a:pt x="135991" y="40640"/>
                  </a:lnTo>
                  <a:lnTo>
                    <a:pt x="137553" y="39370"/>
                  </a:lnTo>
                  <a:lnTo>
                    <a:pt x="139115" y="39370"/>
                  </a:lnTo>
                  <a:lnTo>
                    <a:pt x="142240" y="38100"/>
                  </a:lnTo>
                  <a:lnTo>
                    <a:pt x="146926" y="35560"/>
                  </a:lnTo>
                  <a:lnTo>
                    <a:pt x="151612" y="35560"/>
                  </a:lnTo>
                  <a:lnTo>
                    <a:pt x="154749" y="34290"/>
                  </a:lnTo>
                  <a:lnTo>
                    <a:pt x="159435" y="33020"/>
                  </a:lnTo>
                  <a:lnTo>
                    <a:pt x="164122" y="33020"/>
                  </a:lnTo>
                  <a:lnTo>
                    <a:pt x="168808" y="31750"/>
                  </a:lnTo>
                  <a:lnTo>
                    <a:pt x="207886" y="31750"/>
                  </a:lnTo>
                  <a:lnTo>
                    <a:pt x="211010" y="33020"/>
                  </a:lnTo>
                  <a:lnTo>
                    <a:pt x="217271" y="34290"/>
                  </a:lnTo>
                  <a:lnTo>
                    <a:pt x="218833" y="34290"/>
                  </a:lnTo>
                  <a:lnTo>
                    <a:pt x="223520" y="35560"/>
                  </a:lnTo>
                  <a:lnTo>
                    <a:pt x="226644" y="35560"/>
                  </a:lnTo>
                  <a:lnTo>
                    <a:pt x="231343" y="38100"/>
                  </a:lnTo>
                  <a:lnTo>
                    <a:pt x="232905" y="38100"/>
                  </a:lnTo>
                  <a:lnTo>
                    <a:pt x="234467" y="39370"/>
                  </a:lnTo>
                  <a:lnTo>
                    <a:pt x="236029" y="39370"/>
                  </a:lnTo>
                  <a:lnTo>
                    <a:pt x="242277" y="41910"/>
                  </a:lnTo>
                  <a:lnTo>
                    <a:pt x="248526" y="41910"/>
                  </a:lnTo>
                  <a:lnTo>
                    <a:pt x="248526" y="43180"/>
                  </a:lnTo>
                  <a:lnTo>
                    <a:pt x="250088" y="43180"/>
                  </a:lnTo>
                  <a:lnTo>
                    <a:pt x="256349" y="46990"/>
                  </a:lnTo>
                  <a:lnTo>
                    <a:pt x="257911" y="48260"/>
                  </a:lnTo>
                  <a:lnTo>
                    <a:pt x="264160" y="52070"/>
                  </a:lnTo>
                  <a:lnTo>
                    <a:pt x="268846" y="55880"/>
                  </a:lnTo>
                  <a:lnTo>
                    <a:pt x="270421" y="55880"/>
                  </a:lnTo>
                  <a:lnTo>
                    <a:pt x="270421" y="58420"/>
                  </a:lnTo>
                  <a:lnTo>
                    <a:pt x="271983" y="58420"/>
                  </a:lnTo>
                  <a:lnTo>
                    <a:pt x="273545" y="60960"/>
                  </a:lnTo>
                  <a:lnTo>
                    <a:pt x="276669" y="62230"/>
                  </a:lnTo>
                  <a:lnTo>
                    <a:pt x="279793" y="66040"/>
                  </a:lnTo>
                  <a:lnTo>
                    <a:pt x="281355" y="66040"/>
                  </a:lnTo>
                  <a:lnTo>
                    <a:pt x="284480" y="68580"/>
                  </a:lnTo>
                  <a:lnTo>
                    <a:pt x="287604" y="69850"/>
                  </a:lnTo>
                  <a:lnTo>
                    <a:pt x="289166" y="73660"/>
                  </a:lnTo>
                  <a:lnTo>
                    <a:pt x="296989" y="81280"/>
                  </a:lnTo>
                  <a:lnTo>
                    <a:pt x="301675" y="88900"/>
                  </a:lnTo>
                  <a:lnTo>
                    <a:pt x="303237" y="90170"/>
                  </a:lnTo>
                  <a:lnTo>
                    <a:pt x="304800" y="93980"/>
                  </a:lnTo>
                  <a:lnTo>
                    <a:pt x="309499" y="97790"/>
                  </a:lnTo>
                  <a:lnTo>
                    <a:pt x="311061" y="101600"/>
                  </a:lnTo>
                  <a:lnTo>
                    <a:pt x="312623" y="102870"/>
                  </a:lnTo>
                  <a:lnTo>
                    <a:pt x="314185" y="106680"/>
                  </a:lnTo>
                  <a:lnTo>
                    <a:pt x="314185" y="107950"/>
                  </a:lnTo>
                  <a:lnTo>
                    <a:pt x="315747" y="107950"/>
                  </a:lnTo>
                  <a:lnTo>
                    <a:pt x="315747" y="110490"/>
                  </a:lnTo>
                  <a:lnTo>
                    <a:pt x="320433" y="120650"/>
                  </a:lnTo>
                  <a:lnTo>
                    <a:pt x="320433" y="121920"/>
                  </a:lnTo>
                  <a:lnTo>
                    <a:pt x="321995" y="123190"/>
                  </a:lnTo>
                  <a:lnTo>
                    <a:pt x="325221" y="130810"/>
                  </a:lnTo>
                  <a:lnTo>
                    <a:pt x="327863" y="137160"/>
                  </a:lnTo>
                  <a:lnTo>
                    <a:pt x="329907" y="144780"/>
                  </a:lnTo>
                  <a:lnTo>
                    <a:pt x="331381" y="151130"/>
                  </a:lnTo>
                  <a:lnTo>
                    <a:pt x="331381" y="156210"/>
                  </a:lnTo>
                  <a:lnTo>
                    <a:pt x="332943" y="158750"/>
                  </a:lnTo>
                  <a:lnTo>
                    <a:pt x="332943" y="170180"/>
                  </a:lnTo>
                  <a:lnTo>
                    <a:pt x="334505" y="175260"/>
                  </a:lnTo>
                  <a:lnTo>
                    <a:pt x="334505" y="69850"/>
                  </a:lnTo>
                  <a:lnTo>
                    <a:pt x="326682" y="67310"/>
                  </a:lnTo>
                  <a:lnTo>
                    <a:pt x="325120" y="63500"/>
                  </a:lnTo>
                  <a:lnTo>
                    <a:pt x="321995" y="62230"/>
                  </a:lnTo>
                  <a:lnTo>
                    <a:pt x="320433" y="59690"/>
                  </a:lnTo>
                  <a:lnTo>
                    <a:pt x="317309" y="58420"/>
                  </a:lnTo>
                  <a:lnTo>
                    <a:pt x="296989" y="38100"/>
                  </a:lnTo>
                  <a:lnTo>
                    <a:pt x="289166" y="31750"/>
                  </a:lnTo>
                  <a:lnTo>
                    <a:pt x="286042" y="31750"/>
                  </a:lnTo>
                  <a:lnTo>
                    <a:pt x="284480" y="29210"/>
                  </a:lnTo>
                  <a:lnTo>
                    <a:pt x="279793" y="26670"/>
                  </a:lnTo>
                  <a:lnTo>
                    <a:pt x="276669" y="25400"/>
                  </a:lnTo>
                  <a:lnTo>
                    <a:pt x="271983" y="21590"/>
                  </a:lnTo>
                  <a:lnTo>
                    <a:pt x="267284" y="20320"/>
                  </a:lnTo>
                  <a:lnTo>
                    <a:pt x="261035" y="17780"/>
                  </a:lnTo>
                  <a:lnTo>
                    <a:pt x="259473" y="15240"/>
                  </a:lnTo>
                  <a:lnTo>
                    <a:pt x="257911" y="15240"/>
                  </a:lnTo>
                  <a:lnTo>
                    <a:pt x="256349" y="13970"/>
                  </a:lnTo>
                  <a:lnTo>
                    <a:pt x="253225" y="12700"/>
                  </a:lnTo>
                  <a:lnTo>
                    <a:pt x="248526" y="11430"/>
                  </a:lnTo>
                  <a:lnTo>
                    <a:pt x="245402" y="8890"/>
                  </a:lnTo>
                  <a:lnTo>
                    <a:pt x="243840" y="8890"/>
                  </a:lnTo>
                  <a:lnTo>
                    <a:pt x="242277" y="7620"/>
                  </a:lnTo>
                  <a:lnTo>
                    <a:pt x="240715" y="7620"/>
                  </a:lnTo>
                  <a:lnTo>
                    <a:pt x="226644" y="3810"/>
                  </a:lnTo>
                  <a:lnTo>
                    <a:pt x="223520" y="3810"/>
                  </a:lnTo>
                  <a:lnTo>
                    <a:pt x="217271" y="1270"/>
                  </a:lnTo>
                  <a:lnTo>
                    <a:pt x="212585" y="1270"/>
                  </a:lnTo>
                  <a:lnTo>
                    <a:pt x="206324" y="0"/>
                  </a:lnTo>
                  <a:lnTo>
                    <a:pt x="156311" y="0"/>
                  </a:lnTo>
                  <a:lnTo>
                    <a:pt x="151612" y="1270"/>
                  </a:lnTo>
                  <a:lnTo>
                    <a:pt x="145364" y="3810"/>
                  </a:lnTo>
                  <a:lnTo>
                    <a:pt x="143802" y="3810"/>
                  </a:lnTo>
                  <a:lnTo>
                    <a:pt x="142240" y="5080"/>
                  </a:lnTo>
                  <a:lnTo>
                    <a:pt x="128168" y="8890"/>
                  </a:lnTo>
                  <a:lnTo>
                    <a:pt x="126606" y="8890"/>
                  </a:lnTo>
                  <a:lnTo>
                    <a:pt x="125044" y="11430"/>
                  </a:lnTo>
                  <a:lnTo>
                    <a:pt x="123482" y="11430"/>
                  </a:lnTo>
                  <a:lnTo>
                    <a:pt x="120357" y="12700"/>
                  </a:lnTo>
                  <a:lnTo>
                    <a:pt x="115671" y="13970"/>
                  </a:lnTo>
                  <a:lnTo>
                    <a:pt x="112534" y="15240"/>
                  </a:lnTo>
                  <a:lnTo>
                    <a:pt x="107848" y="15240"/>
                  </a:lnTo>
                  <a:lnTo>
                    <a:pt x="106286" y="17780"/>
                  </a:lnTo>
                  <a:lnTo>
                    <a:pt x="96913" y="21590"/>
                  </a:lnTo>
                  <a:lnTo>
                    <a:pt x="92214" y="22860"/>
                  </a:lnTo>
                  <a:lnTo>
                    <a:pt x="89090" y="26670"/>
                  </a:lnTo>
                  <a:lnTo>
                    <a:pt x="84404" y="29210"/>
                  </a:lnTo>
                  <a:lnTo>
                    <a:pt x="81280" y="33020"/>
                  </a:lnTo>
                  <a:lnTo>
                    <a:pt x="78155" y="33020"/>
                  </a:lnTo>
                  <a:lnTo>
                    <a:pt x="73456" y="38100"/>
                  </a:lnTo>
                  <a:lnTo>
                    <a:pt x="70332" y="39370"/>
                  </a:lnTo>
                  <a:lnTo>
                    <a:pt x="62522" y="45720"/>
                  </a:lnTo>
                  <a:lnTo>
                    <a:pt x="60960" y="48260"/>
                  </a:lnTo>
                  <a:lnTo>
                    <a:pt x="57835" y="49530"/>
                  </a:lnTo>
                  <a:lnTo>
                    <a:pt x="53136" y="54610"/>
                  </a:lnTo>
                  <a:lnTo>
                    <a:pt x="51574" y="58420"/>
                  </a:lnTo>
                  <a:lnTo>
                    <a:pt x="48450" y="59690"/>
                  </a:lnTo>
                  <a:lnTo>
                    <a:pt x="46888" y="62230"/>
                  </a:lnTo>
                  <a:lnTo>
                    <a:pt x="42202" y="67310"/>
                  </a:lnTo>
                  <a:lnTo>
                    <a:pt x="40640" y="69850"/>
                  </a:lnTo>
                  <a:lnTo>
                    <a:pt x="37515" y="73660"/>
                  </a:lnTo>
                  <a:lnTo>
                    <a:pt x="35953" y="76200"/>
                  </a:lnTo>
                  <a:lnTo>
                    <a:pt x="32816" y="80010"/>
                  </a:lnTo>
                  <a:lnTo>
                    <a:pt x="31254" y="82550"/>
                  </a:lnTo>
                  <a:lnTo>
                    <a:pt x="28130" y="86360"/>
                  </a:lnTo>
                  <a:lnTo>
                    <a:pt x="26568" y="88900"/>
                  </a:lnTo>
                  <a:lnTo>
                    <a:pt x="26568" y="90170"/>
                  </a:lnTo>
                  <a:lnTo>
                    <a:pt x="23444" y="93980"/>
                  </a:lnTo>
                  <a:lnTo>
                    <a:pt x="20320" y="101600"/>
                  </a:lnTo>
                  <a:lnTo>
                    <a:pt x="18757" y="106680"/>
                  </a:lnTo>
                  <a:lnTo>
                    <a:pt x="18757" y="107950"/>
                  </a:lnTo>
                  <a:lnTo>
                    <a:pt x="17195" y="109220"/>
                  </a:lnTo>
                  <a:lnTo>
                    <a:pt x="13042" y="118110"/>
                  </a:lnTo>
                  <a:lnTo>
                    <a:pt x="9766" y="125730"/>
                  </a:lnTo>
                  <a:lnTo>
                    <a:pt x="7073" y="134620"/>
                  </a:lnTo>
                  <a:lnTo>
                    <a:pt x="4686" y="143510"/>
                  </a:lnTo>
                  <a:lnTo>
                    <a:pt x="3124" y="148590"/>
                  </a:lnTo>
                  <a:lnTo>
                    <a:pt x="3124" y="152400"/>
                  </a:lnTo>
                  <a:lnTo>
                    <a:pt x="1562" y="156210"/>
                  </a:lnTo>
                  <a:lnTo>
                    <a:pt x="1562" y="15875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1562" y="209550"/>
                  </a:lnTo>
                  <a:lnTo>
                    <a:pt x="1562" y="212090"/>
                  </a:lnTo>
                  <a:lnTo>
                    <a:pt x="3124" y="215900"/>
                  </a:lnTo>
                  <a:lnTo>
                    <a:pt x="3124" y="218440"/>
                  </a:lnTo>
                  <a:lnTo>
                    <a:pt x="4686" y="223520"/>
                  </a:lnTo>
                  <a:lnTo>
                    <a:pt x="4686" y="229870"/>
                  </a:lnTo>
                  <a:lnTo>
                    <a:pt x="7810" y="237490"/>
                  </a:lnTo>
                  <a:lnTo>
                    <a:pt x="7810" y="240030"/>
                  </a:lnTo>
                  <a:lnTo>
                    <a:pt x="9372" y="243840"/>
                  </a:lnTo>
                  <a:lnTo>
                    <a:pt x="12496" y="252730"/>
                  </a:lnTo>
                  <a:lnTo>
                    <a:pt x="15621" y="257810"/>
                  </a:lnTo>
                  <a:lnTo>
                    <a:pt x="20320" y="266700"/>
                  </a:lnTo>
                  <a:lnTo>
                    <a:pt x="21882" y="271780"/>
                  </a:lnTo>
                  <a:lnTo>
                    <a:pt x="28130" y="279400"/>
                  </a:lnTo>
                  <a:lnTo>
                    <a:pt x="31254" y="285750"/>
                  </a:lnTo>
                  <a:lnTo>
                    <a:pt x="34378" y="287020"/>
                  </a:lnTo>
                  <a:lnTo>
                    <a:pt x="37515" y="292100"/>
                  </a:lnTo>
                  <a:lnTo>
                    <a:pt x="40640" y="294640"/>
                  </a:lnTo>
                  <a:lnTo>
                    <a:pt x="45326" y="302260"/>
                  </a:lnTo>
                  <a:lnTo>
                    <a:pt x="48450" y="304800"/>
                  </a:lnTo>
                  <a:lnTo>
                    <a:pt x="53136" y="312420"/>
                  </a:lnTo>
                  <a:lnTo>
                    <a:pt x="62522" y="318770"/>
                  </a:lnTo>
                  <a:lnTo>
                    <a:pt x="88379" y="344170"/>
                  </a:lnTo>
                  <a:lnTo>
                    <a:pt x="102184" y="365760"/>
                  </a:lnTo>
                  <a:lnTo>
                    <a:pt x="110998" y="388620"/>
                  </a:lnTo>
                  <a:lnTo>
                    <a:pt x="114109" y="414020"/>
                  </a:lnTo>
                  <a:lnTo>
                    <a:pt x="114109" y="439420"/>
                  </a:lnTo>
                  <a:lnTo>
                    <a:pt x="261035" y="439420"/>
                  </a:lnTo>
                  <a:lnTo>
                    <a:pt x="261035" y="414020"/>
                  </a:lnTo>
                  <a:lnTo>
                    <a:pt x="261645" y="408940"/>
                  </a:lnTo>
                  <a:lnTo>
                    <a:pt x="264109" y="388620"/>
                  </a:lnTo>
                  <a:lnTo>
                    <a:pt x="272757" y="365760"/>
                  </a:lnTo>
                  <a:lnTo>
                    <a:pt x="286092" y="344170"/>
                  </a:lnTo>
                  <a:lnTo>
                    <a:pt x="303237" y="326390"/>
                  </a:lnTo>
                  <a:lnTo>
                    <a:pt x="306362" y="322580"/>
                  </a:lnTo>
                  <a:lnTo>
                    <a:pt x="309499" y="321310"/>
                  </a:lnTo>
                  <a:lnTo>
                    <a:pt x="311061" y="318770"/>
                  </a:lnTo>
                  <a:lnTo>
                    <a:pt x="315747" y="314960"/>
                  </a:lnTo>
                  <a:lnTo>
                    <a:pt x="318871" y="311150"/>
                  </a:lnTo>
                  <a:lnTo>
                    <a:pt x="323557" y="307340"/>
                  </a:lnTo>
                  <a:lnTo>
                    <a:pt x="325120" y="304800"/>
                  </a:lnTo>
                  <a:lnTo>
                    <a:pt x="328244" y="302260"/>
                  </a:lnTo>
                  <a:lnTo>
                    <a:pt x="332943" y="294640"/>
                  </a:lnTo>
                  <a:lnTo>
                    <a:pt x="336067" y="292100"/>
                  </a:lnTo>
                  <a:lnTo>
                    <a:pt x="339191" y="287020"/>
                  </a:lnTo>
                  <a:lnTo>
                    <a:pt x="342315" y="280670"/>
                  </a:lnTo>
                  <a:lnTo>
                    <a:pt x="345440" y="279400"/>
                  </a:lnTo>
                  <a:lnTo>
                    <a:pt x="353263" y="266700"/>
                  </a:lnTo>
                  <a:lnTo>
                    <a:pt x="357949" y="257810"/>
                  </a:lnTo>
                  <a:lnTo>
                    <a:pt x="361073" y="247650"/>
                  </a:lnTo>
                  <a:lnTo>
                    <a:pt x="364197" y="243840"/>
                  </a:lnTo>
                  <a:lnTo>
                    <a:pt x="365760" y="240030"/>
                  </a:lnTo>
                  <a:lnTo>
                    <a:pt x="365760" y="237490"/>
                  </a:lnTo>
                  <a:lnTo>
                    <a:pt x="368896" y="229870"/>
                  </a:lnTo>
                  <a:lnTo>
                    <a:pt x="370459" y="223520"/>
                  </a:lnTo>
                  <a:lnTo>
                    <a:pt x="370459" y="215900"/>
                  </a:lnTo>
                  <a:lnTo>
                    <a:pt x="372021" y="212090"/>
                  </a:lnTo>
                  <a:lnTo>
                    <a:pt x="372021" y="209550"/>
                  </a:lnTo>
                  <a:lnTo>
                    <a:pt x="373583" y="203200"/>
                  </a:lnTo>
                  <a:lnTo>
                    <a:pt x="373583" y="165100"/>
                  </a:lnTo>
                  <a:close/>
                </a:path>
              </a:pathLst>
            </a:custGeom>
            <a:solidFill>
              <a:srgbClr val="007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8152" y="5537312"/>
              <a:ext cx="229778" cy="3526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g2OTM2MTgyYmE2ZjA0ZGE1Y2FkNTViYWI3NTlhMT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4413</Words>
  <Application>Microsoft Office PowerPoint</Application>
  <PresentationFormat>Widescreen</PresentationFormat>
  <Paragraphs>462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JhengHei</vt:lpstr>
      <vt:lpstr>MS Gothic</vt:lpstr>
      <vt:lpstr>SimSun</vt:lpstr>
      <vt:lpstr>Arial</vt:lpstr>
      <vt:lpstr>Calibri</vt:lpstr>
      <vt:lpstr>Times New Roman</vt:lpstr>
      <vt:lpstr>Office Theme</vt:lpstr>
      <vt:lpstr>信息与通讯技术 (ICT)、 金融科技与软件</vt:lpstr>
      <vt:lpstr>巴基斯坦近期改革的经济和充满活力且才华横溢的人口，增强了该国作为投资目的地的吸引力</vt:lpstr>
      <vt:lpstr>为了发展临界规模，巴基斯坦正在推进战略举措，以促进经济 关键领域的私人投资</vt:lpstr>
      <vt:lpstr>巴基斯坦正在加强关键推动因素的完整性，这将推动多个经济领域的持续进步</vt:lpstr>
      <vt:lpstr>PowerPoint Presentation</vt:lpstr>
      <vt:lpstr>这些努力得到了国际认可，巴基斯坦已被国际媒体报道为一个新兴的有吸引力的投资目的地</vt:lpstr>
      <vt:lpstr>PowerPoint Presentation</vt:lpstr>
      <vt:lpstr>展望未来，巴基斯坦计划通过 13 个 投资领域推动国内增长 </vt:lpstr>
      <vt:lpstr>巴基斯坦正迅速发展成为数字中心，拥有由七大关键领域组成的蓬勃发展的信息技术与电信（IT&amp;T）产业</vt:lpstr>
      <vt:lpstr>该行业凭借人口结构、健全法规、人才优势和战略性地理位置，具备独特优势</vt:lpstr>
      <vt:lpstr>巴基斯坦拥有多家跨国和本地与知名企业，覆盖ICT多领域</vt:lpstr>
      <vt:lpstr>完善的信息通信技术生态系统，汇聚本地与国际企业，为投资者注入信心与增长动力。</vt:lpstr>
      <vt:lpstr>鉴于国家的发展需求与目标，巴基斯坦的IT&amp;T行业将重点发展以下四个关键领域（1/2）</vt:lpstr>
      <vt:lpstr>鉴于国家的发展需求与目标，巴基斯坦的IT&amp;T行业将重点发展以下四个关键领域 (2/2)</vt:lpstr>
      <vt:lpstr>尽管信息技术与通信（IT&amp;T）领域存在众多投资机会，巴基斯坦已明确优先发展四大重点方向，为投资者带来可观增长潜力(2/2)</vt:lpstr>
      <vt:lpstr>巴基斯坦为信息技术与电信（IT&amp;T）领域的投资者提供了有利的投资环境。</vt:lpstr>
      <vt:lpstr>谢谢</vt:lpstr>
      <vt:lpstr>附录 – 投资机遇简览</vt:lpstr>
      <vt:lpstr>共址数据中心的发展</vt:lpstr>
      <vt:lpstr>建立资讯科技离岸中心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信息与通信技术、金融科技与软件</dc:title>
  <dc:creator>Pandey, Shivani</dc:creator>
  <cp:lastModifiedBy>DELL</cp:lastModifiedBy>
  <cp:revision>167</cp:revision>
  <dcterms:created xsi:type="dcterms:W3CDTF">2025-07-29T10:47:00Z</dcterms:created>
  <dcterms:modified xsi:type="dcterms:W3CDTF">2025-08-06T18:18:05Z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2025-07-30T17:00:00Z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2025-07-31T17:00:00Z</vt:filetime>
  </property>
  <property fmtid="{D5CDD505-2E9C-101B-9397-08002B2CF9AE}" pid="5" name="MSIP_Label_0e815a84-bb14-486b-9367-c1af54c95fa4_ActionId">
    <vt:lpwstr>ce246d1c-37b9-4eb5-8a18-2ecb0cf7a017</vt:lpwstr>
  </property>
  <property fmtid="{D5CDD505-2E9C-101B-9397-08002B2CF9AE}" pid="6" name="MSIP_Label_0e815a84-bb14-486b-9367-c1af54c95fa4_ContentBits">
    <vt:lpwstr>0</vt:lpwstr>
  </property>
  <property fmtid="{D5CDD505-2E9C-101B-9397-08002B2CF9AE}" pid="7" name="MSIP_Label_0e815a84-bb14-486b-9367-c1af54c95fa4_Enabled">
    <vt:lpwstr>true</vt:lpwstr>
  </property>
  <property fmtid="{D5CDD505-2E9C-101B-9397-08002B2CF9AE}" pid="8" name="MSIP_Label_0e815a84-bb14-486b-9367-c1af54c95fa4_Method">
    <vt:lpwstr>Privileged</vt:lpwstr>
  </property>
  <property fmtid="{D5CDD505-2E9C-101B-9397-08002B2CF9AE}" pid="9" name="MSIP_Label_0e815a84-bb14-486b-9367-c1af54c95fa4_Name">
    <vt:lpwstr>Standard</vt:lpwstr>
  </property>
  <property fmtid="{D5CDD505-2E9C-101B-9397-08002B2CF9AE}" pid="10" name="MSIP_Label_0e815a84-bb14-486b-9367-c1af54c95fa4_SetDate">
    <vt:lpwstr>2022-11-07T17:18:51Z</vt:lpwstr>
  </property>
  <property fmtid="{D5CDD505-2E9C-101B-9397-08002B2CF9AE}" pid="11" name="MSIP_Label_0e815a84-bb14-486b-9367-c1af54c95fa4_SiteId">
    <vt:lpwstr>5dc645ed-297f-4dca-b0af-2339c71c5388</vt:lpwstr>
  </property>
  <property fmtid="{D5CDD505-2E9C-101B-9397-08002B2CF9AE}" pid="12" name="Producer">
    <vt:lpwstr>Microsoft® PowerPoint® for Microsoft 365</vt:lpwstr>
  </property>
  <property fmtid="{D5CDD505-2E9C-101B-9397-08002B2CF9AE}" pid="13" name="ICV">
    <vt:lpwstr>50CBABA9660B4D828679B12A72CA7C30_13</vt:lpwstr>
  </property>
  <property fmtid="{D5CDD505-2E9C-101B-9397-08002B2CF9AE}" pid="14" name="KSOProductBuildVer">
    <vt:lpwstr>1033-12.2.0.21931</vt:lpwstr>
  </property>
</Properties>
</file>